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61" r:id="rId5"/>
    <p:sldId id="264" r:id="rId6"/>
    <p:sldId id="262" r:id="rId7"/>
    <p:sldId id="265" r:id="rId8"/>
    <p:sldId id="266" r:id="rId9"/>
    <p:sldId id="258" r:id="rId10"/>
    <p:sldId id="267" r:id="rId11"/>
    <p:sldId id="26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563" autoAdjust="0"/>
  </p:normalViewPr>
  <p:slideViewPr>
    <p:cSldViewPr>
      <p:cViewPr varScale="1">
        <p:scale>
          <a:sx n="84" d="100"/>
          <a:sy n="84" d="100"/>
        </p:scale>
        <p:origin x="-10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style val="3"/>
  <c:chart>
    <c:plotArea>
      <c:layout/>
      <c:barChart>
        <c:barDir val="bar"/>
        <c:grouping val="stack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cat>
            <c:strRef>
              <c:f>Tabelle1!$A$3:$A$21</c:f>
              <c:strCache>
                <c:ptCount val="19"/>
                <c:pt idx="0">
                  <c:v>Österreich</c:v>
                </c:pt>
                <c:pt idx="1">
                  <c:v>Rumäniene</c:v>
                </c:pt>
                <c:pt idx="2">
                  <c:v>Finnland</c:v>
                </c:pt>
                <c:pt idx="3">
                  <c:v>Litauen</c:v>
                </c:pt>
                <c:pt idx="4">
                  <c:v>Bulgarien</c:v>
                </c:pt>
                <c:pt idx="5">
                  <c:v>Deutschland 2007</c:v>
                </c:pt>
                <c:pt idx="6">
                  <c:v>Ungarn</c:v>
                </c:pt>
                <c:pt idx="7">
                  <c:v>Tschechien</c:v>
                </c:pt>
                <c:pt idx="8">
                  <c:v>Frankreich 2007</c:v>
                </c:pt>
                <c:pt idx="9">
                  <c:v>Griechenland 2005</c:v>
                </c:pt>
                <c:pt idx="10">
                  <c:v>Polen 2007</c:v>
                </c:pt>
                <c:pt idx="11">
                  <c:v>EU 2007</c:v>
                </c:pt>
                <c:pt idx="12">
                  <c:v>Belgien</c:v>
                </c:pt>
                <c:pt idx="13">
                  <c:v>Schweden</c:v>
                </c:pt>
                <c:pt idx="14">
                  <c:v>Italien</c:v>
                </c:pt>
                <c:pt idx="15">
                  <c:v>Spaniene </c:v>
                </c:pt>
                <c:pt idx="16">
                  <c:v>Portugal</c:v>
                </c:pt>
                <c:pt idx="17">
                  <c:v>Niederlande </c:v>
                </c:pt>
                <c:pt idx="18">
                  <c:v>Zypern</c:v>
                </c:pt>
              </c:strCache>
            </c:strRef>
          </c:cat>
          <c:val>
            <c:numRef>
              <c:f>Tabelle1!$B$3:$B$21</c:f>
              <c:numCache>
                <c:formatCode>General</c:formatCode>
                <c:ptCount val="19"/>
                <c:pt idx="0">
                  <c:v>28.08</c:v>
                </c:pt>
                <c:pt idx="1">
                  <c:v>24.99</c:v>
                </c:pt>
                <c:pt idx="2">
                  <c:v>24.55</c:v>
                </c:pt>
                <c:pt idx="3">
                  <c:v>24.21</c:v>
                </c:pt>
                <c:pt idx="4">
                  <c:v>24.12</c:v>
                </c:pt>
                <c:pt idx="5">
                  <c:v>23.12</c:v>
                </c:pt>
                <c:pt idx="6">
                  <c:v>20.79</c:v>
                </c:pt>
                <c:pt idx="7">
                  <c:v>20.71</c:v>
                </c:pt>
                <c:pt idx="8">
                  <c:v>18.52</c:v>
                </c:pt>
                <c:pt idx="9">
                  <c:v>18.79</c:v>
                </c:pt>
                <c:pt idx="10">
                  <c:v>17.97</c:v>
                </c:pt>
                <c:pt idx="11">
                  <c:v>17.600000000000001</c:v>
                </c:pt>
                <c:pt idx="12">
                  <c:v>16.170000000000005</c:v>
                </c:pt>
                <c:pt idx="13">
                  <c:v>16.170000000000005</c:v>
                </c:pt>
                <c:pt idx="14">
                  <c:v>14.46</c:v>
                </c:pt>
                <c:pt idx="15">
                  <c:v>12.02</c:v>
                </c:pt>
                <c:pt idx="16">
                  <c:v>11.350000000000003</c:v>
                </c:pt>
                <c:pt idx="17">
                  <c:v>10.55</c:v>
                </c:pt>
                <c:pt idx="18">
                  <c:v>7.84</c:v>
                </c:pt>
              </c:numCache>
            </c:numRef>
          </c:val>
        </c:ser>
        <c:overlap val="100"/>
        <c:axId val="83606912"/>
        <c:axId val="83879040"/>
      </c:barChart>
      <c:catAx>
        <c:axId val="83606912"/>
        <c:scaling>
          <c:orientation val="minMax"/>
        </c:scaling>
        <c:axPos val="l"/>
        <c:tickLblPos val="nextTo"/>
        <c:crossAx val="83879040"/>
        <c:crosses val="autoZero"/>
        <c:auto val="1"/>
        <c:lblAlgn val="ctr"/>
        <c:lblOffset val="100"/>
      </c:catAx>
      <c:valAx>
        <c:axId val="83879040"/>
        <c:scaling>
          <c:orientation val="minMax"/>
        </c:scaling>
        <c:axPos val="b"/>
        <c:majorGridlines/>
        <c:numFmt formatCode="General" sourceLinked="1"/>
        <c:tickLblPos val="nextTo"/>
        <c:crossAx val="8360691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29A95-5853-4CB5-8DB7-18DC8442DEAD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26F51-65A0-4A5B-A98C-3AAFCB5037A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Eine Gesundheitsreform ist in </a:t>
            </a:r>
            <a:r>
              <a:rPr lang="de-AT" dirty="0" smtClean="0"/>
              <a:t>ganz </a:t>
            </a:r>
            <a:r>
              <a:rPr lang="de-AT" dirty="0" smtClean="0"/>
              <a:t>Österreich notwendig</a:t>
            </a:r>
            <a:r>
              <a:rPr lang="de-AT" baseline="0" dirty="0" smtClean="0"/>
              <a:t> und wird daher wie folgt gestaltet.</a:t>
            </a:r>
          </a:p>
          <a:p>
            <a:r>
              <a:rPr lang="de-AT" baseline="0" dirty="0" smtClean="0"/>
              <a:t>Es ist vor ca. 4 Jahren eine Bundesgesundheitsreform niedergeschrieben worden.</a:t>
            </a:r>
          </a:p>
          <a:p>
            <a:r>
              <a:rPr lang="de-AT" baseline="0" dirty="0" smtClean="0"/>
              <a:t>Zwei Jahre später ein Arbeitspapier (Zielsteuerung) auf Bundesebene, danach wurde ein </a:t>
            </a:r>
            <a:r>
              <a:rPr lang="de-AT" baseline="0" dirty="0" smtClean="0"/>
              <a:t>Zielsteuerungsgesetz </a:t>
            </a:r>
            <a:r>
              <a:rPr lang="de-AT" baseline="0" dirty="0" smtClean="0"/>
              <a:t>auf Landesebene geschrieben.</a:t>
            </a:r>
          </a:p>
          <a:p>
            <a:r>
              <a:rPr lang="de-AT" baseline="0" dirty="0" smtClean="0"/>
              <a:t>Die Zusammensetzung ist gleichermaßen mit den SV Trägern und der Landesregierung verteilt.</a:t>
            </a:r>
          </a:p>
          <a:p>
            <a:r>
              <a:rPr lang="de-AT" baseline="0" dirty="0" err="1" smtClean="0"/>
              <a:t>Weiters</a:t>
            </a:r>
            <a:r>
              <a:rPr lang="de-AT" baseline="0" dirty="0" smtClean="0"/>
              <a:t> </a:t>
            </a:r>
            <a:r>
              <a:rPr lang="de-AT" baseline="0" dirty="0" smtClean="0"/>
              <a:t>wurden die Länder schon im ersten Papier unter VR (Versorgungsregionen) unterteilt. </a:t>
            </a:r>
          </a:p>
          <a:p>
            <a:r>
              <a:rPr lang="de-AT" baseline="0" dirty="0" smtClean="0"/>
              <a:t>Oberndrein wird noch gleichzeitig an einer Ausbildungsreform gearbeitet, dies wird aber heute nicht </a:t>
            </a:r>
            <a:r>
              <a:rPr lang="de-AT" baseline="0" dirty="0" smtClean="0"/>
              <a:t>angesprochen, </a:t>
            </a:r>
            <a:r>
              <a:rPr lang="de-AT" baseline="0" dirty="0" smtClean="0"/>
              <a:t>da </a:t>
            </a:r>
            <a:r>
              <a:rPr lang="de-AT" baseline="0" dirty="0" smtClean="0"/>
              <a:t>das </a:t>
            </a:r>
            <a:r>
              <a:rPr lang="de-AT" baseline="0" dirty="0" smtClean="0"/>
              <a:t>den Rahmen sprengen würde.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Die Gesundheitsausgaben </a:t>
            </a:r>
            <a:r>
              <a:rPr lang="de-AT" dirty="0" smtClean="0"/>
              <a:t>zeigen, dass </a:t>
            </a:r>
            <a:r>
              <a:rPr lang="de-AT" dirty="0" smtClean="0"/>
              <a:t>der Anstieg überall im</a:t>
            </a:r>
            <a:r>
              <a:rPr lang="de-AT" baseline="0" dirty="0" smtClean="0"/>
              <a:t> EU Bereich </a:t>
            </a:r>
            <a:r>
              <a:rPr lang="de-AT" baseline="0" dirty="0" smtClean="0"/>
              <a:t>stattfindet, </a:t>
            </a:r>
            <a:r>
              <a:rPr lang="de-AT" baseline="0" dirty="0" smtClean="0"/>
              <a:t>daher sollte in ganz Europa reagiert werden. </a:t>
            </a:r>
          </a:p>
          <a:p>
            <a:r>
              <a:rPr lang="de-AT" baseline="0" dirty="0" smtClean="0"/>
              <a:t>Diese Statistik zeigt nur die </a:t>
            </a:r>
            <a:r>
              <a:rPr lang="de-AT" baseline="0" dirty="0" smtClean="0"/>
              <a:t>Ausgaben, </a:t>
            </a:r>
            <a:r>
              <a:rPr lang="de-AT" baseline="0" dirty="0" smtClean="0"/>
              <a:t>nicht die Leistungen im Vergleich, daher kann man </a:t>
            </a:r>
            <a:r>
              <a:rPr lang="de-AT" baseline="0" dirty="0" smtClean="0"/>
              <a:t>anhand </a:t>
            </a:r>
            <a:r>
              <a:rPr lang="de-AT" baseline="0" dirty="0" smtClean="0"/>
              <a:t>dieser Statistik alleine nicht </a:t>
            </a:r>
            <a:r>
              <a:rPr lang="de-AT" baseline="0" dirty="0" smtClean="0"/>
              <a:t>sagen, </a:t>
            </a:r>
            <a:r>
              <a:rPr lang="de-AT" baseline="0" dirty="0" smtClean="0"/>
              <a:t>ob wir viel oder wenig Geld verbrauchen.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Diese Statistik </a:t>
            </a:r>
            <a:r>
              <a:rPr lang="de-AT" dirty="0" smtClean="0"/>
              <a:t>zeigt,</a:t>
            </a:r>
            <a:r>
              <a:rPr lang="de-AT" baseline="0" dirty="0" smtClean="0"/>
              <a:t> dass </a:t>
            </a:r>
            <a:r>
              <a:rPr lang="de-AT" baseline="0" dirty="0" smtClean="0"/>
              <a:t>wir den teuersten Bereich das KH, Spitzenreiter sind.</a:t>
            </a:r>
          </a:p>
          <a:p>
            <a:r>
              <a:rPr lang="de-AT" baseline="0" dirty="0" smtClean="0"/>
              <a:t>Anhand </a:t>
            </a:r>
            <a:r>
              <a:rPr lang="de-AT" baseline="0" dirty="0" smtClean="0"/>
              <a:t>dieser Statistik kann man </a:t>
            </a:r>
            <a:r>
              <a:rPr lang="de-AT" baseline="0" dirty="0" smtClean="0"/>
              <a:t>sagen, dass </a:t>
            </a:r>
            <a:r>
              <a:rPr lang="de-AT" baseline="0" dirty="0" smtClean="0"/>
              <a:t>eine Verschiebung von Akutbetten in den Amb.  Bereich durchaus </a:t>
            </a:r>
            <a:r>
              <a:rPr lang="de-AT" baseline="0" dirty="0" smtClean="0"/>
              <a:t>Einsparungen </a:t>
            </a:r>
            <a:r>
              <a:rPr lang="de-AT" baseline="0" dirty="0" smtClean="0"/>
              <a:t>bringen würde.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Das </a:t>
            </a:r>
            <a:r>
              <a:rPr lang="de-AT" dirty="0" smtClean="0"/>
              <a:t>heißt, </a:t>
            </a:r>
            <a:r>
              <a:rPr lang="de-AT" dirty="0" smtClean="0"/>
              <a:t>wenn wir in </a:t>
            </a:r>
            <a:r>
              <a:rPr lang="de-AT" dirty="0" smtClean="0"/>
              <a:t>die </a:t>
            </a:r>
            <a:r>
              <a:rPr lang="de-AT" dirty="0" smtClean="0"/>
              <a:t>Prävention </a:t>
            </a:r>
            <a:r>
              <a:rPr lang="de-AT" dirty="0" smtClean="0"/>
              <a:t>investieren, </a:t>
            </a:r>
            <a:r>
              <a:rPr lang="de-AT" dirty="0" smtClean="0"/>
              <a:t>sollte</a:t>
            </a:r>
            <a:r>
              <a:rPr lang="de-AT" baseline="0" dirty="0" smtClean="0"/>
              <a:t> der Bereich der Akutbetten </a:t>
            </a:r>
            <a:r>
              <a:rPr lang="de-AT" baseline="0" dirty="0" smtClean="0"/>
              <a:t>zurückgehen</a:t>
            </a:r>
            <a:r>
              <a:rPr lang="de-AT" baseline="0" dirty="0" smtClean="0"/>
              <a:t>, dass dies aber Jahre braucht und wir sofort eine Lösung </a:t>
            </a:r>
            <a:r>
              <a:rPr lang="de-AT" baseline="0" dirty="0" smtClean="0"/>
              <a:t>brauchen, </a:t>
            </a:r>
            <a:r>
              <a:rPr lang="de-AT" baseline="0" dirty="0" smtClean="0"/>
              <a:t>um die Pat. </a:t>
            </a:r>
            <a:r>
              <a:rPr lang="de-AT" baseline="0" dirty="0" smtClean="0"/>
              <a:t>aus </a:t>
            </a:r>
            <a:r>
              <a:rPr lang="de-AT" baseline="0" dirty="0" smtClean="0"/>
              <a:t>dem </a:t>
            </a:r>
            <a:r>
              <a:rPr lang="de-AT" baseline="0" dirty="0" smtClean="0"/>
              <a:t>Akutbereich </a:t>
            </a:r>
            <a:r>
              <a:rPr lang="de-AT" baseline="0" dirty="0" smtClean="0"/>
              <a:t>zu </a:t>
            </a:r>
            <a:r>
              <a:rPr lang="de-AT" baseline="0" dirty="0" smtClean="0"/>
              <a:t>reduzieren, </a:t>
            </a:r>
            <a:r>
              <a:rPr lang="de-AT" baseline="0" dirty="0" smtClean="0"/>
              <a:t>hat man sich gleich für eine Verschiebung der Patienten in den Tagesklinischen Bereich sowie in den </a:t>
            </a:r>
            <a:r>
              <a:rPr lang="de-AT" baseline="0" dirty="0" smtClean="0"/>
              <a:t>ambulanten </a:t>
            </a:r>
            <a:r>
              <a:rPr lang="de-AT" baseline="0" dirty="0" smtClean="0"/>
              <a:t>Bereich </a:t>
            </a:r>
            <a:r>
              <a:rPr lang="de-AT" baseline="0" dirty="0" smtClean="0"/>
              <a:t>entschieden</a:t>
            </a:r>
            <a:r>
              <a:rPr lang="de-AT" baseline="0" dirty="0" smtClean="0"/>
              <a:t>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In</a:t>
            </a:r>
            <a:r>
              <a:rPr lang="de-AT" baseline="0" dirty="0" smtClean="0"/>
              <a:t> Salzburg plant man eine große Zusammenlegung der </a:t>
            </a:r>
            <a:r>
              <a:rPr lang="de-AT" baseline="0" dirty="0" smtClean="0"/>
              <a:t>Krankenhäuser, dass man Leistungen </a:t>
            </a:r>
            <a:r>
              <a:rPr lang="de-AT" baseline="0" dirty="0" smtClean="0"/>
              <a:t>leichter zusammenlegen </a:t>
            </a:r>
            <a:r>
              <a:rPr lang="de-AT" baseline="0" dirty="0" smtClean="0"/>
              <a:t>kann. </a:t>
            </a:r>
            <a:r>
              <a:rPr lang="de-AT" baseline="0" dirty="0" smtClean="0"/>
              <a:t>Auch die </a:t>
            </a:r>
            <a:r>
              <a:rPr lang="de-AT" baseline="0" dirty="0" smtClean="0"/>
              <a:t>elektive Eingriffe </a:t>
            </a:r>
            <a:r>
              <a:rPr lang="de-AT" baseline="0" dirty="0" smtClean="0"/>
              <a:t>werden nicht mehr überall möglich sein.</a:t>
            </a:r>
          </a:p>
          <a:p>
            <a:r>
              <a:rPr lang="de-AT" baseline="0" dirty="0" smtClean="0"/>
              <a:t>Mittlerweile gibt es schon die 2. Version, zuerst wäre die Trennung zwischen Süd und Nord gewesen. Jetzt hat man sich </a:t>
            </a:r>
            <a:r>
              <a:rPr lang="de-AT" baseline="0" dirty="0" smtClean="0"/>
              <a:t>entschieden, dass </a:t>
            </a:r>
            <a:r>
              <a:rPr lang="de-AT" baseline="0" dirty="0" smtClean="0"/>
              <a:t>Tamsweg zur SALK zu geben. </a:t>
            </a:r>
            <a:r>
              <a:rPr lang="de-AT" baseline="0" dirty="0" err="1" smtClean="0"/>
              <a:t>Mittersill</a:t>
            </a:r>
            <a:r>
              <a:rPr lang="de-AT" baseline="0" dirty="0" smtClean="0"/>
              <a:t> mit Zell am See </a:t>
            </a:r>
            <a:r>
              <a:rPr lang="de-AT" baseline="0" dirty="0" smtClean="0"/>
              <a:t>zusammenzuschließen</a:t>
            </a:r>
            <a:r>
              <a:rPr lang="de-AT" baseline="0" dirty="0" smtClean="0"/>
              <a:t>. </a:t>
            </a:r>
          </a:p>
          <a:p>
            <a:r>
              <a:rPr lang="de-AT" baseline="0" dirty="0" smtClean="0"/>
              <a:t>Das KH Schwarzach und die BHB in Salzburg bleiben dabei vorerst alleine, allerdings werden die Abgangszahlungen vom Land Salzburg getragen. Das Endziel sollte </a:t>
            </a:r>
            <a:r>
              <a:rPr lang="de-AT" baseline="0" dirty="0" smtClean="0"/>
              <a:t>sein, dass </a:t>
            </a:r>
            <a:r>
              <a:rPr lang="de-AT" baseline="0" dirty="0" smtClean="0"/>
              <a:t>alle Krankenhäuser enger zusammen arbeiten.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Akutbetten</a:t>
            </a:r>
            <a:r>
              <a:rPr lang="de-AT" baseline="0" dirty="0" smtClean="0"/>
              <a:t> zu </a:t>
            </a:r>
            <a:r>
              <a:rPr lang="de-AT" baseline="0" dirty="0" smtClean="0"/>
              <a:t>reduzieren, indem </a:t>
            </a:r>
            <a:r>
              <a:rPr lang="de-AT" baseline="0" dirty="0" smtClean="0"/>
              <a:t>man sehr viel </a:t>
            </a:r>
            <a:r>
              <a:rPr lang="de-AT" baseline="0" dirty="0" smtClean="0"/>
              <a:t>ambulant </a:t>
            </a:r>
            <a:r>
              <a:rPr lang="de-AT" baseline="0" dirty="0" smtClean="0"/>
              <a:t>und </a:t>
            </a:r>
            <a:r>
              <a:rPr lang="de-AT" baseline="0" dirty="0" smtClean="0"/>
              <a:t>tagesklinisch </a:t>
            </a:r>
            <a:r>
              <a:rPr lang="de-AT" baseline="0" dirty="0" smtClean="0"/>
              <a:t>macht.</a:t>
            </a:r>
          </a:p>
          <a:p>
            <a:r>
              <a:rPr lang="de-AT" baseline="0" dirty="0" smtClean="0"/>
              <a:t>Viele Leistungen sollten von den Praktikern gemacht werden.</a:t>
            </a:r>
          </a:p>
          <a:p>
            <a:r>
              <a:rPr lang="de-AT" baseline="0" dirty="0" smtClean="0"/>
              <a:t>Unter Zusammenarbeit versteht </a:t>
            </a:r>
            <a:r>
              <a:rPr lang="de-AT" baseline="0" dirty="0" smtClean="0"/>
              <a:t>man, </a:t>
            </a:r>
            <a:r>
              <a:rPr lang="de-AT" baseline="0" dirty="0" smtClean="0"/>
              <a:t>andere Leistungen anzuerkennen und zu verwerten, dazu ist ELGA hilfreich.</a:t>
            </a:r>
          </a:p>
          <a:p>
            <a:r>
              <a:rPr lang="de-AT" baseline="0" dirty="0" smtClean="0"/>
              <a:t>Gewisse Leistungen werden hier sichtbar und müssen daher nicht mehr doppelt gemacht und somit doppelt verrechnet werden. </a:t>
            </a:r>
          </a:p>
          <a:p>
            <a:r>
              <a:rPr lang="de-AT" baseline="0" dirty="0" smtClean="0"/>
              <a:t>Das beginnt bei den Medikamenten bis zur Blutabnahme. </a:t>
            </a:r>
          </a:p>
          <a:p>
            <a:r>
              <a:rPr lang="de-AT" baseline="0" dirty="0" smtClean="0"/>
              <a:t>Von der Diagnostik der Praktika und Fachärzte bis ins Krankenhaus, auch der Patient erspart sich dabei eine Doppelbelastung.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Da es</a:t>
            </a:r>
            <a:r>
              <a:rPr lang="de-AT" baseline="0" dirty="0" smtClean="0"/>
              <a:t> nicht vorgesehen </a:t>
            </a:r>
            <a:r>
              <a:rPr lang="de-AT" baseline="0" dirty="0" smtClean="0"/>
              <a:t>war, tagesklinische Eingriffe </a:t>
            </a:r>
            <a:r>
              <a:rPr lang="de-AT" baseline="0" dirty="0" smtClean="0"/>
              <a:t>zu machen, war die Verrechnung der </a:t>
            </a:r>
            <a:r>
              <a:rPr lang="de-AT" baseline="0" dirty="0" smtClean="0"/>
              <a:t>tagesklinischen </a:t>
            </a:r>
            <a:r>
              <a:rPr lang="de-AT" baseline="0" dirty="0" smtClean="0"/>
              <a:t>Pat. </a:t>
            </a:r>
            <a:r>
              <a:rPr lang="de-AT" baseline="0" dirty="0" smtClean="0"/>
              <a:t>schwer </a:t>
            </a:r>
            <a:r>
              <a:rPr lang="de-AT" baseline="0" dirty="0" smtClean="0"/>
              <a:t>bis nicht möglich, daher hat man sich </a:t>
            </a:r>
            <a:r>
              <a:rPr lang="de-AT" baseline="0" dirty="0" smtClean="0"/>
              <a:t>entschieden, </a:t>
            </a:r>
            <a:r>
              <a:rPr lang="de-AT" baseline="0" dirty="0" smtClean="0"/>
              <a:t>den Pat. über Nacht in der Klinik zu belassen, </a:t>
            </a:r>
            <a:r>
              <a:rPr lang="de-AT" baseline="0" dirty="0" smtClean="0"/>
              <a:t>das </a:t>
            </a:r>
            <a:r>
              <a:rPr lang="de-AT" baseline="0" dirty="0" smtClean="0"/>
              <a:t>wiederum Personalkosten verursacht </a:t>
            </a:r>
            <a:r>
              <a:rPr lang="de-AT" baseline="0" dirty="0" smtClean="0"/>
              <a:t>hat, </a:t>
            </a:r>
            <a:r>
              <a:rPr lang="de-AT" baseline="0" dirty="0" smtClean="0"/>
              <a:t>aber gleichzeitig mehr LKF </a:t>
            </a:r>
            <a:r>
              <a:rPr lang="de-AT" baseline="0" dirty="0" smtClean="0"/>
              <a:t>Punkte - </a:t>
            </a:r>
            <a:r>
              <a:rPr lang="de-AT" baseline="0" dirty="0" smtClean="0"/>
              <a:t>daher mehr Geld aus dem Topf.</a:t>
            </a:r>
          </a:p>
          <a:p>
            <a:r>
              <a:rPr lang="de-AT" baseline="0" dirty="0" smtClean="0"/>
              <a:t>40 % aller Leistungen hätte man </a:t>
            </a:r>
            <a:r>
              <a:rPr lang="de-AT" baseline="0" dirty="0" smtClean="0"/>
              <a:t>tagesklinisch </a:t>
            </a:r>
            <a:r>
              <a:rPr lang="de-AT" baseline="0" dirty="0" smtClean="0"/>
              <a:t>abwickeln können, theoretisch. </a:t>
            </a:r>
          </a:p>
          <a:p>
            <a:r>
              <a:rPr lang="de-AT" baseline="0" dirty="0" smtClean="0"/>
              <a:t>Für </a:t>
            </a:r>
            <a:r>
              <a:rPr lang="de-AT" baseline="0" dirty="0" smtClean="0"/>
              <a:t>präventive </a:t>
            </a:r>
            <a:r>
              <a:rPr lang="de-AT" baseline="0" dirty="0" smtClean="0"/>
              <a:t>Leistungen gibt es keine Verrechnung, daher würde es nur </a:t>
            </a:r>
            <a:r>
              <a:rPr lang="de-AT" baseline="0" dirty="0" smtClean="0"/>
              <a:t>gemacht, </a:t>
            </a:r>
            <a:r>
              <a:rPr lang="de-AT" baseline="0" dirty="0" smtClean="0"/>
              <a:t>wenn genügend Zeit war. Genügend Zeit gab es aber fast nie, da es ohnehin einen Personalmangel gab.</a:t>
            </a:r>
          </a:p>
          <a:p>
            <a:r>
              <a:rPr lang="de-AT" baseline="0" dirty="0" smtClean="0"/>
              <a:t>Kurz </a:t>
            </a:r>
            <a:r>
              <a:rPr lang="de-AT" baseline="0" dirty="0" smtClean="0"/>
              <a:t>gesagt, </a:t>
            </a:r>
            <a:r>
              <a:rPr lang="de-AT" baseline="0" dirty="0" smtClean="0"/>
              <a:t>es wurde nur die Krankheit/eventuell die Ursache bekämpft. </a:t>
            </a:r>
          </a:p>
          <a:p>
            <a:r>
              <a:rPr lang="de-AT" baseline="0" dirty="0" smtClean="0"/>
              <a:t>Soziale Indikationen in einem </a:t>
            </a:r>
            <a:r>
              <a:rPr lang="de-AT" baseline="0" dirty="0" err="1" smtClean="0"/>
              <a:t>Akutbett</a:t>
            </a:r>
            <a:r>
              <a:rPr lang="de-AT" baseline="0" dirty="0" smtClean="0"/>
              <a:t> </a:t>
            </a:r>
            <a:r>
              <a:rPr lang="de-AT" baseline="0" dirty="0" smtClean="0"/>
              <a:t>ist wahrhaftig </a:t>
            </a:r>
            <a:r>
              <a:rPr lang="de-AT" baseline="0" dirty="0" smtClean="0"/>
              <a:t>teuer, </a:t>
            </a:r>
            <a:r>
              <a:rPr lang="de-AT" baseline="0" dirty="0" smtClean="0"/>
              <a:t>aber es gab zu wenig </a:t>
            </a:r>
            <a:r>
              <a:rPr lang="de-AT" baseline="0" dirty="0" smtClean="0"/>
              <a:t>Übergangsbetten </a:t>
            </a:r>
            <a:r>
              <a:rPr lang="de-AT" baseline="0" dirty="0" smtClean="0"/>
              <a:t>in den SWH im Lungau. Im </a:t>
            </a:r>
            <a:r>
              <a:rPr lang="de-AT" baseline="0" dirty="0" smtClean="0"/>
              <a:t>KH </a:t>
            </a:r>
            <a:r>
              <a:rPr lang="de-AT" baseline="0" dirty="0" smtClean="0"/>
              <a:t>gab es keine Übergangsbetten.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Verringerung der</a:t>
            </a:r>
            <a:r>
              <a:rPr lang="de-AT" baseline="0" dirty="0" smtClean="0"/>
              <a:t> Akutbetten um 65 Betten.</a:t>
            </a:r>
          </a:p>
          <a:p>
            <a:r>
              <a:rPr lang="de-AT" baseline="0" dirty="0" smtClean="0"/>
              <a:t>Wenn die Auslastung der </a:t>
            </a:r>
            <a:r>
              <a:rPr lang="de-AT" baseline="0" dirty="0" smtClean="0"/>
              <a:t>tagesklinischen </a:t>
            </a:r>
            <a:r>
              <a:rPr lang="de-AT" baseline="0" dirty="0" smtClean="0"/>
              <a:t>Betten genau geplant </a:t>
            </a:r>
            <a:r>
              <a:rPr lang="de-AT" baseline="0" dirty="0" smtClean="0"/>
              <a:t>wird, </a:t>
            </a:r>
            <a:r>
              <a:rPr lang="de-AT" baseline="0" dirty="0" smtClean="0"/>
              <a:t>werden die </a:t>
            </a:r>
            <a:r>
              <a:rPr lang="de-AT" baseline="0" dirty="0" smtClean="0"/>
              <a:t>operativen </a:t>
            </a:r>
            <a:r>
              <a:rPr lang="de-AT" baseline="0" dirty="0" smtClean="0"/>
              <a:t>Leistungen daher nicht eingeschränkt, auch nicht weniger OP Personal. Jedoch </a:t>
            </a:r>
            <a:r>
              <a:rPr lang="de-AT" baseline="0" dirty="0" smtClean="0"/>
              <a:t>weniger </a:t>
            </a:r>
            <a:r>
              <a:rPr lang="de-AT" baseline="0" dirty="0" smtClean="0"/>
              <a:t>in der </a:t>
            </a:r>
            <a:r>
              <a:rPr lang="de-AT" baseline="0" dirty="0" smtClean="0"/>
              <a:t>Pflege, da </a:t>
            </a:r>
            <a:r>
              <a:rPr lang="de-AT" baseline="0" dirty="0" smtClean="0"/>
              <a:t>die </a:t>
            </a:r>
            <a:r>
              <a:rPr lang="de-AT" baseline="0" dirty="0" smtClean="0"/>
              <a:t>Nachtdienste </a:t>
            </a:r>
            <a:r>
              <a:rPr lang="de-AT" baseline="0" dirty="0" smtClean="0"/>
              <a:t>wegfallen.</a:t>
            </a:r>
          </a:p>
          <a:p>
            <a:r>
              <a:rPr lang="de-AT" baseline="0" dirty="0" smtClean="0"/>
              <a:t>Es gibt auch eine Verschiebung der OP- Zeiten, die ersten Punkte werden die </a:t>
            </a:r>
            <a:r>
              <a:rPr lang="de-AT" baseline="0" dirty="0" smtClean="0"/>
              <a:t>kleinen </a:t>
            </a:r>
            <a:r>
              <a:rPr lang="de-AT" baseline="0" dirty="0" smtClean="0"/>
              <a:t>sein da sie wieder am gleichen </a:t>
            </a:r>
            <a:r>
              <a:rPr lang="de-AT" baseline="0" dirty="0" smtClean="0"/>
              <a:t>Tag nach Hause </a:t>
            </a:r>
            <a:r>
              <a:rPr lang="de-AT" baseline="0" dirty="0" smtClean="0"/>
              <a:t>gehen. </a:t>
            </a:r>
          </a:p>
          <a:p>
            <a:r>
              <a:rPr lang="de-AT" baseline="0" dirty="0" smtClean="0"/>
              <a:t>Sehr viel sollte in der Ambulanz behandelt werden, auch wenn der Pat. </a:t>
            </a:r>
            <a:r>
              <a:rPr lang="de-AT" baseline="0" dirty="0" smtClean="0"/>
              <a:t>jeden </a:t>
            </a:r>
            <a:r>
              <a:rPr lang="de-AT" baseline="0" dirty="0" smtClean="0"/>
              <a:t>Tag kommen muss. Elektive Eingriffe müssen genau geplant werden und müssen in der Früh mit allen Befunden um 7 Uhr Nüchtern auf der </a:t>
            </a:r>
            <a:r>
              <a:rPr lang="de-AT" baseline="0" dirty="0" smtClean="0"/>
              <a:t>tagesklinischen </a:t>
            </a:r>
            <a:r>
              <a:rPr lang="de-AT" baseline="0" dirty="0" smtClean="0"/>
              <a:t>Station sein.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Rationales Arbeiten, straffere</a:t>
            </a:r>
            <a:r>
              <a:rPr lang="de-AT" baseline="0" dirty="0" smtClean="0"/>
              <a:t> Pflege. Der Patient wird </a:t>
            </a:r>
            <a:r>
              <a:rPr lang="de-AT" baseline="0" dirty="0" smtClean="0"/>
              <a:t>entlassen, </a:t>
            </a:r>
            <a:r>
              <a:rPr lang="de-AT" baseline="0" dirty="0" smtClean="0"/>
              <a:t>wenn dieser </a:t>
            </a:r>
            <a:r>
              <a:rPr lang="de-AT" baseline="0" dirty="0" smtClean="0"/>
              <a:t>laut LKF Punkte gesund ist und </a:t>
            </a:r>
            <a:r>
              <a:rPr lang="de-AT" baseline="0" dirty="0" smtClean="0"/>
              <a:t>nicht </a:t>
            </a:r>
            <a:r>
              <a:rPr lang="de-AT" baseline="0" dirty="0" smtClean="0"/>
              <a:t>mehr, </a:t>
            </a:r>
            <a:r>
              <a:rPr lang="de-AT" baseline="0" dirty="0" smtClean="0"/>
              <a:t>wenn </a:t>
            </a:r>
            <a:r>
              <a:rPr lang="de-AT" baseline="0" dirty="0" smtClean="0"/>
              <a:t>dieser körperlich </a:t>
            </a:r>
            <a:r>
              <a:rPr lang="de-AT" baseline="0" dirty="0" smtClean="0"/>
              <a:t>Gesund ist.</a:t>
            </a:r>
          </a:p>
          <a:p>
            <a:r>
              <a:rPr lang="de-AT" baseline="0" dirty="0" smtClean="0"/>
              <a:t>Daher kann es zu einen Drehtüreffekt kommen, dies </a:t>
            </a:r>
            <a:r>
              <a:rPr lang="de-AT" baseline="0" dirty="0" smtClean="0"/>
              <a:t>ist wiederum </a:t>
            </a:r>
            <a:r>
              <a:rPr lang="de-AT" baseline="0" dirty="0" smtClean="0"/>
              <a:t>eine Belastung für den Patienten </a:t>
            </a:r>
            <a:r>
              <a:rPr lang="de-AT" baseline="0" dirty="0" smtClean="0"/>
              <a:t>und mehr Arbeit für </a:t>
            </a:r>
            <a:r>
              <a:rPr lang="de-AT" baseline="0" dirty="0" smtClean="0"/>
              <a:t>die Pflege.</a:t>
            </a:r>
          </a:p>
          <a:p>
            <a:r>
              <a:rPr lang="de-AT" baseline="0" dirty="0" smtClean="0"/>
              <a:t>Die Kosten </a:t>
            </a:r>
            <a:r>
              <a:rPr lang="de-AT" baseline="0" dirty="0" smtClean="0"/>
              <a:t>werden dadurch gesenkt, zu Lasten der Patienten.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6F51-65A0-4A5B-A98C-3AAFCB5037A5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D77A-7E91-48A3-820E-A6A82FE7A9B3}" type="datetimeFigureOut">
              <a:rPr lang="de-AT" smtClean="0"/>
              <a:pPr/>
              <a:t>06.01.2015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202D-2676-471A-BF5F-74370B60020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8424936" cy="792088"/>
          </a:xfrm>
        </p:spPr>
        <p:txBody>
          <a:bodyPr>
            <a:noAutofit/>
          </a:bodyPr>
          <a:lstStyle/>
          <a:p>
            <a:r>
              <a:rPr lang="de-AT" sz="6000" dirty="0" smtClean="0">
                <a:solidFill>
                  <a:srgbClr val="FF0000"/>
                </a:solidFill>
              </a:rPr>
              <a:t>Gesundheitsreform 2020</a:t>
            </a:r>
            <a:endParaRPr lang="de-AT" sz="6000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272808" cy="2592288"/>
          </a:xfrm>
        </p:spPr>
        <p:txBody>
          <a:bodyPr>
            <a:normAutofit/>
          </a:bodyPr>
          <a:lstStyle/>
          <a:p>
            <a:r>
              <a:rPr lang="de-AT" sz="2500" b="1" dirty="0" smtClean="0">
                <a:solidFill>
                  <a:schemeClr val="tx1"/>
                </a:solidFill>
              </a:rPr>
              <a:t>Bundesgesundheitsreform</a:t>
            </a:r>
          </a:p>
          <a:p>
            <a:r>
              <a:rPr lang="de-AT" sz="2500" b="1" dirty="0" smtClean="0">
                <a:solidFill>
                  <a:schemeClr val="tx1"/>
                </a:solidFill>
              </a:rPr>
              <a:t>Landesgesundheitsreform</a:t>
            </a:r>
          </a:p>
          <a:p>
            <a:r>
              <a:rPr lang="de-AT" b="1" u="sng" dirty="0" smtClean="0">
                <a:solidFill>
                  <a:schemeClr val="tx1"/>
                </a:solidFill>
              </a:rPr>
              <a:t>Unterteilung in, </a:t>
            </a:r>
            <a:r>
              <a:rPr lang="de-AT" b="1" u="sng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de-AT" b="1" u="sng" dirty="0" smtClean="0">
                <a:solidFill>
                  <a:schemeClr val="tx1"/>
                </a:solidFill>
              </a:rPr>
              <a:t> Versorgungsregionen bis nach Tamsweg!!</a:t>
            </a:r>
          </a:p>
          <a:p>
            <a:r>
              <a:rPr lang="de-AT" sz="2800" dirty="0" smtClean="0">
                <a:solidFill>
                  <a:schemeClr val="tx1"/>
                </a:solidFill>
              </a:rPr>
              <a:t>Gleichzeitig gibt es eine </a:t>
            </a:r>
            <a:r>
              <a:rPr lang="de-AT" sz="2800" dirty="0" smtClean="0">
                <a:solidFill>
                  <a:schemeClr val="tx1"/>
                </a:solidFill>
              </a:rPr>
              <a:t>Ausbildungsref</a:t>
            </a:r>
            <a:r>
              <a:rPr lang="de-AT" sz="2800" dirty="0" smtClean="0">
                <a:solidFill>
                  <a:schemeClr val="tx1"/>
                </a:solidFill>
              </a:rPr>
              <a:t>orm</a:t>
            </a:r>
            <a:endParaRPr lang="de-AT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s://encrypted-tbn3.gstatic.com/images?q=tbn:ANd9GcSFTCFRWreI-OinhyN9xfuaXII5Hp0yvDUmIij_htAdM38IkQj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8819" y="1628800"/>
            <a:ext cx="2746591" cy="1944216"/>
          </a:xfrm>
          <a:prstGeom prst="rect">
            <a:avLst/>
          </a:prstGeom>
          <a:noFill/>
        </p:spPr>
      </p:pic>
      <p:pic>
        <p:nvPicPr>
          <p:cNvPr id="11268" name="Picture 4" descr="https://encrypted-tbn2.gstatic.com/images?q=tbn:ANd9GcSKdoE8-Bd-d_SqmZFkmdm26nD80L1HDQ_QcMGcZuWi6I5-Ll1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7742" y="1628800"/>
            <a:ext cx="2808310" cy="1872208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/>
          </a:bodyPr>
          <a:lstStyle/>
          <a:p>
            <a:r>
              <a:rPr lang="de-AT" sz="2800" b="1" dirty="0" smtClean="0"/>
              <a:t>Gesundheitsausgaben im internationalen Vergleich </a:t>
            </a:r>
            <a:endParaRPr lang="de-A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80729"/>
            <a:ext cx="770485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899592" y="62373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Quelle</a:t>
            </a:r>
            <a:r>
              <a:rPr lang="en-US" dirty="0" smtClean="0"/>
              <a:t>: OECD Health Data, IHS </a:t>
            </a:r>
            <a:r>
              <a:rPr lang="en-US" dirty="0" err="1" smtClean="0"/>
              <a:t>HealthEcon</a:t>
            </a:r>
            <a:r>
              <a:rPr lang="en-US" dirty="0" smtClean="0"/>
              <a:t> 2011. 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000" dirty="0" smtClean="0"/>
              <a:t>Krankenhausaufnahmerate je 100 Einwohner (2008) in Prozent </a:t>
            </a:r>
            <a:r>
              <a:rPr lang="de-AT" sz="1200" dirty="0" smtClean="0"/>
              <a:t>(Quelle www.iv-net.at)</a:t>
            </a:r>
            <a:endParaRPr lang="de-AT" sz="1200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6000" dirty="0" smtClean="0">
                <a:solidFill>
                  <a:srgbClr val="FF0000"/>
                </a:solidFill>
              </a:rPr>
              <a:t>Zusammengefasst</a:t>
            </a:r>
            <a:endParaRPr lang="de-AT" sz="60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de-AT" sz="6000" dirty="0" smtClean="0"/>
              <a:t>Österreich hat viel </a:t>
            </a:r>
            <a:r>
              <a:rPr lang="de-AT" sz="6000" dirty="0" smtClean="0"/>
              <a:t>Ausgaben </a:t>
            </a:r>
            <a:r>
              <a:rPr lang="de-AT" sz="6000" dirty="0" smtClean="0"/>
              <a:t>und zu viel Akutbetten. </a:t>
            </a:r>
            <a:endParaRPr lang="de-AT" sz="6000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700" dirty="0" smtClean="0">
                <a:solidFill>
                  <a:srgbClr val="FF0000"/>
                </a:solidFill>
              </a:rPr>
              <a:t>Salzburg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de-AT" sz="5000" dirty="0" smtClean="0"/>
              <a:t>Unterteilung in 2 </a:t>
            </a:r>
            <a:r>
              <a:rPr lang="de-AT" sz="5000" dirty="0" smtClean="0"/>
              <a:t>Bereiche</a:t>
            </a:r>
            <a:endParaRPr lang="de-AT" sz="5000" dirty="0" smtClean="0"/>
          </a:p>
          <a:p>
            <a:endParaRPr lang="de-AT" sz="5000" dirty="0" smtClean="0"/>
          </a:p>
          <a:p>
            <a:r>
              <a:rPr lang="de-AT" dirty="0" smtClean="0"/>
              <a:t>Zell am See, </a:t>
            </a:r>
            <a:r>
              <a:rPr lang="de-AT" dirty="0" err="1" smtClean="0"/>
              <a:t>Mittersill</a:t>
            </a:r>
            <a:r>
              <a:rPr lang="de-AT" dirty="0" smtClean="0"/>
              <a:t>, Schwarzach, (Tamsweg und St. Veit)</a:t>
            </a:r>
          </a:p>
          <a:p>
            <a:endParaRPr lang="de-AT" dirty="0" smtClean="0"/>
          </a:p>
          <a:p>
            <a:r>
              <a:rPr lang="de-AT" dirty="0" smtClean="0"/>
              <a:t>SALK, BHB, Oberndorf und Hallein, (Tamsweg und St. Veit.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 smtClean="0">
                <a:solidFill>
                  <a:srgbClr val="FF0000"/>
                </a:solidFill>
              </a:rPr>
              <a:t>Was soll nun passieren</a:t>
            </a:r>
            <a:endParaRPr lang="de-AT" sz="60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AT" sz="3800" b="1" u="sng" dirty="0" smtClean="0"/>
              <a:t>Umstrukturierung  und </a:t>
            </a:r>
          </a:p>
          <a:p>
            <a:pPr algn="ctr">
              <a:buNone/>
            </a:pPr>
            <a:r>
              <a:rPr lang="de-AT" sz="3800" b="1" u="sng" dirty="0" smtClean="0"/>
              <a:t>Verteilung im Bereich:</a:t>
            </a:r>
          </a:p>
          <a:p>
            <a:r>
              <a:rPr lang="de-AT" sz="4300" dirty="0" smtClean="0"/>
              <a:t>Betten und</a:t>
            </a:r>
          </a:p>
          <a:p>
            <a:r>
              <a:rPr lang="de-AT" sz="4300" dirty="0" smtClean="0"/>
              <a:t>Leistungen</a:t>
            </a:r>
          </a:p>
          <a:p>
            <a:r>
              <a:rPr lang="de-AT" sz="4300" b="1" dirty="0" smtClean="0"/>
              <a:t>sowie die Zusammenarbeit </a:t>
            </a:r>
            <a:r>
              <a:rPr lang="de-AT" sz="4300" dirty="0" smtClean="0"/>
              <a:t>von</a:t>
            </a:r>
          </a:p>
          <a:p>
            <a:r>
              <a:rPr lang="de-AT" sz="4300" dirty="0" smtClean="0"/>
              <a:t>anderen Dienstleistern</a:t>
            </a:r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6000" dirty="0" smtClean="0">
                <a:solidFill>
                  <a:srgbClr val="FF0000"/>
                </a:solidFill>
              </a:rPr>
              <a:t>Ausgangslage in Tamsweg</a:t>
            </a:r>
            <a:endParaRPr lang="de-AT" sz="60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4000" dirty="0" smtClean="0"/>
              <a:t>149 Akutbetten</a:t>
            </a:r>
          </a:p>
          <a:p>
            <a:r>
              <a:rPr lang="de-AT" sz="4000" dirty="0" smtClean="0"/>
              <a:t>Tagesklinische Betten wenig LKF P.</a:t>
            </a:r>
          </a:p>
          <a:p>
            <a:r>
              <a:rPr lang="de-AT" sz="4000" dirty="0" smtClean="0"/>
              <a:t>40% Tagesklinische Leistungen mit Übernachtung</a:t>
            </a:r>
          </a:p>
          <a:p>
            <a:r>
              <a:rPr lang="de-AT" sz="4000" dirty="0" smtClean="0"/>
              <a:t>Wenig Prävention</a:t>
            </a:r>
          </a:p>
          <a:p>
            <a:r>
              <a:rPr lang="de-AT" sz="4000" dirty="0" smtClean="0"/>
              <a:t>Soziale Indikationen</a:t>
            </a:r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 smtClean="0">
                <a:solidFill>
                  <a:srgbClr val="FF0000"/>
                </a:solidFill>
              </a:rPr>
              <a:t>Zukunft in Tamsweg</a:t>
            </a:r>
            <a:endParaRPr lang="de-AT" sz="60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4000" dirty="0" smtClean="0"/>
              <a:t>84 Akutbetten</a:t>
            </a:r>
          </a:p>
          <a:p>
            <a:r>
              <a:rPr lang="de-AT" sz="4000" dirty="0" smtClean="0"/>
              <a:t>4 Tagesklinische Betten</a:t>
            </a:r>
          </a:p>
          <a:p>
            <a:r>
              <a:rPr lang="de-AT" sz="4000" dirty="0" smtClean="0"/>
              <a:t>Vergrößerung der Ambulanzen </a:t>
            </a:r>
          </a:p>
          <a:p>
            <a:r>
              <a:rPr lang="de-AT" sz="4000" dirty="0" smtClean="0"/>
              <a:t>Genauere Planung der elektiven </a:t>
            </a:r>
            <a:r>
              <a:rPr lang="de-AT" sz="4000" dirty="0" smtClean="0"/>
              <a:t>Eingriffe</a:t>
            </a:r>
            <a:endParaRPr lang="de-AT" sz="4000" dirty="0" smtClean="0"/>
          </a:p>
          <a:p>
            <a:r>
              <a:rPr lang="de-AT" sz="4000" dirty="0" smtClean="0"/>
              <a:t>Präventive </a:t>
            </a:r>
            <a:r>
              <a:rPr lang="de-AT" sz="4000" dirty="0" smtClean="0"/>
              <a:t>Maßnahmen </a:t>
            </a:r>
            <a:endParaRPr lang="de-AT" sz="4000" dirty="0" smtClean="0"/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dirty="0" smtClean="0">
                <a:solidFill>
                  <a:srgbClr val="FF0000"/>
                </a:solidFill>
              </a:rPr>
              <a:t>Zusammengefasst</a:t>
            </a:r>
            <a:endParaRPr lang="de-AT" sz="60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72208"/>
            <a:ext cx="8435280" cy="4133056"/>
          </a:xfrm>
        </p:spPr>
        <p:txBody>
          <a:bodyPr>
            <a:normAutofit fontScale="77500" lnSpcReduction="20000"/>
          </a:bodyPr>
          <a:lstStyle/>
          <a:p>
            <a:r>
              <a:rPr lang="de-AT" sz="4500" dirty="0" smtClean="0"/>
              <a:t>Weniger Betten, bei gleichen Leistungen und</a:t>
            </a:r>
          </a:p>
          <a:p>
            <a:r>
              <a:rPr lang="de-AT" sz="4500" dirty="0" smtClean="0"/>
              <a:t>gleiche </a:t>
            </a:r>
            <a:r>
              <a:rPr lang="de-AT" sz="4500" dirty="0" smtClean="0"/>
              <a:t>Leistungen, mit weniger Personal</a:t>
            </a:r>
          </a:p>
          <a:p>
            <a:pPr>
              <a:buNone/>
            </a:pPr>
            <a:r>
              <a:rPr lang="de-AT" sz="4500" b="1" u="sng" dirty="0" smtClean="0">
                <a:solidFill>
                  <a:srgbClr val="FF0000"/>
                </a:solidFill>
              </a:rPr>
              <a:t>Daher</a:t>
            </a:r>
            <a:endParaRPr lang="de-AT" sz="4500" b="1" u="sng" dirty="0" smtClean="0">
              <a:solidFill>
                <a:srgbClr val="FF0000"/>
              </a:solidFill>
            </a:endParaRPr>
          </a:p>
          <a:p>
            <a:r>
              <a:rPr lang="de-AT" sz="4500" dirty="0" smtClean="0"/>
              <a:t>Mehr Arbeit, bei weniger Personal</a:t>
            </a:r>
          </a:p>
          <a:p>
            <a:r>
              <a:rPr lang="de-AT" sz="4500" dirty="0" smtClean="0"/>
              <a:t>Unpersönlicher dafür </a:t>
            </a:r>
            <a:r>
              <a:rPr lang="de-AT" sz="4500" dirty="0" smtClean="0"/>
              <a:t>rationales arbeiten</a:t>
            </a:r>
          </a:p>
          <a:p>
            <a:r>
              <a:rPr lang="de-AT" sz="4500" dirty="0" smtClean="0"/>
              <a:t>Schnellere Entl</a:t>
            </a:r>
            <a:r>
              <a:rPr lang="de-AT" sz="4300" dirty="0" smtClean="0"/>
              <a:t>assung, mehr Pflege zu Hause</a:t>
            </a:r>
          </a:p>
          <a:p>
            <a:r>
              <a:rPr lang="de-AT" sz="4300" dirty="0" smtClean="0"/>
              <a:t>Verlagerung der </a:t>
            </a:r>
            <a:r>
              <a:rPr lang="de-AT" sz="4300" dirty="0" smtClean="0"/>
              <a:t>Kosten, Drehtür Effekt</a:t>
            </a:r>
            <a:endParaRPr lang="de-AT" sz="4300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6561384"/>
            <a:ext cx="9144000" cy="324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de-AT" dirty="0" smtClean="0"/>
              <a:t>GS 66 - 2015							Gruber Rupert				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Bildschirmpräsentation (4:3)</PresentationFormat>
  <Paragraphs>95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Gesundheitsreform 2020</vt:lpstr>
      <vt:lpstr>Gesundheitsausgaben im internationalen Vergleich </vt:lpstr>
      <vt:lpstr>Krankenhausaufnahmerate je 100 Einwohner (2008) in Prozent (Quelle www.iv-net.at)</vt:lpstr>
      <vt:lpstr>Zusammengefasst</vt:lpstr>
      <vt:lpstr>Salzburg </vt:lpstr>
      <vt:lpstr>Was soll nun passieren</vt:lpstr>
      <vt:lpstr>Ausgangslage in Tamsweg</vt:lpstr>
      <vt:lpstr>Zukunft in Tamsweg</vt:lpstr>
      <vt:lpstr>Zusammengefasst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Gesundheitsreform 2020</dc:title>
  <dc:creator>rupert</dc:creator>
  <cp:lastModifiedBy>rupert</cp:lastModifiedBy>
  <cp:revision>51</cp:revision>
  <dcterms:created xsi:type="dcterms:W3CDTF">2014-11-30T19:29:17Z</dcterms:created>
  <dcterms:modified xsi:type="dcterms:W3CDTF">2015-01-06T19:58:27Z</dcterms:modified>
</cp:coreProperties>
</file>