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9" r:id="rId3"/>
    <p:sldId id="318" r:id="rId4"/>
    <p:sldId id="319" r:id="rId5"/>
    <p:sldId id="266" r:id="rId6"/>
    <p:sldId id="277" r:id="rId7"/>
    <p:sldId id="308" r:id="rId8"/>
    <p:sldId id="320" r:id="rId9"/>
    <p:sldId id="321" r:id="rId10"/>
    <p:sldId id="322" r:id="rId11"/>
    <p:sldId id="288" r:id="rId12"/>
    <p:sldId id="291" r:id="rId13"/>
    <p:sldId id="323" r:id="rId14"/>
    <p:sldId id="324" r:id="rId15"/>
    <p:sldId id="325" r:id="rId16"/>
    <p:sldId id="295" r:id="rId17"/>
    <p:sldId id="301" r:id="rId18"/>
    <p:sldId id="299" r:id="rId19"/>
    <p:sldId id="300" r:id="rId20"/>
    <p:sldId id="310" r:id="rId21"/>
    <p:sldId id="326" r:id="rId22"/>
    <p:sldId id="302" r:id="rId23"/>
    <p:sldId id="305" r:id="rId24"/>
    <p:sldId id="311" r:id="rId25"/>
    <p:sldId id="312" r:id="rId26"/>
    <p:sldId id="313" r:id="rId27"/>
    <p:sldId id="314" r:id="rId28"/>
    <p:sldId id="316" r:id="rId29"/>
    <p:sldId id="317" r:id="rId3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67726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1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4694"/>
      </p:guideLst>
    </p:cSldViewPr>
  </p:slideViewPr>
  <p:outlineViewPr>
    <p:cViewPr>
      <p:scale>
        <a:sx n="33" d="100"/>
        <a:sy n="33" d="100"/>
      </p:scale>
      <p:origin x="48" y="19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8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goeg.local\public\Projekte\Gesundheitsberufe\Evaluation_GuKG_SAB_2008\tml\bericht\bericht1102\&#220;berblick(e)\Pflegehilfe_&#220;berblic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goeg.local\public\Projekte\Gesundheitsberufe\Evaluation_GuKG_SAB_2008\tml\bericht\bericht1102\&#220;berblick(e)\Pflegehilfe_&#220;berblic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leserver.goeg.local\public\Projekte\Gesundheitsberufe\Evaluation_GuKG_SAB_2008\tml\bericht\bericht1102\&#220;berblick(e)\Geh.Dienst_Grafik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754563524039751"/>
          <c:y val="0.15959596715776325"/>
          <c:w val="0.41718914853612354"/>
          <c:h val="0.69211327093421871"/>
        </c:manualLayout>
      </c:layout>
      <c:radarChart>
        <c:radarStyle val="marker"/>
        <c:varyColors val="0"/>
        <c:ser>
          <c:idx val="0"/>
          <c:order val="0"/>
          <c:tx>
            <c:strRef>
              <c:f>PHZahlen!$C$105</c:f>
              <c:strCache>
                <c:ptCount val="1"/>
                <c:pt idx="0">
                  <c:v>Vorbereitung durch Theorie ausreichend</c:v>
                </c:pt>
              </c:strCache>
            </c:strRef>
          </c:tx>
          <c:cat>
            <c:strRef>
              <c:f>PHZahlen!$B$106:$B$124</c:f>
              <c:strCache>
                <c:ptCount val="19"/>
                <c:pt idx="0">
                  <c:v>Frühgeborene</c:v>
                </c:pt>
                <c:pt idx="1">
                  <c:v>Säuglinge</c:v>
                </c:pt>
                <c:pt idx="2">
                  <c:v>Kinder/Jugendliche</c:v>
                </c:pt>
                <c:pt idx="3">
                  <c:v>Erwachsene</c:v>
                </c:pt>
                <c:pt idx="4">
                  <c:v>Alte Menschen</c:v>
                </c:pt>
                <c:pt idx="5">
                  <c:v>Menschen mit chronischen Erkrankungen</c:v>
                </c:pt>
                <c:pt idx="6">
                  <c:v>Menschen mit Demenz</c:v>
                </c:pt>
                <c:pt idx="7">
                  <c:v>Menschen mit onkologischen Erkrankungen</c:v>
                </c:pt>
                <c:pt idx="8">
                  <c:v>Menschen nach Unfällen</c:v>
                </c:pt>
                <c:pt idx="9">
                  <c:v>Menschen mit Erkrankungen des Bewegungs- und Stützapparates</c:v>
                </c:pt>
                <c:pt idx="10">
                  <c:v>Menschen mit Herz-Kreislauferkrankungen</c:v>
                </c:pt>
                <c:pt idx="11">
                  <c:v>Menschen mit Stoffwechselerkrankungen</c:v>
                </c:pt>
                <c:pt idx="12">
                  <c:v>Menschen mit Lungenerkrankungen</c:v>
                </c:pt>
                <c:pt idx="13">
                  <c:v>Menschen mit Abhängigkeitserkrankungen</c:v>
                </c:pt>
                <c:pt idx="14">
                  <c:v>Menschen mit allgemein-psychiatrischen Erkrankungen</c:v>
                </c:pt>
                <c:pt idx="15">
                  <c:v>Menschen mit gerontopsychiatrischen Erkrankungen</c:v>
                </c:pt>
                <c:pt idx="16">
                  <c:v>Menschen mit Behinderungen</c:v>
                </c:pt>
                <c:pt idx="17">
                  <c:v>Menschen aus anderen Kulturkreisen</c:v>
                </c:pt>
                <c:pt idx="18">
                  <c:v>Pflege in Spezialbereichen wie OP, Intensiv, Nierenersatztherapie …</c:v>
                </c:pt>
              </c:strCache>
            </c:strRef>
          </c:cat>
          <c:val>
            <c:numRef>
              <c:f>PHZahlen!$C$106:$C$124</c:f>
              <c:numCache>
                <c:formatCode>General</c:formatCode>
                <c:ptCount val="19"/>
                <c:pt idx="0">
                  <c:v>6</c:v>
                </c:pt>
                <c:pt idx="1">
                  <c:v>7</c:v>
                </c:pt>
                <c:pt idx="2">
                  <c:v>11</c:v>
                </c:pt>
                <c:pt idx="3">
                  <c:v>64</c:v>
                </c:pt>
                <c:pt idx="4">
                  <c:v>90</c:v>
                </c:pt>
                <c:pt idx="5">
                  <c:v>56</c:v>
                </c:pt>
                <c:pt idx="6">
                  <c:v>70</c:v>
                </c:pt>
                <c:pt idx="7">
                  <c:v>28</c:v>
                </c:pt>
                <c:pt idx="8">
                  <c:v>30</c:v>
                </c:pt>
                <c:pt idx="9">
                  <c:v>48</c:v>
                </c:pt>
                <c:pt idx="10">
                  <c:v>33</c:v>
                </c:pt>
                <c:pt idx="11">
                  <c:v>33</c:v>
                </c:pt>
                <c:pt idx="12">
                  <c:v>49</c:v>
                </c:pt>
                <c:pt idx="13">
                  <c:v>33</c:v>
                </c:pt>
                <c:pt idx="14">
                  <c:v>33</c:v>
                </c:pt>
                <c:pt idx="15">
                  <c:v>49</c:v>
                </c:pt>
                <c:pt idx="16">
                  <c:v>37</c:v>
                </c:pt>
                <c:pt idx="17">
                  <c:v>41</c:v>
                </c:pt>
                <c:pt idx="18">
                  <c:v>16</c:v>
                </c:pt>
              </c:numCache>
            </c:numRef>
          </c:val>
        </c:ser>
        <c:ser>
          <c:idx val="1"/>
          <c:order val="1"/>
          <c:tx>
            <c:strRef>
              <c:f>PHZahlen!$D$105</c:f>
              <c:strCache>
                <c:ptCount val="1"/>
                <c:pt idx="0">
                  <c:v>Vorbereitung durch Praxis ausreichend</c:v>
                </c:pt>
              </c:strCache>
            </c:strRef>
          </c:tx>
          <c:cat>
            <c:strRef>
              <c:f>PHZahlen!$B$106:$B$124</c:f>
              <c:strCache>
                <c:ptCount val="19"/>
                <c:pt idx="0">
                  <c:v>Frühgeborene</c:v>
                </c:pt>
                <c:pt idx="1">
                  <c:v>Säuglinge</c:v>
                </c:pt>
                <c:pt idx="2">
                  <c:v>Kinder/Jugendliche</c:v>
                </c:pt>
                <c:pt idx="3">
                  <c:v>Erwachsene</c:v>
                </c:pt>
                <c:pt idx="4">
                  <c:v>Alte Menschen</c:v>
                </c:pt>
                <c:pt idx="5">
                  <c:v>Menschen mit chronischen Erkrankungen</c:v>
                </c:pt>
                <c:pt idx="6">
                  <c:v>Menschen mit Demenz</c:v>
                </c:pt>
                <c:pt idx="7">
                  <c:v>Menschen mit onkologischen Erkrankungen</c:v>
                </c:pt>
                <c:pt idx="8">
                  <c:v>Menschen nach Unfällen</c:v>
                </c:pt>
                <c:pt idx="9">
                  <c:v>Menschen mit Erkrankungen des Bewegungs- und Stützapparates</c:v>
                </c:pt>
                <c:pt idx="10">
                  <c:v>Menschen mit Herz-Kreislauferkrankungen</c:v>
                </c:pt>
                <c:pt idx="11">
                  <c:v>Menschen mit Stoffwechselerkrankungen</c:v>
                </c:pt>
                <c:pt idx="12">
                  <c:v>Menschen mit Lungenerkrankungen</c:v>
                </c:pt>
                <c:pt idx="13">
                  <c:v>Menschen mit Abhängigkeitserkrankungen</c:v>
                </c:pt>
                <c:pt idx="14">
                  <c:v>Menschen mit allgemein-psychiatrischen Erkrankungen</c:v>
                </c:pt>
                <c:pt idx="15">
                  <c:v>Menschen mit gerontopsychiatrischen Erkrankungen</c:v>
                </c:pt>
                <c:pt idx="16">
                  <c:v>Menschen mit Behinderungen</c:v>
                </c:pt>
                <c:pt idx="17">
                  <c:v>Menschen aus anderen Kulturkreisen</c:v>
                </c:pt>
                <c:pt idx="18">
                  <c:v>Pflege in Spezialbereichen wie OP, Intensiv, Nierenersatztherapie …</c:v>
                </c:pt>
              </c:strCache>
            </c:strRef>
          </c:cat>
          <c:val>
            <c:numRef>
              <c:f>PHZahlen!$D$106:$D$124</c:f>
              <c:numCache>
                <c:formatCode>General</c:formatCode>
                <c:ptCount val="19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63</c:v>
                </c:pt>
                <c:pt idx="4">
                  <c:v>83</c:v>
                </c:pt>
                <c:pt idx="5">
                  <c:v>54</c:v>
                </c:pt>
                <c:pt idx="6">
                  <c:v>60</c:v>
                </c:pt>
                <c:pt idx="7">
                  <c:v>23</c:v>
                </c:pt>
                <c:pt idx="8">
                  <c:v>31</c:v>
                </c:pt>
                <c:pt idx="9">
                  <c:v>41</c:v>
                </c:pt>
                <c:pt idx="10">
                  <c:v>27</c:v>
                </c:pt>
                <c:pt idx="11">
                  <c:v>29</c:v>
                </c:pt>
                <c:pt idx="12">
                  <c:v>41</c:v>
                </c:pt>
                <c:pt idx="13">
                  <c:v>27</c:v>
                </c:pt>
                <c:pt idx="14">
                  <c:v>29</c:v>
                </c:pt>
                <c:pt idx="15">
                  <c:v>41</c:v>
                </c:pt>
                <c:pt idx="16">
                  <c:v>31</c:v>
                </c:pt>
                <c:pt idx="17">
                  <c:v>26</c:v>
                </c:pt>
                <c:pt idx="18">
                  <c:v>10</c:v>
                </c:pt>
              </c:numCache>
            </c:numRef>
          </c:val>
        </c:ser>
        <c:ser>
          <c:idx val="2"/>
          <c:order val="2"/>
          <c:tx>
            <c:strRef>
              <c:f>PHZahlen!$E$105</c:f>
              <c:strCache>
                <c:ptCount val="1"/>
                <c:pt idx="0">
                  <c:v>Häufigkeit DF (t-w) in %</c:v>
                </c:pt>
              </c:strCache>
            </c:strRef>
          </c:tx>
          <c:cat>
            <c:strRef>
              <c:f>PHZahlen!$B$106:$B$124</c:f>
              <c:strCache>
                <c:ptCount val="19"/>
                <c:pt idx="0">
                  <c:v>Frühgeborene</c:v>
                </c:pt>
                <c:pt idx="1">
                  <c:v>Säuglinge</c:v>
                </c:pt>
                <c:pt idx="2">
                  <c:v>Kinder/Jugendliche</c:v>
                </c:pt>
                <c:pt idx="3">
                  <c:v>Erwachsene</c:v>
                </c:pt>
                <c:pt idx="4">
                  <c:v>Alte Menschen</c:v>
                </c:pt>
                <c:pt idx="5">
                  <c:v>Menschen mit chronischen Erkrankungen</c:v>
                </c:pt>
                <c:pt idx="6">
                  <c:v>Menschen mit Demenz</c:v>
                </c:pt>
                <c:pt idx="7">
                  <c:v>Menschen mit onkologischen Erkrankungen</c:v>
                </c:pt>
                <c:pt idx="8">
                  <c:v>Menschen nach Unfällen</c:v>
                </c:pt>
                <c:pt idx="9">
                  <c:v>Menschen mit Erkrankungen des Bewegungs- und Stützapparates</c:v>
                </c:pt>
                <c:pt idx="10">
                  <c:v>Menschen mit Herz-Kreislauferkrankungen</c:v>
                </c:pt>
                <c:pt idx="11">
                  <c:v>Menschen mit Stoffwechselerkrankungen</c:v>
                </c:pt>
                <c:pt idx="12">
                  <c:v>Menschen mit Lungenerkrankungen</c:v>
                </c:pt>
                <c:pt idx="13">
                  <c:v>Menschen mit Abhängigkeitserkrankungen</c:v>
                </c:pt>
                <c:pt idx="14">
                  <c:v>Menschen mit allgemein-psychiatrischen Erkrankungen</c:v>
                </c:pt>
                <c:pt idx="15">
                  <c:v>Menschen mit gerontopsychiatrischen Erkrankungen</c:v>
                </c:pt>
                <c:pt idx="16">
                  <c:v>Menschen mit Behinderungen</c:v>
                </c:pt>
                <c:pt idx="17">
                  <c:v>Menschen aus anderen Kulturkreisen</c:v>
                </c:pt>
                <c:pt idx="18">
                  <c:v>Pflege in Spezialbereichen wie OP, Intensiv, Nierenersatztherapie …</c:v>
                </c:pt>
              </c:strCache>
            </c:strRef>
          </c:cat>
          <c:val>
            <c:numRef>
              <c:f>PHZahlen!$E$106:$E$124</c:f>
              <c:numCache>
                <c:formatCode>General</c:formatCode>
                <c:ptCount val="19"/>
              </c:numCache>
            </c:numRef>
          </c:val>
        </c:ser>
        <c:ser>
          <c:idx val="3"/>
          <c:order val="3"/>
          <c:tx>
            <c:strRef>
              <c:f>PHZahlen!$F$105</c:f>
              <c:strCache>
                <c:ptCount val="1"/>
                <c:pt idx="0">
                  <c:v>Qualität DF ausreichend (tadellos-ausreichend)</c:v>
                </c:pt>
              </c:strCache>
            </c:strRef>
          </c:tx>
          <c:cat>
            <c:strRef>
              <c:f>PHZahlen!$B$106:$B$124</c:f>
              <c:strCache>
                <c:ptCount val="19"/>
                <c:pt idx="0">
                  <c:v>Frühgeborene</c:v>
                </c:pt>
                <c:pt idx="1">
                  <c:v>Säuglinge</c:v>
                </c:pt>
                <c:pt idx="2">
                  <c:v>Kinder/Jugendliche</c:v>
                </c:pt>
                <c:pt idx="3">
                  <c:v>Erwachsene</c:v>
                </c:pt>
                <c:pt idx="4">
                  <c:v>Alte Menschen</c:v>
                </c:pt>
                <c:pt idx="5">
                  <c:v>Menschen mit chronischen Erkrankungen</c:v>
                </c:pt>
                <c:pt idx="6">
                  <c:v>Menschen mit Demenz</c:v>
                </c:pt>
                <c:pt idx="7">
                  <c:v>Menschen mit onkologischen Erkrankungen</c:v>
                </c:pt>
                <c:pt idx="8">
                  <c:v>Menschen nach Unfällen</c:v>
                </c:pt>
                <c:pt idx="9">
                  <c:v>Menschen mit Erkrankungen des Bewegungs- und Stützapparates</c:v>
                </c:pt>
                <c:pt idx="10">
                  <c:v>Menschen mit Herz-Kreislauferkrankungen</c:v>
                </c:pt>
                <c:pt idx="11">
                  <c:v>Menschen mit Stoffwechselerkrankungen</c:v>
                </c:pt>
                <c:pt idx="12">
                  <c:v>Menschen mit Lungenerkrankungen</c:v>
                </c:pt>
                <c:pt idx="13">
                  <c:v>Menschen mit Abhängigkeitserkrankungen</c:v>
                </c:pt>
                <c:pt idx="14">
                  <c:v>Menschen mit allgemein-psychiatrischen Erkrankungen</c:v>
                </c:pt>
                <c:pt idx="15">
                  <c:v>Menschen mit gerontopsychiatrischen Erkrankungen</c:v>
                </c:pt>
                <c:pt idx="16">
                  <c:v>Menschen mit Behinderungen</c:v>
                </c:pt>
                <c:pt idx="17">
                  <c:v>Menschen aus anderen Kulturkreisen</c:v>
                </c:pt>
                <c:pt idx="18">
                  <c:v>Pflege in Spezialbereichen wie OP, Intensiv, Nierenersatztherapie …</c:v>
                </c:pt>
              </c:strCache>
            </c:strRef>
          </c:cat>
          <c:val>
            <c:numRef>
              <c:f>PHZahlen!$F$106:$F$124</c:f>
              <c:numCache>
                <c:formatCode>General</c:formatCode>
                <c:ptCount val="19"/>
                <c:pt idx="0">
                  <c:v>27</c:v>
                </c:pt>
                <c:pt idx="1">
                  <c:v>41</c:v>
                </c:pt>
                <c:pt idx="2">
                  <c:v>54</c:v>
                </c:pt>
                <c:pt idx="3">
                  <c:v>96</c:v>
                </c:pt>
                <c:pt idx="4">
                  <c:v>93</c:v>
                </c:pt>
                <c:pt idx="5">
                  <c:v>83</c:v>
                </c:pt>
                <c:pt idx="6">
                  <c:v>74</c:v>
                </c:pt>
                <c:pt idx="7">
                  <c:v>58</c:v>
                </c:pt>
                <c:pt idx="8">
                  <c:v>64</c:v>
                </c:pt>
                <c:pt idx="9">
                  <c:v>70</c:v>
                </c:pt>
                <c:pt idx="10">
                  <c:v>58</c:v>
                </c:pt>
                <c:pt idx="11">
                  <c:v>50</c:v>
                </c:pt>
                <c:pt idx="12">
                  <c:v>58</c:v>
                </c:pt>
                <c:pt idx="13">
                  <c:v>58</c:v>
                </c:pt>
                <c:pt idx="14">
                  <c:v>50</c:v>
                </c:pt>
                <c:pt idx="15">
                  <c:v>58</c:v>
                </c:pt>
                <c:pt idx="16">
                  <c:v>66</c:v>
                </c:pt>
                <c:pt idx="17">
                  <c:v>54</c:v>
                </c:pt>
                <c:pt idx="18">
                  <c:v>31</c:v>
                </c:pt>
              </c:numCache>
            </c:numRef>
          </c:val>
        </c:ser>
        <c:ser>
          <c:idx val="4"/>
          <c:order val="4"/>
          <c:tx>
            <c:strRef>
              <c:f>PHZahlen!$G$105</c:f>
              <c:strCache>
                <c:ptCount val="1"/>
                <c:pt idx="0">
                  <c:v>soll in Ausbildung sein in %</c:v>
                </c:pt>
              </c:strCache>
            </c:strRef>
          </c:tx>
          <c:cat>
            <c:strRef>
              <c:f>PHZahlen!$B$106:$B$124</c:f>
              <c:strCache>
                <c:ptCount val="19"/>
                <c:pt idx="0">
                  <c:v>Frühgeborene</c:v>
                </c:pt>
                <c:pt idx="1">
                  <c:v>Säuglinge</c:v>
                </c:pt>
                <c:pt idx="2">
                  <c:v>Kinder/Jugendliche</c:v>
                </c:pt>
                <c:pt idx="3">
                  <c:v>Erwachsene</c:v>
                </c:pt>
                <c:pt idx="4">
                  <c:v>Alte Menschen</c:v>
                </c:pt>
                <c:pt idx="5">
                  <c:v>Menschen mit chronischen Erkrankungen</c:v>
                </c:pt>
                <c:pt idx="6">
                  <c:v>Menschen mit Demenz</c:v>
                </c:pt>
                <c:pt idx="7">
                  <c:v>Menschen mit onkologischen Erkrankungen</c:v>
                </c:pt>
                <c:pt idx="8">
                  <c:v>Menschen nach Unfällen</c:v>
                </c:pt>
                <c:pt idx="9">
                  <c:v>Menschen mit Erkrankungen des Bewegungs- und Stützapparates</c:v>
                </c:pt>
                <c:pt idx="10">
                  <c:v>Menschen mit Herz-Kreislauferkrankungen</c:v>
                </c:pt>
                <c:pt idx="11">
                  <c:v>Menschen mit Stoffwechselerkrankungen</c:v>
                </c:pt>
                <c:pt idx="12">
                  <c:v>Menschen mit Lungenerkrankungen</c:v>
                </c:pt>
                <c:pt idx="13">
                  <c:v>Menschen mit Abhängigkeitserkrankungen</c:v>
                </c:pt>
                <c:pt idx="14">
                  <c:v>Menschen mit allgemein-psychiatrischen Erkrankungen</c:v>
                </c:pt>
                <c:pt idx="15">
                  <c:v>Menschen mit gerontopsychiatrischen Erkrankungen</c:v>
                </c:pt>
                <c:pt idx="16">
                  <c:v>Menschen mit Behinderungen</c:v>
                </c:pt>
                <c:pt idx="17">
                  <c:v>Menschen aus anderen Kulturkreisen</c:v>
                </c:pt>
                <c:pt idx="18">
                  <c:v>Pflege in Spezialbereichen wie OP, Intensiv, Nierenersatztherapie …</c:v>
                </c:pt>
              </c:strCache>
            </c:strRef>
          </c:cat>
          <c:val>
            <c:numRef>
              <c:f>PHZahlen!$G$106:$G$124</c:f>
              <c:numCache>
                <c:formatCode>General</c:formatCode>
                <c:ptCount val="19"/>
                <c:pt idx="0">
                  <c:v>25</c:v>
                </c:pt>
                <c:pt idx="1">
                  <c:v>42</c:v>
                </c:pt>
                <c:pt idx="2">
                  <c:v>56</c:v>
                </c:pt>
                <c:pt idx="3">
                  <c:v>96</c:v>
                </c:pt>
                <c:pt idx="4">
                  <c:v>97</c:v>
                </c:pt>
                <c:pt idx="5">
                  <c:v>97</c:v>
                </c:pt>
                <c:pt idx="6">
                  <c:v>97</c:v>
                </c:pt>
                <c:pt idx="7">
                  <c:v>93</c:v>
                </c:pt>
                <c:pt idx="8">
                  <c:v>89</c:v>
                </c:pt>
                <c:pt idx="9">
                  <c:v>96</c:v>
                </c:pt>
                <c:pt idx="10">
                  <c:v>97</c:v>
                </c:pt>
                <c:pt idx="11">
                  <c:v>95</c:v>
                </c:pt>
                <c:pt idx="12">
                  <c:v>92</c:v>
                </c:pt>
                <c:pt idx="13">
                  <c:v>91</c:v>
                </c:pt>
                <c:pt idx="14">
                  <c:v>89</c:v>
                </c:pt>
                <c:pt idx="15">
                  <c:v>93</c:v>
                </c:pt>
                <c:pt idx="16">
                  <c:v>91</c:v>
                </c:pt>
                <c:pt idx="17">
                  <c:v>86</c:v>
                </c:pt>
                <c:pt idx="18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09728"/>
        <c:axId val="104011264"/>
      </c:radarChart>
      <c:catAx>
        <c:axId val="1040097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04011264"/>
        <c:crosses val="autoZero"/>
        <c:auto val="1"/>
        <c:lblAlgn val="ctr"/>
        <c:lblOffset val="100"/>
        <c:noMultiLvlLbl val="0"/>
      </c:catAx>
      <c:valAx>
        <c:axId val="10401126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4009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6688154714313"/>
          <c:y val="0.25005785536159603"/>
          <c:w val="0.36167939833467966"/>
          <c:h val="0.55965602660017044"/>
        </c:manualLayout>
      </c:layout>
      <c:radarChart>
        <c:radarStyle val="marker"/>
        <c:varyColors val="0"/>
        <c:ser>
          <c:idx val="0"/>
          <c:order val="0"/>
          <c:tx>
            <c:strRef>
              <c:f>PHZahlen!$C$94</c:f>
              <c:strCache>
                <c:ptCount val="1"/>
                <c:pt idx="0">
                  <c:v>Vorbereitung durch Theorie ausreichend</c:v>
                </c:pt>
              </c:strCache>
            </c:strRef>
          </c:tx>
          <c:cat>
            <c:strRef>
              <c:f>PHZahlen!$B$95:$B$104</c:f>
              <c:strCache>
                <c:ptCount val="10"/>
                <c:pt idx="0">
                  <c:v>Anatomie</c:v>
                </c:pt>
                <c:pt idx="1">
                  <c:v>Physiologie</c:v>
                </c:pt>
                <c:pt idx="2">
                  <c:v>Pathologie</c:v>
                </c:pt>
                <c:pt idx="3">
                  <c:v>Medizinische Diagnostik und Therapie</c:v>
                </c:pt>
                <c:pt idx="4">
                  <c:v>Pharmakologie</c:v>
                </c:pt>
                <c:pt idx="5">
                  <c:v>Hygiene und Infektionslehre</c:v>
                </c:pt>
                <c:pt idx="6">
                  <c:v>Ernährung</c:v>
                </c:pt>
                <c:pt idx="7">
                  <c:v>Gesundheitsförderung</c:v>
                </c:pt>
                <c:pt idx="8">
                  <c:v>Pflegeprinzipien/-konzepte (z. B. Kinästhetik, Basale Stimulation, Validation)</c:v>
                </c:pt>
                <c:pt idx="9">
                  <c:v>Pflegemodelle/-theorien (z. B. Juchli/ATL, Orem/Selbstpflegedefizit, Roper/LA)</c:v>
                </c:pt>
              </c:strCache>
            </c:strRef>
          </c:cat>
          <c:val>
            <c:numRef>
              <c:f>PHZahlen!$C$95:$C$104</c:f>
              <c:numCache>
                <c:formatCode>General</c:formatCode>
                <c:ptCount val="10"/>
                <c:pt idx="0">
                  <c:v>78</c:v>
                </c:pt>
                <c:pt idx="1">
                  <c:v>77</c:v>
                </c:pt>
                <c:pt idx="2">
                  <c:v>71</c:v>
                </c:pt>
                <c:pt idx="3">
                  <c:v>48</c:v>
                </c:pt>
                <c:pt idx="4">
                  <c:v>63</c:v>
                </c:pt>
                <c:pt idx="5">
                  <c:v>92</c:v>
                </c:pt>
                <c:pt idx="6">
                  <c:v>84</c:v>
                </c:pt>
                <c:pt idx="7">
                  <c:v>78</c:v>
                </c:pt>
                <c:pt idx="8">
                  <c:v>51</c:v>
                </c:pt>
                <c:pt idx="9">
                  <c:v>64</c:v>
                </c:pt>
              </c:numCache>
            </c:numRef>
          </c:val>
        </c:ser>
        <c:ser>
          <c:idx val="1"/>
          <c:order val="1"/>
          <c:tx>
            <c:strRef>
              <c:f>PHZahlen!$D$94</c:f>
              <c:strCache>
                <c:ptCount val="1"/>
                <c:pt idx="0">
                  <c:v>Vorbereitung durch Praxis ausreichend</c:v>
                </c:pt>
              </c:strCache>
            </c:strRef>
          </c:tx>
          <c:cat>
            <c:strRef>
              <c:f>PHZahlen!$B$95:$B$104</c:f>
              <c:strCache>
                <c:ptCount val="10"/>
                <c:pt idx="0">
                  <c:v>Anatomie</c:v>
                </c:pt>
                <c:pt idx="1">
                  <c:v>Physiologie</c:v>
                </c:pt>
                <c:pt idx="2">
                  <c:v>Pathologie</c:v>
                </c:pt>
                <c:pt idx="3">
                  <c:v>Medizinische Diagnostik und Therapie</c:v>
                </c:pt>
                <c:pt idx="4">
                  <c:v>Pharmakologie</c:v>
                </c:pt>
                <c:pt idx="5">
                  <c:v>Hygiene und Infektionslehre</c:v>
                </c:pt>
                <c:pt idx="6">
                  <c:v>Ernährung</c:v>
                </c:pt>
                <c:pt idx="7">
                  <c:v>Gesundheitsförderung</c:v>
                </c:pt>
                <c:pt idx="8">
                  <c:v>Pflegeprinzipien/-konzepte (z. B. Kinästhetik, Basale Stimulation, Validation)</c:v>
                </c:pt>
                <c:pt idx="9">
                  <c:v>Pflegemodelle/-theorien (z. B. Juchli/ATL, Orem/Selbstpflegedefizit, Roper/LA)</c:v>
                </c:pt>
              </c:strCache>
            </c:strRef>
          </c:cat>
          <c:val>
            <c:numRef>
              <c:f>PHZahlen!$D$95:$D$104</c:f>
              <c:numCache>
                <c:formatCode>General</c:formatCode>
                <c:ptCount val="10"/>
                <c:pt idx="0">
                  <c:v>69</c:v>
                </c:pt>
                <c:pt idx="1">
                  <c:v>62</c:v>
                </c:pt>
                <c:pt idx="2">
                  <c:v>54</c:v>
                </c:pt>
                <c:pt idx="3">
                  <c:v>43</c:v>
                </c:pt>
                <c:pt idx="4">
                  <c:v>52</c:v>
                </c:pt>
                <c:pt idx="5">
                  <c:v>87</c:v>
                </c:pt>
                <c:pt idx="6">
                  <c:v>75</c:v>
                </c:pt>
                <c:pt idx="7">
                  <c:v>69</c:v>
                </c:pt>
                <c:pt idx="8">
                  <c:v>39</c:v>
                </c:pt>
                <c:pt idx="9">
                  <c:v>47</c:v>
                </c:pt>
              </c:numCache>
            </c:numRef>
          </c:val>
        </c:ser>
        <c:ser>
          <c:idx val="2"/>
          <c:order val="2"/>
          <c:tx>
            <c:strRef>
              <c:f>PHZahlen!$E$94</c:f>
              <c:strCache>
                <c:ptCount val="1"/>
                <c:pt idx="0">
                  <c:v>Häufigkeit DF (t-w) in %</c:v>
                </c:pt>
              </c:strCache>
            </c:strRef>
          </c:tx>
          <c:cat>
            <c:strRef>
              <c:f>PHZahlen!$B$95:$B$104</c:f>
              <c:strCache>
                <c:ptCount val="10"/>
                <c:pt idx="0">
                  <c:v>Anatomie</c:v>
                </c:pt>
                <c:pt idx="1">
                  <c:v>Physiologie</c:v>
                </c:pt>
                <c:pt idx="2">
                  <c:v>Pathologie</c:v>
                </c:pt>
                <c:pt idx="3">
                  <c:v>Medizinische Diagnostik und Therapie</c:v>
                </c:pt>
                <c:pt idx="4">
                  <c:v>Pharmakologie</c:v>
                </c:pt>
                <c:pt idx="5">
                  <c:v>Hygiene und Infektionslehre</c:v>
                </c:pt>
                <c:pt idx="6">
                  <c:v>Ernährung</c:v>
                </c:pt>
                <c:pt idx="7">
                  <c:v>Gesundheitsförderung</c:v>
                </c:pt>
                <c:pt idx="8">
                  <c:v>Pflegeprinzipien/-konzepte (z. B. Kinästhetik, Basale Stimulation, Validation)</c:v>
                </c:pt>
                <c:pt idx="9">
                  <c:v>Pflegemodelle/-theorien (z. B. Juchli/ATL, Orem/Selbstpflegedefizit, Roper/LA)</c:v>
                </c:pt>
              </c:strCache>
            </c:strRef>
          </c:cat>
          <c:val>
            <c:numRef>
              <c:f>PHZahlen!$E$95:$E$104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tx>
            <c:strRef>
              <c:f>PHZahlen!$F$94</c:f>
              <c:strCache>
                <c:ptCount val="1"/>
                <c:pt idx="0">
                  <c:v>Qualität DF ausreichend (tadellos-ausreichend)</c:v>
                </c:pt>
              </c:strCache>
            </c:strRef>
          </c:tx>
          <c:cat>
            <c:strRef>
              <c:f>PHZahlen!$B$95:$B$104</c:f>
              <c:strCache>
                <c:ptCount val="10"/>
                <c:pt idx="0">
                  <c:v>Anatomie</c:v>
                </c:pt>
                <c:pt idx="1">
                  <c:v>Physiologie</c:v>
                </c:pt>
                <c:pt idx="2">
                  <c:v>Pathologie</c:v>
                </c:pt>
                <c:pt idx="3">
                  <c:v>Medizinische Diagnostik und Therapie</c:v>
                </c:pt>
                <c:pt idx="4">
                  <c:v>Pharmakologie</c:v>
                </c:pt>
                <c:pt idx="5">
                  <c:v>Hygiene und Infektionslehre</c:v>
                </c:pt>
                <c:pt idx="6">
                  <c:v>Ernährung</c:v>
                </c:pt>
                <c:pt idx="7">
                  <c:v>Gesundheitsförderung</c:v>
                </c:pt>
                <c:pt idx="8">
                  <c:v>Pflegeprinzipien/-konzepte (z. B. Kinästhetik, Basale Stimulation, Validation)</c:v>
                </c:pt>
                <c:pt idx="9">
                  <c:v>Pflegemodelle/-theorien (z. B. Juchli/ATL, Orem/Selbstpflegedefizit, Roper/LA)</c:v>
                </c:pt>
              </c:strCache>
            </c:strRef>
          </c:cat>
          <c:val>
            <c:numRef>
              <c:f>PHZahlen!$F$95:$F$104</c:f>
              <c:numCache>
                <c:formatCode>General</c:formatCode>
                <c:ptCount val="10"/>
                <c:pt idx="0">
                  <c:v>80</c:v>
                </c:pt>
                <c:pt idx="1">
                  <c:v>74</c:v>
                </c:pt>
                <c:pt idx="2">
                  <c:v>63</c:v>
                </c:pt>
                <c:pt idx="3">
                  <c:v>59</c:v>
                </c:pt>
                <c:pt idx="4">
                  <c:v>48</c:v>
                </c:pt>
                <c:pt idx="5">
                  <c:v>80</c:v>
                </c:pt>
                <c:pt idx="6">
                  <c:v>91</c:v>
                </c:pt>
                <c:pt idx="7">
                  <c:v>77</c:v>
                </c:pt>
                <c:pt idx="8">
                  <c:v>59</c:v>
                </c:pt>
                <c:pt idx="9">
                  <c:v>58</c:v>
                </c:pt>
              </c:numCache>
            </c:numRef>
          </c:val>
        </c:ser>
        <c:ser>
          <c:idx val="4"/>
          <c:order val="4"/>
          <c:tx>
            <c:strRef>
              <c:f>PHZahlen!$G$94</c:f>
              <c:strCache>
                <c:ptCount val="1"/>
                <c:pt idx="0">
                  <c:v>soll in Ausbildung sein in %</c:v>
                </c:pt>
              </c:strCache>
            </c:strRef>
          </c:tx>
          <c:cat>
            <c:strRef>
              <c:f>PHZahlen!$B$95:$B$104</c:f>
              <c:strCache>
                <c:ptCount val="10"/>
                <c:pt idx="0">
                  <c:v>Anatomie</c:v>
                </c:pt>
                <c:pt idx="1">
                  <c:v>Physiologie</c:v>
                </c:pt>
                <c:pt idx="2">
                  <c:v>Pathologie</c:v>
                </c:pt>
                <c:pt idx="3">
                  <c:v>Medizinische Diagnostik und Therapie</c:v>
                </c:pt>
                <c:pt idx="4">
                  <c:v>Pharmakologie</c:v>
                </c:pt>
                <c:pt idx="5">
                  <c:v>Hygiene und Infektionslehre</c:v>
                </c:pt>
                <c:pt idx="6">
                  <c:v>Ernährung</c:v>
                </c:pt>
                <c:pt idx="7">
                  <c:v>Gesundheitsförderung</c:v>
                </c:pt>
                <c:pt idx="8">
                  <c:v>Pflegeprinzipien/-konzepte (z. B. Kinästhetik, Basale Stimulation, Validation)</c:v>
                </c:pt>
                <c:pt idx="9">
                  <c:v>Pflegemodelle/-theorien (z. B. Juchli/ATL, Orem/Selbstpflegedefizit, Roper/LA)</c:v>
                </c:pt>
              </c:strCache>
            </c:strRef>
          </c:cat>
          <c:val>
            <c:numRef>
              <c:f>PHZahlen!$G$95:$G$104</c:f>
              <c:numCache>
                <c:formatCode>General</c:formatCode>
                <c:ptCount val="10"/>
                <c:pt idx="0">
                  <c:v>99</c:v>
                </c:pt>
                <c:pt idx="1">
                  <c:v>98</c:v>
                </c:pt>
                <c:pt idx="2">
                  <c:v>92</c:v>
                </c:pt>
                <c:pt idx="3">
                  <c:v>83</c:v>
                </c:pt>
                <c:pt idx="4">
                  <c:v>83</c:v>
                </c:pt>
                <c:pt idx="5">
                  <c:v>98</c:v>
                </c:pt>
                <c:pt idx="6">
                  <c:v>98</c:v>
                </c:pt>
                <c:pt idx="7">
                  <c:v>96</c:v>
                </c:pt>
                <c:pt idx="8">
                  <c:v>95</c:v>
                </c:pt>
                <c:pt idx="9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56320"/>
        <c:axId val="104057856"/>
      </c:radarChart>
      <c:catAx>
        <c:axId val="1040563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04057856"/>
        <c:crosses val="autoZero"/>
        <c:auto val="1"/>
        <c:lblAlgn val="ctr"/>
        <c:lblOffset val="100"/>
        <c:noMultiLvlLbl val="0"/>
      </c:catAx>
      <c:valAx>
        <c:axId val="1040578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4056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'Geh. Dienst (zahl)'!$C$142</c:f>
              <c:strCache>
                <c:ptCount val="1"/>
                <c:pt idx="0">
                  <c:v>Qualität DF ausreichend (Fremdeinschätzung)</c:v>
                </c:pt>
              </c:strCache>
            </c:strRef>
          </c:tx>
          <c:cat>
            <c:strRef>
              <c:f>'Geh. Dienst (zahl)'!$B$143:$B$152</c:f>
              <c:strCache>
                <c:ptCount val="10"/>
                <c:pt idx="0">
                  <c:v>Menschen mit Erkrankungen des Bewegungs- und Stützapparates</c:v>
                </c:pt>
                <c:pt idx="1">
                  <c:v>Menschen mit Herz-Kreislauferkrankungen</c:v>
                </c:pt>
                <c:pt idx="2">
                  <c:v>Menschen mit Stoffwechselerkrankungen</c:v>
                </c:pt>
                <c:pt idx="3">
                  <c:v>Menschen mit Lungenerkrankungen</c:v>
                </c:pt>
                <c:pt idx="4">
                  <c:v>Menschen mit Abhängigkeitserkrankungen</c:v>
                </c:pt>
                <c:pt idx="5">
                  <c:v>Menschen mit allgemein-psychiatrischen Erkrankungen</c:v>
                </c:pt>
                <c:pt idx="6">
                  <c:v>Menschen mit gerontopsychiatrischen Erkrankungen</c:v>
                </c:pt>
                <c:pt idx="7">
                  <c:v>Menschen mit Behinderungen</c:v>
                </c:pt>
                <c:pt idx="8">
                  <c:v>Menschen aus anderen Kulturkreisen</c:v>
                </c:pt>
                <c:pt idx="9">
                  <c:v>Pflege in Spezialbereichen wie OP, Intensiv, Nierenersatztherapie …</c:v>
                </c:pt>
              </c:strCache>
            </c:strRef>
          </c:cat>
          <c:val>
            <c:numRef>
              <c:f>'Geh. Dienst (zahl)'!$C$143:$C$152</c:f>
              <c:numCache>
                <c:formatCode>General</c:formatCode>
                <c:ptCount val="10"/>
                <c:pt idx="0">
                  <c:v>81</c:v>
                </c:pt>
                <c:pt idx="1">
                  <c:v>92</c:v>
                </c:pt>
                <c:pt idx="2">
                  <c:v>88</c:v>
                </c:pt>
                <c:pt idx="3">
                  <c:v>85</c:v>
                </c:pt>
                <c:pt idx="4">
                  <c:v>52</c:v>
                </c:pt>
                <c:pt idx="5">
                  <c:v>50</c:v>
                </c:pt>
                <c:pt idx="6">
                  <c:v>52</c:v>
                </c:pt>
                <c:pt idx="7">
                  <c:v>57</c:v>
                </c:pt>
                <c:pt idx="8">
                  <c:v>46</c:v>
                </c:pt>
                <c:pt idx="9">
                  <c:v>53</c:v>
                </c:pt>
              </c:numCache>
            </c:numRef>
          </c:val>
        </c:ser>
        <c:ser>
          <c:idx val="1"/>
          <c:order val="1"/>
          <c:tx>
            <c:strRef>
              <c:f>'Geh. Dienst (zahl)'!$D$142</c:f>
              <c:strCache>
                <c:ptCount val="1"/>
                <c:pt idx="0">
                  <c:v>Vorbereitung durch Theorie ausreichend (Selbsteinschätzung)</c:v>
                </c:pt>
              </c:strCache>
            </c:strRef>
          </c:tx>
          <c:cat>
            <c:strRef>
              <c:f>'Geh. Dienst (zahl)'!$B$143:$B$152</c:f>
              <c:strCache>
                <c:ptCount val="10"/>
                <c:pt idx="0">
                  <c:v>Menschen mit Erkrankungen des Bewegungs- und Stützapparates</c:v>
                </c:pt>
                <c:pt idx="1">
                  <c:v>Menschen mit Herz-Kreislauferkrankungen</c:v>
                </c:pt>
                <c:pt idx="2">
                  <c:v>Menschen mit Stoffwechselerkrankungen</c:v>
                </c:pt>
                <c:pt idx="3">
                  <c:v>Menschen mit Lungenerkrankungen</c:v>
                </c:pt>
                <c:pt idx="4">
                  <c:v>Menschen mit Abhängigkeitserkrankungen</c:v>
                </c:pt>
                <c:pt idx="5">
                  <c:v>Menschen mit allgemein-psychiatrischen Erkrankungen</c:v>
                </c:pt>
                <c:pt idx="6">
                  <c:v>Menschen mit gerontopsychiatrischen Erkrankungen</c:v>
                </c:pt>
                <c:pt idx="7">
                  <c:v>Menschen mit Behinderungen</c:v>
                </c:pt>
                <c:pt idx="8">
                  <c:v>Menschen aus anderen Kulturkreisen</c:v>
                </c:pt>
                <c:pt idx="9">
                  <c:v>Pflege in Spezialbereichen wie OP, Intensiv, Nierenersatztherapie …</c:v>
                </c:pt>
              </c:strCache>
            </c:strRef>
          </c:cat>
          <c:val>
            <c:numRef>
              <c:f>'Geh. Dienst (zahl)'!$D$143:$D$152</c:f>
              <c:numCache>
                <c:formatCode>General</c:formatCode>
                <c:ptCount val="10"/>
                <c:pt idx="0">
                  <c:v>63</c:v>
                </c:pt>
                <c:pt idx="1">
                  <c:v>84</c:v>
                </c:pt>
                <c:pt idx="2">
                  <c:v>78</c:v>
                </c:pt>
                <c:pt idx="3">
                  <c:v>73</c:v>
                </c:pt>
                <c:pt idx="4">
                  <c:v>39</c:v>
                </c:pt>
                <c:pt idx="5">
                  <c:v>43</c:v>
                </c:pt>
                <c:pt idx="6">
                  <c:v>50</c:v>
                </c:pt>
                <c:pt idx="7">
                  <c:v>39</c:v>
                </c:pt>
                <c:pt idx="8">
                  <c:v>38</c:v>
                </c:pt>
                <c:pt idx="9">
                  <c:v>34</c:v>
                </c:pt>
              </c:numCache>
            </c:numRef>
          </c:val>
        </c:ser>
        <c:ser>
          <c:idx val="2"/>
          <c:order val="2"/>
          <c:tx>
            <c:strRef>
              <c:f>'Geh. Dienst (zahl)'!$E$142</c:f>
              <c:strCache>
                <c:ptCount val="1"/>
                <c:pt idx="0">
                  <c:v>Vorbereitung durch Praxis ausreichend (Selbsteinschätzung)</c:v>
                </c:pt>
              </c:strCache>
            </c:strRef>
          </c:tx>
          <c:cat>
            <c:strRef>
              <c:f>'Geh. Dienst (zahl)'!$B$143:$B$152</c:f>
              <c:strCache>
                <c:ptCount val="10"/>
                <c:pt idx="0">
                  <c:v>Menschen mit Erkrankungen des Bewegungs- und Stützapparates</c:v>
                </c:pt>
                <c:pt idx="1">
                  <c:v>Menschen mit Herz-Kreislauferkrankungen</c:v>
                </c:pt>
                <c:pt idx="2">
                  <c:v>Menschen mit Stoffwechselerkrankungen</c:v>
                </c:pt>
                <c:pt idx="3">
                  <c:v>Menschen mit Lungenerkrankungen</c:v>
                </c:pt>
                <c:pt idx="4">
                  <c:v>Menschen mit Abhängigkeitserkrankungen</c:v>
                </c:pt>
                <c:pt idx="5">
                  <c:v>Menschen mit allgemein-psychiatrischen Erkrankungen</c:v>
                </c:pt>
                <c:pt idx="6">
                  <c:v>Menschen mit gerontopsychiatrischen Erkrankungen</c:v>
                </c:pt>
                <c:pt idx="7">
                  <c:v>Menschen mit Behinderungen</c:v>
                </c:pt>
                <c:pt idx="8">
                  <c:v>Menschen aus anderen Kulturkreisen</c:v>
                </c:pt>
                <c:pt idx="9">
                  <c:v>Pflege in Spezialbereichen wie OP, Intensiv, Nierenersatztherapie …</c:v>
                </c:pt>
              </c:strCache>
            </c:strRef>
          </c:cat>
          <c:val>
            <c:numRef>
              <c:f>'Geh. Dienst (zahl)'!$E$143:$E$152</c:f>
              <c:numCache>
                <c:formatCode>General</c:formatCode>
                <c:ptCount val="10"/>
                <c:pt idx="0">
                  <c:v>58</c:v>
                </c:pt>
                <c:pt idx="1">
                  <c:v>76</c:v>
                </c:pt>
                <c:pt idx="2">
                  <c:v>68</c:v>
                </c:pt>
                <c:pt idx="3">
                  <c:v>59</c:v>
                </c:pt>
                <c:pt idx="4">
                  <c:v>27</c:v>
                </c:pt>
                <c:pt idx="5">
                  <c:v>25</c:v>
                </c:pt>
                <c:pt idx="6">
                  <c:v>37</c:v>
                </c:pt>
                <c:pt idx="7">
                  <c:v>34</c:v>
                </c:pt>
                <c:pt idx="8">
                  <c:v>30</c:v>
                </c:pt>
                <c:pt idx="9">
                  <c:v>24</c:v>
                </c:pt>
              </c:numCache>
            </c:numRef>
          </c:val>
        </c:ser>
        <c:ser>
          <c:idx val="3"/>
          <c:order val="3"/>
          <c:tx>
            <c:strRef>
              <c:f>'Geh. Dienst (zahl)'!$F$142</c:f>
              <c:strCache>
                <c:ptCount val="1"/>
                <c:pt idx="0">
                  <c:v>soll in Ausbildung sein in % (sagen PA)</c:v>
                </c:pt>
              </c:strCache>
            </c:strRef>
          </c:tx>
          <c:cat>
            <c:strRef>
              <c:f>'Geh. Dienst (zahl)'!$B$143:$B$152</c:f>
              <c:strCache>
                <c:ptCount val="10"/>
                <c:pt idx="0">
                  <c:v>Menschen mit Erkrankungen des Bewegungs- und Stützapparates</c:v>
                </c:pt>
                <c:pt idx="1">
                  <c:v>Menschen mit Herz-Kreislauferkrankungen</c:v>
                </c:pt>
                <c:pt idx="2">
                  <c:v>Menschen mit Stoffwechselerkrankungen</c:v>
                </c:pt>
                <c:pt idx="3">
                  <c:v>Menschen mit Lungenerkrankungen</c:v>
                </c:pt>
                <c:pt idx="4">
                  <c:v>Menschen mit Abhängigkeitserkrankungen</c:v>
                </c:pt>
                <c:pt idx="5">
                  <c:v>Menschen mit allgemein-psychiatrischen Erkrankungen</c:v>
                </c:pt>
                <c:pt idx="6">
                  <c:v>Menschen mit gerontopsychiatrischen Erkrankungen</c:v>
                </c:pt>
                <c:pt idx="7">
                  <c:v>Menschen mit Behinderungen</c:v>
                </c:pt>
                <c:pt idx="8">
                  <c:v>Menschen aus anderen Kulturkreisen</c:v>
                </c:pt>
                <c:pt idx="9">
                  <c:v>Pflege in Spezialbereichen wie OP, Intensiv, Nierenersatztherapie …</c:v>
                </c:pt>
              </c:strCache>
            </c:strRef>
          </c:cat>
          <c:val>
            <c:numRef>
              <c:f>'Geh. Dienst (zahl)'!$F$143:$F$152</c:f>
              <c:numCache>
                <c:formatCode>General</c:formatCode>
                <c:ptCount val="10"/>
                <c:pt idx="0">
                  <c:v>97</c:v>
                </c:pt>
                <c:pt idx="1">
                  <c:v>98</c:v>
                </c:pt>
                <c:pt idx="2">
                  <c:v>98</c:v>
                </c:pt>
                <c:pt idx="3">
                  <c:v>96</c:v>
                </c:pt>
                <c:pt idx="4">
                  <c:v>92</c:v>
                </c:pt>
                <c:pt idx="5">
                  <c:v>93</c:v>
                </c:pt>
                <c:pt idx="6">
                  <c:v>93</c:v>
                </c:pt>
                <c:pt idx="7">
                  <c:v>91</c:v>
                </c:pt>
                <c:pt idx="8">
                  <c:v>86</c:v>
                </c:pt>
                <c:pt idx="9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75168"/>
        <c:axId val="103981056"/>
      </c:radarChart>
      <c:catAx>
        <c:axId val="1039751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03981056"/>
        <c:crosses val="autoZero"/>
        <c:auto val="1"/>
        <c:lblAlgn val="ctr"/>
        <c:lblOffset val="100"/>
        <c:noMultiLvlLbl val="0"/>
      </c:catAx>
      <c:valAx>
        <c:axId val="1039810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03975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211729889696396E-2"/>
          <c:y val="0.90408814400992255"/>
          <c:w val="0.91427710519234817"/>
          <c:h val="6.8320297951584383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AT"/>
              <a:t>Ingrid Rottenhofer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AT"/>
              <a:t>25.09.2012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3838575" cy="496888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AT"/>
              <a:t>4. Fachtagung „Ich bleib‘ daheim!“ Dachverband Wiener Sozialeinrichtungen, Wien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C46FC5-2A95-4D03-8D8D-7FF3C055769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12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6888"/>
          </a:xfrm>
          <a:prstGeom prst="rect">
            <a:avLst/>
          </a:prstGeom>
        </p:spPr>
        <p:txBody>
          <a:bodyPr vert="horz" lIns="92143" tIns="46072" rIns="92143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A27ED3-4B76-492A-BA2A-2CA9A7163A87}" type="datetimeFigureOut">
              <a:rPr lang="de-DE"/>
              <a:pPr>
                <a:defRPr/>
              </a:pPr>
              <a:t>01.12.2014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3" tIns="46072" rIns="92143" bIns="46072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2143" tIns="46072" rIns="92143" bIns="4607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3225" cy="496888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3225" cy="496888"/>
          </a:xfrm>
          <a:prstGeom prst="rect">
            <a:avLst/>
          </a:prstGeom>
        </p:spPr>
        <p:txBody>
          <a:bodyPr vert="horz" lIns="92143" tIns="46072" rIns="92143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28DA35-C844-42B0-B32B-98D8380582D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245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smtClean="0"/>
              <a:t>Hier geht es darum fest zu halten was Pflege tut um die personenbezogenen Aufgaben wahrzunehmen:</a:t>
            </a:r>
          </a:p>
          <a:p>
            <a:pPr>
              <a:buFont typeface="Wingdings" pitchFamily="2" charset="2"/>
              <a:buChar char="à"/>
            </a:pPr>
            <a:r>
              <a:rPr lang="de-AT" smtClean="0">
                <a:sym typeface="Wingdings" pitchFamily="2" charset="2"/>
              </a:rPr>
              <a:t>Zur Verfügung stellen von direkten patientenbezogenen Pflegeleistungen</a:t>
            </a:r>
          </a:p>
          <a:p>
            <a:pPr>
              <a:buFont typeface="Wingdings" pitchFamily="2" charset="2"/>
              <a:buChar char="à"/>
            </a:pPr>
            <a:r>
              <a:rPr lang="de-AT" smtClean="0">
                <a:sym typeface="Wingdings" pitchFamily="2" charset="2"/>
              </a:rPr>
              <a:t> Schulung von Patienten, Klienten und anderen Angehörigen von Gesundheitsberufen</a:t>
            </a:r>
          </a:p>
          <a:p>
            <a:pPr>
              <a:buFont typeface="Wingdings" pitchFamily="2" charset="2"/>
              <a:buChar char="à"/>
            </a:pPr>
            <a:r>
              <a:rPr lang="de-AT" smtClean="0">
                <a:sym typeface="Wingdings" pitchFamily="2" charset="2"/>
              </a:rPr>
              <a:t> aktiv in Behandlungsteams einbringen</a:t>
            </a:r>
          </a:p>
          <a:p>
            <a:pPr>
              <a:buFont typeface="Wingdings" pitchFamily="2" charset="2"/>
              <a:buChar char="à"/>
            </a:pPr>
            <a:r>
              <a:rPr lang="de-AT" smtClean="0">
                <a:sym typeface="Wingdings" pitchFamily="2" charset="2"/>
              </a:rPr>
              <a:t> Entwicklung der Pflegepraxis.</a:t>
            </a:r>
          </a:p>
          <a:p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Anwendung von Wissen und Können / Ausbildung und Erfahrung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Empowerment / Unterstützung / Anwaltschaft in der Arbeit mit Patienten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Kommunikation (zuhören, übersetzen, counselling)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Schulen / informieren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Teamwork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personelle Kompetenzen von Pflegepersonen</a:t>
            </a:r>
          </a:p>
          <a:p>
            <a:pPr>
              <a:buFont typeface="Wingdings" pitchFamily="2" charset="2"/>
              <a:buChar char="à"/>
            </a:pPr>
            <a:r>
              <a:rPr lang="de-AT" smtClean="0"/>
              <a:t> </a:t>
            </a:r>
          </a:p>
          <a:p>
            <a:endParaRPr lang="de-AT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F05AF1-8FAF-461B-9AD3-109D6EA21C94}" type="slidenum">
              <a:rPr lang="de-AT" smtClean="0"/>
              <a:pPr>
                <a:defRPr/>
              </a:pPr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913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AT" dirty="0" smtClean="0"/>
              <a:t>Hier geht es darum fest zu halten was Pflege tut um die personenbezogenen Aufgaben wahrzunehmen: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>
                <a:sym typeface="Wingdings" pitchFamily="2" charset="2"/>
              </a:rPr>
              <a:t>Zur Verfügung stellen von direkten patientenbezogenen Pflegeleistungen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>
                <a:sym typeface="Wingdings" pitchFamily="2" charset="2"/>
              </a:rPr>
              <a:t> Schulung von Patienten, Klienten und anderen Angehörigen von Gesundheitsberufen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>
                <a:sym typeface="Wingdings" pitchFamily="2" charset="2"/>
              </a:rPr>
              <a:t> aktiv in Behandlungsteams einbringen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>
                <a:sym typeface="Wingdings" pitchFamily="2" charset="2"/>
              </a:rPr>
              <a:t> Entwicklung der Pflegepraxis.</a:t>
            </a:r>
          </a:p>
          <a:p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smtClean="0"/>
              <a:t>Anwendung von Wissen und Können / Ausbildung und Erfahrung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</a:t>
            </a:r>
            <a:r>
              <a:rPr lang="de-AT" dirty="0" err="1" smtClean="0"/>
              <a:t>Empowerment</a:t>
            </a:r>
            <a:r>
              <a:rPr lang="de-AT" dirty="0" smtClean="0"/>
              <a:t> / Unterstützung / Anwaltschaft in der Arbeit mit Patienten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Kommunikation (zuhören, übersetzen, </a:t>
            </a:r>
            <a:r>
              <a:rPr lang="de-AT" dirty="0" err="1" smtClean="0"/>
              <a:t>counselling</a:t>
            </a:r>
            <a:r>
              <a:rPr lang="de-AT" dirty="0" smtClean="0"/>
              <a:t>)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Schulen / informieren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Teamwork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personelle Kompetenzen von Pflegepersonen</a:t>
            </a:r>
          </a:p>
          <a:p>
            <a:pPr>
              <a:buFont typeface="Wingdings" pitchFamily="2" charset="2"/>
              <a:buChar char="à"/>
            </a:pPr>
            <a:r>
              <a:rPr lang="de-AT" dirty="0" smtClean="0"/>
              <a:t> </a:t>
            </a:r>
          </a:p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81356E-A5D5-4C7C-B9D2-EFBEEF580F61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679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gesundheitsberufe.8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1" y="1684176"/>
            <a:ext cx="8229600" cy="1143000"/>
          </a:xfrm>
        </p:spPr>
        <p:txBody>
          <a:bodyPr/>
          <a:lstStyle>
            <a:lvl1pPr algn="l">
              <a:defRPr sz="4400">
                <a:solidFill>
                  <a:srgbClr val="40404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7821" y="2816114"/>
            <a:ext cx="6400800" cy="66368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98475" y="2827176"/>
            <a:ext cx="7169869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Bild 18" descr="fgv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21" y="456014"/>
            <a:ext cx="2062156" cy="6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4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365-AE69-4329-A9CF-C5596568E4B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941-A901-493A-B74E-42DB0254DE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365-AE69-4329-A9CF-C5596568E4B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941-A901-493A-B74E-42DB0254DE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365-AE69-4329-A9CF-C5596568E4B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941-A901-493A-B74E-42DB0254DE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776D82-7B22-4C4F-951D-E14CA48BC307}" type="datetimeFigureOut">
              <a:rPr lang="de-DE" smtClean="0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13A0D7-17FC-43A0-A9C1-BD57A4FB134D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93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365-AE69-4329-A9CF-C5596568E4B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941-A901-493A-B74E-42DB0254DE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11.11.2010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Elisabeth Rappold, Vortrag Vorarlberg, 17.03.2011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4124-6AA4-4F11-8F01-E280595C442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11.11.2010</a:t>
            </a:r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Elisabeth Rappold, Vortrag Vorarlberg, 17.03.2011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E4124-6AA4-4F11-8F01-E280595C442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E1365-AE69-4329-A9CF-C5596568E4B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45941-A901-493A-B74E-42DB0254DE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F299-DBBD-4E4D-B494-E18EC5C0B1B2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CA3E-8E1E-43B0-B641-B4261264F0B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goeg_logo_4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788" y="179388"/>
            <a:ext cx="37163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467518" y="4077072"/>
            <a:ext cx="8208938" cy="864096"/>
          </a:xfrm>
        </p:spPr>
        <p:txBody>
          <a:bodyPr/>
          <a:lstStyle>
            <a:lvl1pPr>
              <a:buNone/>
              <a:defRPr sz="2000"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46856" y="1790204"/>
            <a:ext cx="8229600" cy="7747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67E122F-FAEB-40A9-A6A8-2DFCF990531C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3DD83B8-6886-4298-A1B5-28FAD1ECF76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8517"/>
            <a:ext cx="8229600" cy="4856204"/>
          </a:xfrm>
        </p:spPr>
        <p:txBody>
          <a:bodyPr/>
          <a:lstStyle>
            <a:lvl1pPr marL="450850" indent="-288925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>
                <a:solidFill>
                  <a:srgbClr val="404040"/>
                </a:solidFill>
              </a:defRPr>
            </a:lvl1pPr>
            <a:lvl2pPr marL="804863" indent="-24288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>
                <a:solidFill>
                  <a:srgbClr val="404040"/>
                </a:solidFill>
              </a:defRPr>
            </a:lvl2pPr>
            <a:lvl3pPr marL="1160463" indent="-198438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>
                <a:solidFill>
                  <a:srgbClr val="404040"/>
                </a:solidFill>
              </a:defRPr>
            </a:lvl3pPr>
            <a:lvl4pPr marL="1609725" indent="-1905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>
                <a:solidFill>
                  <a:srgbClr val="404040"/>
                </a:solidFill>
              </a:defRPr>
            </a:lvl4pPr>
            <a:lvl5pPr marL="2060575" indent="-18415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39740" y="985499"/>
            <a:ext cx="8243997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Bild 5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69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510"/>
          </a:xfrm>
        </p:spPr>
        <p:txBody>
          <a:bodyPr>
            <a:normAutofit/>
          </a:bodyPr>
          <a:lstStyle>
            <a:lvl1pPr>
              <a:defRPr lang="de-AT" sz="3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2037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782092"/>
            <a:ext cx="8229600" cy="4146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F5EC-7035-462D-9D2A-F612C34AA263}" type="datetimeFigureOut">
              <a:rPr lang="de-DE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BDCD5-23F3-456E-8534-A369D834961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7" name="Bild 6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  <p:pic>
        <p:nvPicPr>
          <p:cNvPr id="8" name="Bild 7" descr="gesundheitsberufe.8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86" y="4990767"/>
            <a:ext cx="4001214" cy="1867233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815990" y="4406900"/>
            <a:ext cx="6989594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3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34684"/>
            <a:ext cx="4038600" cy="489148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34684"/>
            <a:ext cx="4038600" cy="4891479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5838A8-C1E3-40D5-A924-FD79C5F6A06A}" type="datetimeFigureOut">
              <a:rPr lang="de-AT" smtClean="0"/>
              <a:t>01.12.2014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C8293-B3FA-4C82-9EAF-1C668FD65DAD}" type="slidenum">
              <a:rPr lang="de-AT" smtClean="0"/>
              <a:t>‹Nr.›</a:t>
            </a:fld>
            <a:endParaRPr lang="de-AT"/>
          </a:p>
        </p:txBody>
      </p:sp>
      <p:cxnSp>
        <p:nvCxnSpPr>
          <p:cNvPr id="10" name="Gerade Verbindung 9"/>
          <p:cNvCxnSpPr/>
          <p:nvPr/>
        </p:nvCxnSpPr>
        <p:spPr>
          <a:xfrm>
            <a:off x="439740" y="985499"/>
            <a:ext cx="8243997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457200" y="274638"/>
            <a:ext cx="8229600" cy="69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Mastertitelformat bearbeiten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Bild 13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84757"/>
            <a:ext cx="4040188" cy="582064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37375"/>
            <a:ext cx="4040188" cy="43887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84757"/>
            <a:ext cx="4041775" cy="582064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37375"/>
            <a:ext cx="4041775" cy="438878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ADF5EC-7035-462D-9D2A-F612C34AA263}" type="datetimeFigureOut">
              <a:rPr lang="de-DE" smtClean="0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DBDCD5-23F3-456E-8534-A369D8349611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cxnSp>
        <p:nvCxnSpPr>
          <p:cNvPr id="11" name="Gerade Verbindung 10"/>
          <p:cNvCxnSpPr/>
          <p:nvPr/>
        </p:nvCxnSpPr>
        <p:spPr>
          <a:xfrm>
            <a:off x="439740" y="985499"/>
            <a:ext cx="8243997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Bild 12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510"/>
          </a:xfrm>
        </p:spPr>
        <p:txBody>
          <a:bodyPr/>
          <a:lstStyle>
            <a:lvl1pPr>
              <a:defRPr lang="de-AT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76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err="1" smtClean="0"/>
              <a:t>Titelmasterformat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014204"/>
            <a:ext cx="5111750" cy="51119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5838A8-C1E3-40D5-A924-FD79C5F6A06A}" type="datetimeFigureOut">
              <a:rPr lang="de-AT" smtClean="0"/>
              <a:t>01.12.2014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C8293-B3FA-4C82-9EAF-1C668FD65DAD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Bild 9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5" name="Bild 4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9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510"/>
          </a:xfrm>
        </p:spPr>
        <p:txBody>
          <a:bodyPr/>
          <a:lstStyle>
            <a:lvl1pPr>
              <a:defRPr lang="de-AT" sz="3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3" name="Bild 12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  <p:cxnSp>
        <p:nvCxnSpPr>
          <p:cNvPr id="4" name="Gerade Verbindung 3"/>
          <p:cNvCxnSpPr/>
          <p:nvPr/>
        </p:nvCxnSpPr>
        <p:spPr>
          <a:xfrm>
            <a:off x="439740" y="985499"/>
            <a:ext cx="8243997" cy="0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8517"/>
            <a:ext cx="8229600" cy="4856204"/>
          </a:xfrm>
        </p:spPr>
        <p:txBody>
          <a:bodyPr/>
          <a:lstStyle>
            <a:lvl1pPr marL="342900" indent="-342900">
              <a:buFont typeface="Lucida Grande"/>
              <a:buChar char="-"/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 marL="1143000" indent="-228600">
              <a:buFont typeface="Symbol" charset="2"/>
              <a:buChar char="-"/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 marL="2057400" indent="-228600">
              <a:buFont typeface="Symbol" charset="2"/>
              <a:buChar char="-"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18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65F299-DBBD-4E4D-B494-E18EC5C0B1B2}" type="datetimeFigureOut">
              <a:rPr lang="de-DE" smtClean="0"/>
              <a:pPr>
                <a:defRPr/>
              </a:pPr>
              <a:t>01.12.2014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0CA3E-8E1E-43B0-B641-B4261264F0B8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68313" y="1268413"/>
            <a:ext cx="8207375" cy="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57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87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48" r:id="rId18"/>
    <p:sldLayoutId id="2147483831" r:id="rId19"/>
    <p:sldLayoutId id="2147483835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Symbol" charset="2"/>
        <a:buChar char="-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Symbol" charset="2"/>
        <a:buChar char="-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Symbol" charset="2"/>
        <a:buChar char="-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7632848" cy="1008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sz="4000" b="1" dirty="0" smtClean="0"/>
              <a:t>Diskussionsvorschläge zur Reform der Gesundheits- und Krankenpflegeberufe</a:t>
            </a:r>
            <a:endParaRPr lang="de-AT" sz="3200" b="1" dirty="0" smtClean="0"/>
          </a:p>
        </p:txBody>
      </p:sp>
      <p:sp>
        <p:nvSpPr>
          <p:cNvPr id="10242" name="Textplatzhalter 1"/>
          <p:cNvSpPr>
            <a:spLocks noGrp="1"/>
          </p:cNvSpPr>
          <p:nvPr>
            <p:ph type="subTitle" idx="1"/>
          </p:nvPr>
        </p:nvSpPr>
        <p:spPr>
          <a:xfrm>
            <a:off x="430212" y="2924945"/>
            <a:ext cx="8713788" cy="576064"/>
          </a:xfrm>
        </p:spPr>
        <p:txBody>
          <a:bodyPr/>
          <a:lstStyle/>
          <a:p>
            <a:pPr eaLnBrk="1" hangingPunct="1"/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Tätigkeiten der PA+ im Rahmen der Mitarbeit bei diagnostischen/therapeutischen Verrichtungen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82160" y="1665091"/>
            <a:ext cx="40834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Beschreibung:  </a:t>
            </a:r>
            <a:r>
              <a:rPr lang="de-DE" sz="1600" dirty="0" smtClean="0"/>
              <a:t>Jede pflegespezifische Zusatzqualifikation beinhaltet auch folgende Tätigkeiterweiterungen:</a:t>
            </a:r>
          </a:p>
          <a:p>
            <a:endParaRPr lang="de-DE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Durchführung von standardisierten </a:t>
            </a:r>
            <a:r>
              <a:rPr lang="de-DE" sz="1600" dirty="0" err="1" smtClean="0"/>
              <a:t>diagn</a:t>
            </a:r>
            <a:r>
              <a:rPr lang="de-DE" sz="1600" dirty="0" smtClean="0"/>
              <a:t>. Programmen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Legen und Entfernen nasogastraler Sonden,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Setzen und Entfernen von </a:t>
            </a:r>
            <a:r>
              <a:rPr lang="de-DE" sz="1600" dirty="0" err="1" smtClean="0"/>
              <a:t>transurethraler</a:t>
            </a:r>
            <a:r>
              <a:rPr lang="de-DE" sz="1600" dirty="0" smtClean="0"/>
              <a:t> Kathetern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Durchführung subkutaner Infusionen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An-/Abschluss von Infusionen bei liegendem PVK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Entfernen von PVKs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Anlegen von Mieder, Orthesen und elektrischen Bewegungsschienen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3" y="1196752"/>
            <a:ext cx="47912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0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dirty="0" smtClean="0"/>
              <a:t>Gehobener Dienst für gesundheits- und </a:t>
            </a:r>
            <a:r>
              <a:rPr lang="de-AT" dirty="0" err="1" smtClean="0"/>
              <a:t>krankenpflege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Ergebnisse der Evaluierung (Auswahl)</a:t>
            </a:r>
            <a:endParaRPr lang="de-A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73895"/>
              </p:ext>
            </p:extLst>
          </p:nvPr>
        </p:nvGraphicFramePr>
        <p:xfrm>
          <a:off x="323528" y="921418"/>
          <a:ext cx="856895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 anchor="t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Lernergebnis der Ausbildung zur diplomierten </a:t>
            </a:r>
            <a:r>
              <a:rPr lang="de-AT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GuKS</a:t>
            </a:r>
            <a: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/P</a:t>
            </a:r>
            <a:b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Beispiel: Vorbereitung auf spezifische Zielgruppen durch die Ausbildung</a:t>
            </a:r>
            <a:b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e-A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AT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4" name="Textfeld 5"/>
          <p:cNvSpPr txBox="1">
            <a:spLocks noChangeArrowheads="1"/>
          </p:cNvSpPr>
          <p:nvPr/>
        </p:nvSpPr>
        <p:spPr bwMode="auto">
          <a:xfrm>
            <a:off x="7127875" y="6669088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AT" sz="8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Gehobener Dienst für Gesundheits- und </a:t>
            </a:r>
            <a:br>
              <a:rPr lang="de-DE" sz="2800" dirty="0" smtClean="0"/>
            </a:br>
            <a:r>
              <a:rPr lang="de-DE" sz="2800" dirty="0" smtClean="0"/>
              <a:t>Krankenpflege (1)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82160" y="1665091"/>
            <a:ext cx="40834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/>
              <a:t>Bezeichung</a:t>
            </a:r>
            <a:r>
              <a:rPr lang="de-DE" sz="1600" b="1" dirty="0" smtClean="0"/>
              <a:t>: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Gesundheits- und Krankenpfleger/in (Nurse)</a:t>
            </a:r>
            <a:br>
              <a:rPr lang="de-DE" sz="1600" dirty="0" smtClean="0"/>
            </a:br>
            <a:r>
              <a:rPr lang="de-DE" sz="1600" dirty="0" smtClean="0"/>
              <a:t>Bachelor </a:t>
            </a:r>
            <a:r>
              <a:rPr lang="de-DE" sz="1600" dirty="0" err="1" smtClean="0"/>
              <a:t>of</a:t>
            </a:r>
            <a:r>
              <a:rPr lang="de-DE" sz="1600" dirty="0" smtClean="0"/>
              <a:t> Science in Nursing (</a:t>
            </a:r>
            <a:r>
              <a:rPr lang="de-DE" sz="1600" dirty="0" err="1" smtClean="0"/>
              <a:t>BScN</a:t>
            </a:r>
            <a:r>
              <a:rPr lang="de-DE" sz="1600" dirty="0" smtClean="0"/>
              <a:t>)</a:t>
            </a:r>
          </a:p>
          <a:p>
            <a:endParaRPr lang="de-DE" sz="1600" dirty="0"/>
          </a:p>
          <a:p>
            <a:r>
              <a:rPr lang="de-DE" sz="1600" b="1" dirty="0" smtClean="0"/>
              <a:t>Beschreibung: </a:t>
            </a:r>
            <a:r>
              <a:rPr lang="de-DE" sz="1600" dirty="0" smtClean="0"/>
              <a:t>Zusammenführung der Ausbildung des gehobenen Dienstes in ein </a:t>
            </a:r>
            <a:r>
              <a:rPr lang="de-DE" sz="1600" dirty="0" err="1" smtClean="0"/>
              <a:t>generalistisches</a:t>
            </a:r>
            <a:r>
              <a:rPr lang="de-DE" sz="1600" dirty="0" smtClean="0"/>
              <a:t> Bachelor-Studium</a:t>
            </a:r>
          </a:p>
          <a:p>
            <a:endParaRPr lang="de-DE" sz="1600" dirty="0"/>
          </a:p>
          <a:p>
            <a:r>
              <a:rPr lang="de-DE" sz="1600" b="1" dirty="0" smtClean="0"/>
              <a:t>Zugang: </a:t>
            </a:r>
            <a:r>
              <a:rPr lang="de-DE" sz="1600" dirty="0" smtClean="0"/>
              <a:t>Hochschulrecht</a:t>
            </a:r>
          </a:p>
          <a:p>
            <a:endParaRPr lang="de-DE" sz="1600" dirty="0"/>
          </a:p>
          <a:p>
            <a:r>
              <a:rPr lang="de-DE" sz="1600" b="1" dirty="0" smtClean="0"/>
              <a:t>Ausbildung: </a:t>
            </a:r>
            <a:r>
              <a:rPr lang="de-DE" sz="1600" dirty="0" smtClean="0"/>
              <a:t>FH, Uni</a:t>
            </a:r>
          </a:p>
          <a:p>
            <a:pPr marL="444500" lvl="1" indent="-266700">
              <a:buFont typeface="Symbol" pitchFamily="18" charset="2"/>
              <a:buChar char="-"/>
            </a:pPr>
            <a:r>
              <a:rPr lang="de-DE" sz="1600" dirty="0" smtClean="0"/>
              <a:t>Allfällige Upgrade-Programme – Durchlässigkeit FH/Uni</a:t>
            </a:r>
          </a:p>
          <a:p>
            <a:pPr marL="444500" lvl="1" indent="-266700">
              <a:buFont typeface="Symbol" pitchFamily="18" charset="2"/>
              <a:buChar char="-"/>
            </a:pPr>
            <a:r>
              <a:rPr lang="de-DE" sz="1600" dirty="0" smtClean="0"/>
              <a:t>Zielgruppenspezifische Studienprogramme für Pflegeassistenten/innen mögliche (§ 4 Abs. 4 </a:t>
            </a:r>
            <a:r>
              <a:rPr lang="de-DE" sz="1600" dirty="0" err="1" smtClean="0"/>
              <a:t>FHStG</a:t>
            </a:r>
            <a:r>
              <a:rPr lang="de-DE" sz="1600" dirty="0" smtClean="0"/>
              <a:t>)</a:t>
            </a:r>
            <a:br>
              <a:rPr lang="de-DE" sz="1600" dirty="0" smtClean="0"/>
            </a:br>
            <a:r>
              <a:rPr lang="de-DE" sz="1600" dirty="0" smtClean="0"/>
              <a:t>Auslaufen der Sekundarausbildung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564"/>
            <a:ext cx="47456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Gehobener Dienst für Gesundheits- und </a:t>
            </a:r>
            <a:br>
              <a:rPr lang="de-DE" sz="2800" dirty="0" smtClean="0"/>
            </a:br>
            <a:r>
              <a:rPr lang="de-DE" sz="2800" dirty="0" smtClean="0"/>
              <a:t>Krankenpflege (2)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82160" y="1665091"/>
            <a:ext cx="4083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Aktualisierung des Berufsbildes und der Tätigkeitsbereiche einschließlich</a:t>
            </a:r>
          </a:p>
          <a:p>
            <a:endParaRPr lang="de-DE" dirty="0" smtClean="0"/>
          </a:p>
          <a:p>
            <a:pPr marL="444500" indent="-177800">
              <a:buFont typeface="Symbol" pitchFamily="18" charset="2"/>
              <a:buChar char="-"/>
            </a:pPr>
            <a:r>
              <a:rPr lang="de-DE" dirty="0" smtClean="0"/>
              <a:t>Präzisierung der Aufzählung des </a:t>
            </a:r>
            <a:br>
              <a:rPr lang="de-DE" dirty="0" smtClean="0"/>
            </a:br>
            <a:r>
              <a:rPr lang="de-DE" dirty="0" smtClean="0"/>
              <a:t>§ 14 GuKG</a:t>
            </a:r>
          </a:p>
          <a:p>
            <a:pPr marL="444500" indent="-177800">
              <a:buFont typeface="Symbol" pitchFamily="18" charset="2"/>
              <a:buChar char="-"/>
            </a:pPr>
            <a:r>
              <a:rPr lang="de-DE" dirty="0" smtClean="0"/>
              <a:t>Präzisierung der Aufzählung des </a:t>
            </a:r>
            <a:br>
              <a:rPr lang="de-DE" dirty="0" smtClean="0"/>
            </a:br>
            <a:r>
              <a:rPr lang="de-DE" dirty="0" smtClean="0"/>
              <a:t>§ 15 GuKG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564"/>
            <a:ext cx="47456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 fontScale="90000"/>
          </a:bodyPr>
          <a:lstStyle/>
          <a:p>
            <a:r>
              <a:rPr lang="de-DE" sz="2800" dirty="0" smtClean="0"/>
              <a:t>Gehobener Dienst für Gesundheits- und </a:t>
            </a:r>
            <a:br>
              <a:rPr lang="de-DE" sz="2800" dirty="0" smtClean="0"/>
            </a:br>
            <a:r>
              <a:rPr lang="de-DE" sz="2800" dirty="0" smtClean="0"/>
              <a:t>Krankenpflege (3)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82160" y="1665091"/>
            <a:ext cx="408347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Vorschläge</a:t>
            </a:r>
          </a:p>
          <a:p>
            <a:endParaRPr lang="de-DE" dirty="0" smtClean="0"/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Gesundheits- und Krankenpflegerin/-pfleger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Pflegerin/Pfleger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Fachfrau/Fachmann für Gesundheits- und Krankenpflege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Pflegefachfrau/-mann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Pflegefachkraft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dirty="0" smtClean="0"/>
              <a:t>Pflegetherapeutin/- </a:t>
            </a:r>
            <a:r>
              <a:rPr lang="de-DE" dirty="0" err="1" smtClean="0"/>
              <a:t>therapeut</a:t>
            </a:r>
            <a:endParaRPr lang="de-DE" dirty="0" smtClean="0"/>
          </a:p>
          <a:p>
            <a:pPr marL="285750" indent="-285750">
              <a:buFont typeface="Symbol" pitchFamily="18" charset="2"/>
              <a:buChar char="-"/>
            </a:pPr>
            <a:endParaRPr lang="de-DE" sz="1600" dirty="0" smtClean="0"/>
          </a:p>
          <a:p>
            <a:pPr marL="285750" indent="-285750">
              <a:buFont typeface="Symbol" pitchFamily="18" charset="2"/>
              <a:buChar char="-"/>
            </a:pPr>
            <a:endParaRPr lang="de-DE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564"/>
            <a:ext cx="474567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395536" y="1125538"/>
            <a:ext cx="8675687" cy="5732462"/>
          </a:xfrm>
        </p:spPr>
        <p:txBody>
          <a:bodyPr>
            <a:normAutofit fontScale="92500" lnSpcReduction="10000"/>
          </a:bodyPr>
          <a:lstStyle/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Vorbereitung auf zunehmend wichtigere Zielgruppen nicht ausreichend</a:t>
            </a:r>
          </a:p>
          <a:p>
            <a:pPr marL="982663" lvl="2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160463" algn="l"/>
              </a:tabLst>
            </a:pPr>
            <a:r>
              <a:rPr lang="de-AT" dirty="0" smtClean="0">
                <a:solidFill>
                  <a:srgbClr val="EA0000"/>
                </a:solidFill>
              </a:rPr>
              <a:t>Fazit: eine 3jährige Ausbildung kann nicht für alle Zielgruppen gleichermaßen gut ausbilden</a:t>
            </a:r>
          </a:p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Vorbereitung auf den mitverantwortlichen TB nicht ausreichend</a:t>
            </a:r>
          </a:p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Praktische Ausbildung bereitet wesentlich schlechter auf die Berufspraxis vor als die theoretische</a:t>
            </a:r>
          </a:p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Delegation = Nicht genügend – in Zukunft zentrale Kompetenz</a:t>
            </a:r>
          </a:p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Differenzierung zwischen den Qualifikationsprofilen nötig</a:t>
            </a:r>
          </a:p>
          <a:p>
            <a:pPr marL="273050" lvl="1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dirty="0" smtClean="0"/>
              <a:t>Weiterbildungen sind nicht vergleichbar/standardisiert und mit keiner Kompetenzerweiterung verknüpft</a:t>
            </a:r>
          </a:p>
        </p:txBody>
      </p:sp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435975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dirty="0" smtClean="0"/>
              <a:t>Begründung (1): </a:t>
            </a:r>
            <a:br>
              <a:rPr lang="de-AT" dirty="0" smtClean="0"/>
            </a:br>
            <a:r>
              <a:rPr lang="de-AT" dirty="0" smtClean="0"/>
              <a:t>Bachelor, generalistische Ausbildung</a:t>
            </a:r>
          </a:p>
        </p:txBody>
      </p:sp>
      <p:sp>
        <p:nvSpPr>
          <p:cNvPr id="41988" name="Textfeld 5"/>
          <p:cNvSpPr txBox="1">
            <a:spLocks noChangeArrowheads="1"/>
          </p:cNvSpPr>
          <p:nvPr/>
        </p:nvSpPr>
        <p:spPr bwMode="auto">
          <a:xfrm>
            <a:off x="6983413" y="6669088"/>
            <a:ext cx="2268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180975" y="1268413"/>
            <a:ext cx="8661112" cy="532893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Zunehmender Kostendruck in Gesundheits- und </a:t>
            </a:r>
            <a:r>
              <a:rPr lang="de-AT" sz="2600" dirty="0" smtClean="0"/>
              <a:t>Sozialwesen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 smtClean="0"/>
              <a:t>Massiver </a:t>
            </a:r>
            <a:r>
              <a:rPr lang="de-AT" sz="2600" dirty="0"/>
              <a:t>Anstieg des Fachkräftemangels in 10-20 Jahren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Steigender Konkurrenzdruck am Bildungs- und Arbeitsmarkt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Strukturen und Abläufe der Gesundheits- und Pflegeversorgung verändern sich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Herkömmliche Strukturen, Prozesse und Konzepte reichen für eine qualitativ hochwertige Gesundheits- und Pflegeversorgung nicht mehr aus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Anforderungen an die Berufsgruppen erhöhen sich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Aufgabenspektrum für Pflegeberufe ist sehr breit – es braucht Berufe mit entsprechenden Kompetenzniveaus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AT" sz="2600" dirty="0"/>
              <a:t>Verschiebungen im </a:t>
            </a:r>
            <a:r>
              <a:rPr lang="de-AT" sz="2600" dirty="0" err="1"/>
              <a:t>Skill</a:t>
            </a:r>
            <a:r>
              <a:rPr lang="de-AT" sz="2600" dirty="0"/>
              <a:t>- und Grade Mix sind eingeleitet</a:t>
            </a:r>
          </a:p>
        </p:txBody>
      </p:sp>
      <p:sp>
        <p:nvSpPr>
          <p:cNvPr id="43012" name="Titel 1"/>
          <p:cNvSpPr txBox="1">
            <a:spLocks/>
          </p:cNvSpPr>
          <p:nvPr/>
        </p:nvSpPr>
        <p:spPr bwMode="auto">
          <a:xfrm>
            <a:off x="323528" y="188640"/>
            <a:ext cx="91440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defTabSz="457200" eaLnBrk="1" latinLnBrk="0" hangingPunct="1">
              <a:buNone/>
              <a:def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Begründung (2): </a:t>
            </a:r>
            <a:br>
              <a:rPr lang="de-AT" dirty="0"/>
            </a:br>
            <a:r>
              <a:rPr lang="de-AT" dirty="0"/>
              <a:t>Bachelor und generalistische Ausbildung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30212" y="0"/>
            <a:ext cx="8229600" cy="1296988"/>
          </a:xfrm>
        </p:spPr>
        <p:txBody>
          <a:bodyPr/>
          <a:lstStyle/>
          <a:p>
            <a:pPr eaLnBrk="1" hangingPunct="1"/>
            <a:r>
              <a:rPr lang="de-AT" sz="2000" dirty="0" smtClean="0"/>
              <a:t>Bevölkerungsentwicklung zwischen 1985 und 2030 nach bildungsspezifischen Altersgruppen </a:t>
            </a:r>
            <a:r>
              <a:rPr lang="de-AT" sz="1200" dirty="0" smtClean="0"/>
              <a:t>(Index: 2005 = 100: Bevölkerungsprognose 2007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 b="8406"/>
          <a:stretch>
            <a:fillRect/>
          </a:stretch>
        </p:blipFill>
        <p:spPr bwMode="auto">
          <a:xfrm>
            <a:off x="53975" y="1412776"/>
            <a:ext cx="8982075" cy="511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hteck 4"/>
          <p:cNvSpPr>
            <a:spLocks noChangeArrowheads="1"/>
          </p:cNvSpPr>
          <p:nvPr/>
        </p:nvSpPr>
        <p:spPr bwMode="auto">
          <a:xfrm>
            <a:off x="6119719" y="6488113"/>
            <a:ext cx="27156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Quelle: </a:t>
            </a:r>
            <a:r>
              <a:rPr lang="de-A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Lassnig</a:t>
            </a:r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/</a:t>
            </a:r>
            <a:r>
              <a:rPr lang="de-A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Vogtenhuber</a:t>
            </a:r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 2009, S. 24</a:t>
            </a:r>
          </a:p>
        </p:txBody>
      </p:sp>
      <p:sp>
        <p:nvSpPr>
          <p:cNvPr id="6" name="Pfeil nach unten 5"/>
          <p:cNvSpPr/>
          <p:nvPr/>
        </p:nvSpPr>
        <p:spPr>
          <a:xfrm rot="2073922">
            <a:off x="6269038" y="4002088"/>
            <a:ext cx="160337" cy="5762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unten 6"/>
          <p:cNvSpPr/>
          <p:nvPr/>
        </p:nvSpPr>
        <p:spPr>
          <a:xfrm rot="2073922">
            <a:off x="6234113" y="2990850"/>
            <a:ext cx="158750" cy="5762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2268538" y="6237288"/>
            <a:ext cx="3024187" cy="28733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Inhaltsplatzhalter 8"/>
          <p:cNvSpPr>
            <a:spLocks noGrp="1"/>
          </p:cNvSpPr>
          <p:nvPr>
            <p:ph idx="1"/>
          </p:nvPr>
        </p:nvSpPr>
        <p:spPr>
          <a:xfrm>
            <a:off x="179512" y="1268760"/>
            <a:ext cx="8748713" cy="4013200"/>
          </a:xfrm>
        </p:spPr>
        <p:txBody>
          <a:bodyPr>
            <a:noAutofit/>
          </a:bodyPr>
          <a:lstStyle/>
          <a:p>
            <a:pPr eaLnBrk="1" hangingPunct="1"/>
            <a:r>
              <a:rPr lang="de-AT" sz="2400" dirty="0" smtClean="0"/>
              <a:t>steigender Anteil an Personen mit Reifeprüfung</a:t>
            </a:r>
          </a:p>
          <a:p>
            <a:pPr eaLnBrk="1" hangingPunct="1"/>
            <a:r>
              <a:rPr lang="de-AT" sz="2400" dirty="0" smtClean="0"/>
              <a:t>steigender Anteil von Maturantinnen</a:t>
            </a:r>
          </a:p>
          <a:p>
            <a:pPr eaLnBrk="1" hangingPunct="1"/>
            <a:r>
              <a:rPr lang="de-AT" sz="2400" dirty="0" smtClean="0"/>
              <a:t>50%  der Maturant/innen gehen an die </a:t>
            </a:r>
            <a:r>
              <a:rPr lang="de-AT" sz="2400" dirty="0" err="1" smtClean="0"/>
              <a:t>Uni‘s</a:t>
            </a:r>
            <a:r>
              <a:rPr lang="de-AT" sz="2400" dirty="0" smtClean="0"/>
              <a:t> – Tendenz steigend</a:t>
            </a:r>
          </a:p>
          <a:p>
            <a:pPr eaLnBrk="1" hangingPunct="1"/>
            <a:r>
              <a:rPr lang="de-AT" sz="2400" dirty="0" smtClean="0"/>
              <a:t>Frauenanteil Studierender = Männeranteil</a:t>
            </a:r>
          </a:p>
          <a:p>
            <a:pPr eaLnBrk="1" hangingPunct="1"/>
            <a:r>
              <a:rPr lang="de-AT" sz="2400" dirty="0" smtClean="0"/>
              <a:t>steigender Anteil an tertiären Bildungsabschlüssen</a:t>
            </a:r>
          </a:p>
          <a:p>
            <a:pPr eaLnBrk="1" hangingPunct="1"/>
            <a:r>
              <a:rPr lang="de-AT" sz="2400" dirty="0" smtClean="0"/>
              <a:t>sinkender Anteil an Personen mit Pflichtschulabschluss</a:t>
            </a:r>
          </a:p>
          <a:p>
            <a:pPr eaLnBrk="1" hangingPunct="1"/>
            <a:r>
              <a:rPr lang="de-AT" sz="2400" dirty="0" smtClean="0"/>
              <a:t>abnehmende Personengruppe für Bildung außerhalb des Hochschulbereichs</a:t>
            </a:r>
          </a:p>
        </p:txBody>
      </p:sp>
      <p:sp>
        <p:nvSpPr>
          <p:cNvPr id="45058" name="Titel 7"/>
          <p:cNvSpPr>
            <a:spLocks noGrp="1"/>
          </p:cNvSpPr>
          <p:nvPr>
            <p:ph type="title"/>
          </p:nvPr>
        </p:nvSpPr>
        <p:spPr>
          <a:xfrm>
            <a:off x="393700" y="260648"/>
            <a:ext cx="87503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de-AT" sz="2200" dirty="0" smtClean="0"/>
              <a:t>Entwicklungen gemäß Bildungsbericht Österreich 2009</a:t>
            </a:r>
          </a:p>
        </p:txBody>
      </p:sp>
      <p:sp>
        <p:nvSpPr>
          <p:cNvPr id="45061" name="Rechteck 4"/>
          <p:cNvSpPr>
            <a:spLocks noChangeArrowheads="1"/>
          </p:cNvSpPr>
          <p:nvPr/>
        </p:nvSpPr>
        <p:spPr bwMode="auto">
          <a:xfrm>
            <a:off x="6516216" y="6381328"/>
            <a:ext cx="23405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Quelle: </a:t>
            </a:r>
            <a:r>
              <a:rPr lang="de-A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Lassnig</a:t>
            </a:r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/</a:t>
            </a:r>
            <a:r>
              <a:rPr lang="de-AT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Vogtenhuber</a:t>
            </a:r>
            <a:r>
              <a:rPr lang="de-AT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Lucida Sans Unicode" pitchFamily="34" charset="0"/>
              </a:rPr>
              <a:t>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2908300"/>
          </a:xfrm>
        </p:spPr>
        <p:txBody>
          <a:bodyPr/>
          <a:lstStyle/>
          <a:p>
            <a:pPr eaLnBrk="1" hangingPunct="1"/>
            <a:r>
              <a:rPr lang="de-AT" sz="2400" dirty="0" smtClean="0"/>
              <a:t>Handlungskompetenz entwickeln</a:t>
            </a:r>
          </a:p>
          <a:p>
            <a:pPr eaLnBrk="1" hangingPunct="1"/>
            <a:r>
              <a:rPr lang="de-AT" sz="2400" dirty="0" smtClean="0"/>
              <a:t>Generalisierung vor Spezialisierung</a:t>
            </a:r>
          </a:p>
          <a:p>
            <a:pPr eaLnBrk="1" hangingPunct="1"/>
            <a:r>
              <a:rPr lang="de-AT" sz="2400" dirty="0" smtClean="0"/>
              <a:t>Bedarfsorientierung durch mehr Flexibilität</a:t>
            </a:r>
          </a:p>
          <a:p>
            <a:pPr eaLnBrk="1" hangingPunct="1"/>
            <a:r>
              <a:rPr lang="de-AT" sz="2400" dirty="0" smtClean="0"/>
              <a:t>Prinzip des lebenslangen Lernens berücksichtigen</a:t>
            </a:r>
          </a:p>
          <a:p>
            <a:pPr eaLnBrk="1" hangingPunct="1"/>
            <a:r>
              <a:rPr lang="de-AT" sz="2400" dirty="0" smtClean="0"/>
              <a:t>Durchlässigkeit gewährleisten</a:t>
            </a:r>
          </a:p>
        </p:txBody>
      </p:sp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95288" y="1500188"/>
            <a:ext cx="8229600" cy="415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AT" smtClean="0"/>
              <a:t>Prämissen für die Neugestaltung</a:t>
            </a:r>
          </a:p>
        </p:txBody>
      </p:sp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6696075" y="6480175"/>
            <a:ext cx="2268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  <p:sp>
        <p:nvSpPr>
          <p:cNvPr id="14341" name="Titel 1"/>
          <p:cNvSpPr txBox="1">
            <a:spLocks/>
          </p:cNvSpPr>
          <p:nvPr/>
        </p:nvSpPr>
        <p:spPr bwMode="auto">
          <a:xfrm>
            <a:off x="395288" y="404664"/>
            <a:ext cx="8229600" cy="415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lang="de-A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200" dirty="0"/>
              <a:t>Reformansätze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Spezialisierungen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Reformansätze - Gehobener Dienst für </a:t>
            </a:r>
            <a:r>
              <a:rPr lang="de-AT" dirty="0" err="1" smtClean="0"/>
              <a:t>GuK</a:t>
            </a:r>
            <a:r>
              <a:rPr lang="de-AT" dirty="0" smtClean="0"/>
              <a:t> 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BScN</a:t>
            </a:r>
            <a:r>
              <a:rPr lang="de-DE" sz="2400" dirty="0" smtClean="0"/>
              <a:t> mit Additivausbildungen für Spezialisierungen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4965764" y="1124744"/>
            <a:ext cx="40834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Additivausbildungen </a:t>
            </a:r>
            <a:r>
              <a:rPr lang="de-DE" sz="1400" dirty="0" smtClean="0"/>
              <a:t>für z.B.</a:t>
            </a:r>
          </a:p>
          <a:p>
            <a:endParaRPr lang="de-DE" sz="1400" dirty="0" smtClean="0"/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Intensiv-, Kinderintensiv- und Anästhesiepflege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Pflege in der Nephrologie und Nierenersatztherapie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err="1" smtClean="0"/>
              <a:t>Perioperative</a:t>
            </a:r>
            <a:r>
              <a:rPr lang="de-DE" sz="1400" dirty="0" smtClean="0"/>
              <a:t> Pflege und </a:t>
            </a:r>
            <a:r>
              <a:rPr lang="de-DE" sz="1400" dirty="0" err="1" smtClean="0"/>
              <a:t>chir</a:t>
            </a:r>
            <a:r>
              <a:rPr lang="de-DE" sz="1400" dirty="0" smtClean="0"/>
              <a:t>. Assistenz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Infektionsprävention und Hygiene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Pflege von Kindern und Jugendlichen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Pflege von psychisch beeinträchtigten und verwirrten Menschen 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…</a:t>
            </a:r>
          </a:p>
          <a:p>
            <a:endParaRPr lang="de-DE" sz="1400" dirty="0" smtClean="0"/>
          </a:p>
          <a:p>
            <a:r>
              <a:rPr lang="de-DE" sz="1400" b="1" dirty="0" smtClean="0"/>
              <a:t>Dauer. </a:t>
            </a:r>
            <a:r>
              <a:rPr lang="de-DE" sz="1400" dirty="0" smtClean="0"/>
              <a:t>30 bis 60 ECTS (=auch Zwischenabschluss für:)</a:t>
            </a:r>
          </a:p>
          <a:p>
            <a:r>
              <a:rPr lang="de-DE" sz="1400" dirty="0" smtClean="0"/>
              <a:t>Additivausbildungen mit erweiterten Kompetenz z.B. 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in Spezialbereichen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…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(Lehraufgaben)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de-DE" sz="1400" dirty="0" smtClean="0"/>
              <a:t>(Managementaufgaben)</a:t>
            </a:r>
          </a:p>
          <a:p>
            <a:endParaRPr lang="de-DE" sz="1400" dirty="0"/>
          </a:p>
          <a:p>
            <a:r>
              <a:rPr lang="de-DE" sz="1400" b="1" dirty="0" smtClean="0"/>
              <a:t>Dauer: insgesamt </a:t>
            </a:r>
            <a:r>
              <a:rPr lang="de-DE" sz="1400" dirty="0" smtClean="0"/>
              <a:t>120 ECTS</a:t>
            </a:r>
          </a:p>
          <a:p>
            <a:r>
              <a:rPr lang="de-DE" sz="1400" b="1" dirty="0" smtClean="0"/>
              <a:t>Zugang/Ausbildung: </a:t>
            </a:r>
            <a:r>
              <a:rPr lang="de-DE" sz="1400" dirty="0" smtClean="0"/>
              <a:t>BSCN/FH/Uni</a:t>
            </a:r>
            <a:br>
              <a:rPr lang="de-DE" sz="1400" dirty="0" smtClean="0"/>
            </a:br>
            <a:endParaRPr lang="de-DE" sz="1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60949" cy="470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Inhaltsplatzhalter 4"/>
          <p:cNvSpPr>
            <a:spLocks noGrp="1"/>
          </p:cNvSpPr>
          <p:nvPr>
            <p:ph idx="1"/>
          </p:nvPr>
        </p:nvSpPr>
        <p:spPr>
          <a:xfrm>
            <a:off x="248111" y="1340445"/>
            <a:ext cx="8642350" cy="518489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de-AT" dirty="0" smtClean="0"/>
              <a:t>die derzeit geregelten Sonderausbildungen greifen zu kurz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Langzeitpflege nicht berücksichtigt (alte mehrfach erkrankte Menschen, Menschen mit chronischen Erkrankungen, …)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Akutpflege braucht mehr Spezialisierungen (u.a. Onkologie, Kardiologie, </a:t>
            </a:r>
            <a:r>
              <a:rPr lang="de-AT" sz="2600" dirty="0" err="1" smtClean="0"/>
              <a:t>Pulmologie</a:t>
            </a:r>
            <a:r>
              <a:rPr lang="de-AT" sz="2600" dirty="0" smtClean="0"/>
              <a:t>, etc.)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keine speziellen Angebote für die Pflege zu Hause (z.B. Familiengesundheitspflege)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keine Angebote für die Arbeit des geh. Dienstes in der Gesundheitsförderung und Prävention (Schule, Gemeinde …)</a:t>
            </a:r>
          </a:p>
          <a:p>
            <a:pPr eaLnBrk="1" hangingPunct="1"/>
            <a:r>
              <a:rPr lang="de-AT" dirty="0" smtClean="0"/>
              <a:t>Weiterbildungen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zahlreich vorhanden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nicht vergleichbar – fehlende Standards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AT" sz="2600" dirty="0" smtClean="0"/>
              <a:t>zusätzlichen Befugnisse?</a:t>
            </a:r>
          </a:p>
        </p:txBody>
      </p:sp>
      <p:sp>
        <p:nvSpPr>
          <p:cNvPr id="4" name="Rechteck 3"/>
          <p:cNvSpPr/>
          <p:nvPr/>
        </p:nvSpPr>
        <p:spPr>
          <a:xfrm>
            <a:off x="280729" y="303620"/>
            <a:ext cx="8642350" cy="677108"/>
          </a:xfrm>
          <a:prstGeom prst="rect">
            <a:avLst/>
          </a:prstGeom>
          <a:ln w="3810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A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Gehobener Dienst – </a:t>
            </a:r>
            <a:r>
              <a:rPr lang="de-AT" sz="2000" b="1" dirty="0">
                <a:solidFill>
                  <a:srgbClr val="EA0000"/>
                </a:solidFill>
                <a:latin typeface="+mj-lt"/>
                <a:ea typeface="+mj-ea"/>
                <a:cs typeface="+mj-cs"/>
              </a:rPr>
              <a:t>Spezialisierungen</a:t>
            </a:r>
          </a:p>
          <a:p>
            <a:pPr>
              <a:defRPr/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Aufhebung der Differenzierung zwischen Sonder-, Aus- und Weiterbildungen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 rot="1711991">
            <a:off x="4895850" y="2292350"/>
            <a:ext cx="4248150" cy="2214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de-AT" dirty="0" smtClean="0"/>
              <a:t>Weiterbildungen mit Zukunftsbedeutung</a:t>
            </a:r>
            <a:br>
              <a:rPr lang="de-AT" dirty="0" smtClean="0"/>
            </a:br>
            <a:r>
              <a:rPr lang="de-AT" sz="1800" dirty="0" smtClean="0"/>
              <a:t>(Rangreihe nach Häufigkeit der Durchführung/des WB-Angebots)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87952"/>
              </p:ext>
            </p:extLst>
          </p:nvPr>
        </p:nvGraphicFramePr>
        <p:xfrm>
          <a:off x="395288" y="260350"/>
          <a:ext cx="6120680" cy="6352475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Weiterbildungen (in mindesten</a:t>
                      </a:r>
                      <a:r>
                        <a:rPr lang="de-AT" sz="14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2 BL mindestens 1mal jährlich)</a:t>
                      </a:r>
                      <a:endParaRPr lang="de-AT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1.   Validation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2.   Basales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und mittleres Management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3.   Praxisanleitung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4.   Palliativpflege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5.   Onkologische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Pflege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6.   Pflege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bei endoskopischen Eingriffen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7.   Gerontologische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Pflege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8.   Komplementäre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Pflege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9.</a:t>
                      </a:r>
                      <a:r>
                        <a:rPr lang="de-AT" sz="1400" b="0" i="0" u="none" strike="noStrike" baseline="0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   </a:t>
                      </a:r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Wundmanagement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10. Kontinenz-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und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Stomaberatung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11. Pflegeberatung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12.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Sterilgutversorgung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13.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Diabetesberatung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14. Kardiologische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Pflege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15. Pflege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bei Demenz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16. Basale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Stimulation in der Pflege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17. </a:t>
                      </a:r>
                      <a:r>
                        <a:rPr lang="de-AT" sz="1400" b="0" i="0" u="none" strike="noStrike" dirty="0" err="1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Deeskalationsmanagment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18. Gesundheitsvorsorge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19. Pflege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bei Menschen im Wachkoma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20. Pflege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Schwerstkranker im Langzeitbereich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21. Pflege 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und Erziehung in der Kinder- und Jugendpsychiatrie</a:t>
                      </a: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22. Qualitätsmanagement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23. Rehabilitation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99"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AT" sz="1400" b="0" i="0" u="none" strike="noStrike" dirty="0" smtClean="0">
                          <a:solidFill>
                            <a:srgbClr val="000000"/>
                          </a:solidFill>
                          <a:latin typeface="Lucida Sans Unicode" pitchFamily="34" charset="0"/>
                          <a:cs typeface="Lucida Sans Unicode" pitchFamily="34" charset="0"/>
                        </a:rPr>
                        <a:t>24. Überleitungspflege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28" marR="8128" marT="81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206" name="Textfeld 5"/>
          <p:cNvSpPr txBox="1">
            <a:spLocks noChangeArrowheads="1"/>
          </p:cNvSpPr>
          <p:nvPr/>
        </p:nvSpPr>
        <p:spPr bwMode="auto">
          <a:xfrm>
            <a:off x="6875463" y="6551613"/>
            <a:ext cx="2268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Quelle: Evaluation </a:t>
            </a:r>
            <a:r>
              <a:rPr lang="de-AT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GuKG</a:t>
            </a:r>
            <a:r>
              <a:rPr lang="de-A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2011</a:t>
            </a:r>
          </a:p>
        </p:txBody>
      </p:sp>
      <p:pic>
        <p:nvPicPr>
          <p:cNvPr id="5" name="Bild 5" descr="fgv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242491"/>
            <a:ext cx="8437421" cy="5210845"/>
          </a:xfrm>
        </p:spPr>
        <p:txBody>
          <a:bodyPr>
            <a:normAutofit fontScale="92500"/>
          </a:bodyPr>
          <a:lstStyle/>
          <a:p>
            <a:pPr marL="0" indent="0">
              <a:buFont typeface="Lucida Sans Unicode" pitchFamily="34" charset="0"/>
              <a:buNone/>
            </a:pPr>
            <a:r>
              <a:rPr lang="de-AT" sz="3500" b="1" dirty="0" smtClean="0"/>
              <a:t>Fach-/Kompetenzvertiefend </a:t>
            </a:r>
          </a:p>
          <a:p>
            <a:pPr marL="450850" indent="-273050">
              <a:buFont typeface="Symbol" panose="05050102010706020507" pitchFamily="18" charset="2"/>
              <a:buChar char="-"/>
            </a:pPr>
            <a:r>
              <a:rPr lang="de-AT" sz="3500" dirty="0" smtClean="0"/>
              <a:t>erworbene Kenntnisse, Fertigkeiten und Fähigkeiten aus der Grundausbildung ausbauen</a:t>
            </a:r>
          </a:p>
          <a:p>
            <a:pPr marL="450850" lvl="1" indent="-273050">
              <a:buFont typeface="Symbol" panose="05050102010706020507" pitchFamily="18" charset="2"/>
              <a:buChar char="-"/>
            </a:pPr>
            <a:r>
              <a:rPr lang="de-AT" sz="3500" dirty="0"/>
              <a:t>Festigung, Aktualisierung, Erweiterung des Pflege-Repertoires und Intensivierung/ Steigerung der situativen Handlungskompetenz</a:t>
            </a:r>
          </a:p>
          <a:p>
            <a:pPr marL="450850" lvl="1" indent="-273050">
              <a:buFont typeface="Symbol" panose="05050102010706020507" pitchFamily="18" charset="2"/>
              <a:buChar char="-"/>
            </a:pPr>
            <a:r>
              <a:rPr lang="de-AT" sz="3500" dirty="0" smtClean="0"/>
              <a:t>Kenntnisse </a:t>
            </a:r>
            <a:r>
              <a:rPr lang="de-AT" sz="3500" dirty="0"/>
              <a:t>für die Pflege spezieller Zielgruppen</a:t>
            </a:r>
          </a:p>
        </p:txBody>
      </p:sp>
      <p:sp>
        <p:nvSpPr>
          <p:cNvPr id="51203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Differenzierte Spezialisierung</a:t>
            </a:r>
          </a:p>
        </p:txBody>
      </p:sp>
      <p:sp>
        <p:nvSpPr>
          <p:cNvPr id="51204" name="Textfeld 5"/>
          <p:cNvSpPr txBox="1">
            <a:spLocks noChangeArrowheads="1"/>
          </p:cNvSpPr>
          <p:nvPr/>
        </p:nvSpPr>
        <p:spPr bwMode="auto">
          <a:xfrm>
            <a:off x="6696075" y="6551613"/>
            <a:ext cx="2268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22263" y="1196751"/>
            <a:ext cx="8642350" cy="54858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AT" sz="3800" b="1" dirty="0"/>
              <a:t>Fach-/Kompetenz erweitern </a:t>
            </a:r>
          </a:p>
          <a:p>
            <a:pPr marL="450850" indent="-287338">
              <a:buFont typeface="Symbol" panose="05050102010706020507" pitchFamily="18" charset="2"/>
              <a:buChar char="-"/>
            </a:pPr>
            <a:r>
              <a:rPr lang="de-AT" dirty="0" smtClean="0"/>
              <a:t>andere Funktionen, als die der direkt in der Pflege Tätigen werden übernommen. Zum Beispiel Lehrers / Lehrerin, Managers / Managerin, Gutachter / Gutachterin (wie z. B. Pflegegeldeinstufung), Forscher / Forscherin.</a:t>
            </a:r>
          </a:p>
          <a:p>
            <a:pPr marL="450850" indent="-287338">
              <a:buFont typeface="Symbol" panose="05050102010706020507" pitchFamily="18" charset="2"/>
              <a:buChar char="-"/>
            </a:pPr>
            <a:r>
              <a:rPr lang="de-AT" dirty="0" smtClean="0"/>
              <a:t>Aufgaben anderer Berufe werden übernommen, wie z. B. Verschreibung von Medizinprodukten und Arzneimitteln.</a:t>
            </a:r>
          </a:p>
          <a:p>
            <a:pPr marL="450850" indent="-287338">
              <a:buFont typeface="Symbol" panose="05050102010706020507" pitchFamily="18" charset="2"/>
              <a:buChar char="-"/>
            </a:pPr>
            <a:r>
              <a:rPr lang="de-AT" dirty="0" smtClean="0"/>
              <a:t>von der </a:t>
            </a:r>
            <a:r>
              <a:rPr lang="de-AT" dirty="0" err="1" smtClean="0"/>
              <a:t>Individuumsorientierung</a:t>
            </a:r>
            <a:r>
              <a:rPr lang="de-AT" dirty="0" smtClean="0"/>
              <a:t> zur System- und Bevölkerungsorientierung, wie z. B. bei Familiengesundheitspflege, Public </a:t>
            </a:r>
            <a:r>
              <a:rPr lang="de-AT" dirty="0" err="1" smtClean="0"/>
              <a:t>Health</a:t>
            </a:r>
            <a:r>
              <a:rPr lang="de-AT" dirty="0" smtClean="0"/>
              <a:t> Nursing, Community Nursing.</a:t>
            </a:r>
          </a:p>
          <a:p>
            <a:pPr marL="450850" indent="-287338">
              <a:buFont typeface="Symbol" panose="05050102010706020507" pitchFamily="18" charset="2"/>
              <a:buChar char="-"/>
            </a:pPr>
            <a:r>
              <a:rPr lang="de-AT" dirty="0" smtClean="0"/>
              <a:t>pflegerische Arbeit verknüpft die Pflegepraxis mit wissenschaftlicher Expertise; fachliches </a:t>
            </a:r>
            <a:r>
              <a:rPr lang="de-AT" dirty="0" err="1" smtClean="0"/>
              <a:t>Leadership</a:t>
            </a:r>
            <a:endParaRPr lang="de-AT" dirty="0" smtClean="0"/>
          </a:p>
        </p:txBody>
      </p:sp>
      <p:sp>
        <p:nvSpPr>
          <p:cNvPr id="52228" name="Textfeld 5"/>
          <p:cNvSpPr txBox="1">
            <a:spLocks noChangeArrowheads="1"/>
          </p:cNvSpPr>
          <p:nvPr/>
        </p:nvSpPr>
        <p:spPr bwMode="auto">
          <a:xfrm>
            <a:off x="6696075" y="6551613"/>
            <a:ext cx="2268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Differenzierte </a:t>
            </a:r>
            <a:r>
              <a:rPr lang="de-AT" dirty="0" smtClean="0"/>
              <a:t>Spezialisierung (2)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 l="9808" t="6499" r="11005" b="6494"/>
          <a:stretch>
            <a:fillRect/>
          </a:stretch>
        </p:blipFill>
        <p:spPr bwMode="auto">
          <a:xfrm>
            <a:off x="971550" y="765175"/>
            <a:ext cx="76628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6011863" y="6488113"/>
            <a:ext cx="31321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Quelle: GuKG-Evaluation 2010-Literaturrecherche,  nach Hirschfeld 2000, GÖG/ÖBIG eigene Darstellung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 rot="16200000">
            <a:off x="-2267744" y="3499644"/>
            <a:ext cx="5500688" cy="4635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A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Populationsbezogene Erbringung von Versorgungsleistungen </a:t>
            </a:r>
            <a:br>
              <a:rPr lang="de-A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</a:br>
            <a:r>
              <a:rPr lang="de-AT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aus der Sicht der WHO</a:t>
            </a:r>
            <a:endParaRPr lang="de-AT" sz="1400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13100" y="2817813"/>
            <a:ext cx="4319588" cy="24114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3" name="Parallelogramm 22"/>
          <p:cNvSpPr/>
          <p:nvPr/>
        </p:nvSpPr>
        <p:spPr>
          <a:xfrm rot="10800000" flipV="1">
            <a:off x="2909888" y="1076325"/>
            <a:ext cx="4686300" cy="1714500"/>
          </a:xfrm>
          <a:prstGeom prst="parallelogram">
            <a:avLst>
              <a:gd name="adj" fmla="val 1330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4" name="Parallelogramm 23"/>
          <p:cNvSpPr/>
          <p:nvPr/>
        </p:nvSpPr>
        <p:spPr>
          <a:xfrm rot="10800000" flipV="1">
            <a:off x="962146" y="1072840"/>
            <a:ext cx="4719684" cy="1714514"/>
          </a:xfrm>
          <a:prstGeom prst="parallelogram">
            <a:avLst>
              <a:gd name="adj" fmla="val 133089"/>
            </a:avLst>
          </a:prstGeom>
          <a:ln>
            <a:noFill/>
          </a:ln>
          <a:scene3d>
            <a:camera prst="orthographicFront">
              <a:rot lat="0" lon="1949998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9944" name="Rechteck 12"/>
          <p:cNvSpPr>
            <a:spLocks noChangeArrowheads="1"/>
          </p:cNvSpPr>
          <p:nvPr/>
        </p:nvSpPr>
        <p:spPr bwMode="auto">
          <a:xfrm>
            <a:off x="485087" y="112972"/>
            <a:ext cx="5472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A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Spezialisierungen international </a:t>
            </a:r>
            <a:endParaRPr lang="de-AT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Bild 5" descr="fgv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9808" t="6499" r="11005" b="6494"/>
          <a:stretch>
            <a:fillRect/>
          </a:stretch>
        </p:blipFill>
        <p:spPr bwMode="auto">
          <a:xfrm>
            <a:off x="1085850" y="750888"/>
            <a:ext cx="76628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7000875" y="5927725"/>
            <a:ext cx="2143125" cy="369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AT" sz="900" dirty="0">
                <a:solidFill>
                  <a:srgbClr val="67726B"/>
                </a:solidFill>
                <a:latin typeface="Lucida Sans Unicode" pitchFamily="34" charset="0"/>
                <a:cs typeface="Lucida Sans Unicode" pitchFamily="34" charset="0"/>
              </a:rPr>
              <a:t>Quelle: Nach Hirschfeld 2000, GÖG/ÖBIG eigene Darstellung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 rot="16200000">
            <a:off x="-2375694" y="3375819"/>
            <a:ext cx="5500688" cy="4635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AT" sz="1400" dirty="0" smtClean="0">
                <a:ea typeface="+mj-ea"/>
              </a:rPr>
              <a:t>Populationsbezogene Erbringung von Versorgungsleistungen </a:t>
            </a:r>
            <a:br>
              <a:rPr lang="de-AT" sz="1400" dirty="0" smtClean="0">
                <a:ea typeface="+mj-ea"/>
              </a:rPr>
            </a:br>
            <a:r>
              <a:rPr lang="de-AT" sz="1400" dirty="0" smtClean="0">
                <a:ea typeface="+mj-ea"/>
              </a:rPr>
              <a:t>aus der Sicht der WHO</a:t>
            </a:r>
            <a:endParaRPr lang="de-AT" sz="1400" dirty="0">
              <a:ea typeface="+mj-ea"/>
            </a:endParaRPr>
          </a:p>
        </p:txBody>
      </p:sp>
      <p:sp>
        <p:nvSpPr>
          <p:cNvPr id="54277" name="Titel 1"/>
          <p:cNvSpPr txBox="1">
            <a:spLocks/>
          </p:cNvSpPr>
          <p:nvPr/>
        </p:nvSpPr>
        <p:spPr bwMode="auto">
          <a:xfrm>
            <a:off x="34925" y="107288"/>
            <a:ext cx="8580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A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Spezialisierungen: </a:t>
            </a:r>
            <a:r>
              <a:rPr lang="de-A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de-A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A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Ergebnisse Literaturrecherche international</a:t>
            </a:r>
            <a:endParaRPr lang="de-AT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4278" name="Textfeld 5"/>
          <p:cNvSpPr txBox="1">
            <a:spLocks noChangeArrowheads="1"/>
          </p:cNvSpPr>
          <p:nvPr/>
        </p:nvSpPr>
        <p:spPr bwMode="auto">
          <a:xfrm>
            <a:off x="6767513" y="6551613"/>
            <a:ext cx="2268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>
                <a:latin typeface="Lucida Sans Unicode" pitchFamily="34" charset="0"/>
                <a:cs typeface="Lucida Sans Unicode" pitchFamily="34" charset="0"/>
              </a:rPr>
              <a:t>Quelle: Evaluation GuKG 2011</a:t>
            </a:r>
          </a:p>
        </p:txBody>
      </p:sp>
      <p:pic>
        <p:nvPicPr>
          <p:cNvPr id="9" name="Bild 5" descr="fgv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91" y="376641"/>
            <a:ext cx="1391846" cy="4685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Grafik 3" descr="Folie1"/>
          <p:cNvPicPr>
            <a:picLocks noChangeAspect="1" noChangeArrowheads="1"/>
          </p:cNvPicPr>
          <p:nvPr/>
        </p:nvPicPr>
        <p:blipFill>
          <a:blip r:embed="rId2" cstate="print"/>
          <a:srcRect t="21672"/>
          <a:stretch>
            <a:fillRect/>
          </a:stretch>
        </p:blipFill>
        <p:spPr bwMode="auto">
          <a:xfrm>
            <a:off x="323850" y="620688"/>
            <a:ext cx="85296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hteck 4"/>
          <p:cNvSpPr>
            <a:spLocks noChangeArrowheads="1"/>
          </p:cNvSpPr>
          <p:nvPr/>
        </p:nvSpPr>
        <p:spPr bwMode="auto">
          <a:xfrm>
            <a:off x="5715000" y="6627813"/>
            <a:ext cx="3429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900"/>
              <a:t>Quelle: GuKG-Evaluation 2011 - GÖG/ÖBIG-eigene Darstellung</a:t>
            </a:r>
          </a:p>
        </p:txBody>
      </p:sp>
      <p:sp>
        <p:nvSpPr>
          <p:cNvPr id="5" name="Rechteck 4"/>
          <p:cNvSpPr/>
          <p:nvPr/>
        </p:nvSpPr>
        <p:spPr>
          <a:xfrm>
            <a:off x="4067175" y="620713"/>
            <a:ext cx="2089150" cy="58324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AT" sz="2900" b="1" dirty="0">
                <a:solidFill>
                  <a:schemeClr val="accent2">
                    <a:lumMod val="75000"/>
                  </a:schemeClr>
                </a:solidFill>
              </a:rPr>
              <a:t>Berufliche Bildung </a:t>
            </a:r>
            <a:r>
              <a:rPr lang="de-AT" sz="2900" b="1" dirty="0" err="1">
                <a:solidFill>
                  <a:schemeClr val="accent2">
                    <a:lumMod val="75000"/>
                  </a:schemeClr>
                </a:solidFill>
              </a:rPr>
              <a:t>Sekundar</a:t>
            </a:r>
            <a:r>
              <a:rPr lang="de-AT" sz="2900" b="1" dirty="0">
                <a:solidFill>
                  <a:schemeClr val="accent2">
                    <a:lumMod val="75000"/>
                  </a:schemeClr>
                </a:solidFill>
              </a:rPr>
              <a:t>-stufe II</a:t>
            </a:r>
          </a:p>
        </p:txBody>
      </p:sp>
      <p:sp>
        <p:nvSpPr>
          <p:cNvPr id="6" name="Rechteck 5"/>
          <p:cNvSpPr/>
          <p:nvPr/>
        </p:nvSpPr>
        <p:spPr>
          <a:xfrm>
            <a:off x="1763713" y="620688"/>
            <a:ext cx="2160587" cy="583264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de-AT" sz="2800" b="1" dirty="0">
                <a:solidFill>
                  <a:schemeClr val="accent5">
                    <a:lumMod val="50000"/>
                  </a:schemeClr>
                </a:solidFill>
              </a:rPr>
              <a:t>Erwachsenen-</a:t>
            </a:r>
            <a:r>
              <a:rPr lang="de-AT" sz="2800" b="1" dirty="0" err="1">
                <a:solidFill>
                  <a:schemeClr val="accent5">
                    <a:lumMod val="50000"/>
                  </a:schemeClr>
                </a:solidFill>
              </a:rPr>
              <a:t>bildung</a:t>
            </a:r>
            <a:endParaRPr lang="de-A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00788" y="620713"/>
            <a:ext cx="2374900" cy="58324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de-AT" sz="2900" b="1" dirty="0">
                <a:solidFill>
                  <a:srgbClr val="C00000"/>
                </a:solidFill>
              </a:rPr>
              <a:t>Berufliche Bildung im Hochschul-</a:t>
            </a:r>
            <a:r>
              <a:rPr lang="de-AT" sz="2900" b="1" dirty="0" err="1">
                <a:solidFill>
                  <a:srgbClr val="C00000"/>
                </a:solidFill>
              </a:rPr>
              <a:t>bereich</a:t>
            </a:r>
            <a:endParaRPr lang="de-AT" sz="2900" b="1" dirty="0">
              <a:solidFill>
                <a:srgbClr val="C0000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07504" y="-20732"/>
            <a:ext cx="8229600" cy="719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AT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Pflegebildungslandschaft - NEU</a:t>
            </a:r>
          </a:p>
        </p:txBody>
      </p:sp>
      <p:pic>
        <p:nvPicPr>
          <p:cNvPr id="10" name="Bild 5" descr="fgv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38" y="105731"/>
            <a:ext cx="1391846" cy="46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Kontakt </a:t>
            </a:r>
            <a:endParaRPr lang="de-AT" dirty="0"/>
          </a:p>
        </p:txBody>
      </p:sp>
      <p:sp>
        <p:nvSpPr>
          <p:cNvPr id="5" name="Textplatzhalter 3"/>
          <p:cNvSpPr>
            <a:spLocks noGrp="1"/>
          </p:cNvSpPr>
          <p:nvPr>
            <p:ph idx="1"/>
          </p:nvPr>
        </p:nvSpPr>
        <p:spPr>
          <a:xfrm>
            <a:off x="444351" y="1484784"/>
            <a:ext cx="8435280" cy="4856204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de-AT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Bundesbeirat der ÖGB/ARGE-FGV </a:t>
            </a:r>
            <a:r>
              <a:rPr lang="de-AT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für Gesundheits- </a:t>
            </a:r>
            <a:r>
              <a:rPr lang="de-AT" alt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 </a:t>
            </a:r>
            <a:r>
              <a:rPr lang="de-AT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Sozialberufe</a:t>
            </a:r>
          </a:p>
        </p:txBody>
      </p:sp>
      <p:pic>
        <p:nvPicPr>
          <p:cNvPr id="6" name="Picture 56" descr="ZELLHOFER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6901"/>
            <a:ext cx="1135063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 descr="FLESCHURZ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62" y="3106901"/>
            <a:ext cx="1325562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HABLE_Orig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50" y="3105313"/>
            <a:ext cx="123190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9" descr="STEINKELLNER_Orig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99" y="3106901"/>
            <a:ext cx="1154112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0" descr="PRETEREBNER_Orig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88" y="3106901"/>
            <a:ext cx="1135063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44351" y="4762217"/>
            <a:ext cx="1230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Josef Zellhofer</a:t>
            </a:r>
          </a:p>
          <a:p>
            <a:pPr>
              <a:defRPr/>
            </a:pPr>
            <a:r>
              <a:rPr lang="de-AT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Vorsitzender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923928" y="4770403"/>
            <a:ext cx="12350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A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Johann Hable</a:t>
            </a:r>
          </a:p>
          <a:p>
            <a:pPr>
              <a:defRPr/>
            </a:pPr>
            <a:r>
              <a:rPr lang="de-AT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Stv. Vorsitzender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123728" y="4764052"/>
            <a:ext cx="13573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A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Martha Fleschurz</a:t>
            </a:r>
          </a:p>
          <a:p>
            <a:pPr>
              <a:defRPr/>
            </a:pPr>
            <a:r>
              <a:rPr lang="de-AT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Stv. Vorsitzende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337623" y="4781223"/>
            <a:ext cx="1410841" cy="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Karl Preterebner</a:t>
            </a:r>
          </a:p>
          <a:p>
            <a:pPr>
              <a:defRPr/>
            </a:pPr>
            <a:r>
              <a:rPr lang="de-AT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Bundessekretär</a:t>
            </a:r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5652120" y="4796660"/>
            <a:ext cx="1614214" cy="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Willibald Steinkellner</a:t>
            </a:r>
          </a:p>
          <a:p>
            <a:pPr>
              <a:defRPr/>
            </a:pPr>
            <a:r>
              <a:rPr lang="de-AT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Stv. Vorsitzender</a:t>
            </a:r>
            <a:endParaRPr lang="de-DE" sz="105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6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Überblick über </a:t>
            </a:r>
            <a:r>
              <a:rPr lang="de-DE" sz="2800" dirty="0" err="1" smtClean="0"/>
              <a:t>GuK</a:t>
            </a:r>
            <a:r>
              <a:rPr lang="de-DE" sz="2800" dirty="0" smtClean="0"/>
              <a:t> Beruf Ausbildung - NEU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/>
          <a:stretch/>
        </p:blipFill>
        <p:spPr bwMode="auto">
          <a:xfrm>
            <a:off x="171450" y="1196752"/>
            <a:ext cx="4778639" cy="494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76056" y="1628923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Additivausbildung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76056" y="2427882"/>
            <a:ext cx="3283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Generalistisches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Bachelorstudium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149443" y="3140968"/>
            <a:ext cx="392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PA-Zusatzmodule zur Weiterqualifiktation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76852" y="3789040"/>
            <a:ext cx="359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Grundpflege über gesamte Lebensspanne und Pflegebereiche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76851" y="5163681"/>
            <a:ext cx="359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Hol-/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Bringdienste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administrative, logistische, hauswirtschaftliche Tätigkeiten. </a:t>
            </a:r>
            <a:r>
              <a:rPr lang="de-DE" sz="1600" dirty="0" smtClean="0">
                <a:solidFill>
                  <a:srgbClr val="FF0000"/>
                </a:solidFill>
              </a:rPr>
              <a:t>Keine Gesundheitsberufe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Unterstützungskraft</a:t>
            </a:r>
            <a:endParaRPr lang="de-D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/>
          <a:stretch/>
        </p:blipFill>
        <p:spPr bwMode="auto">
          <a:xfrm>
            <a:off x="251520" y="1052736"/>
            <a:ext cx="460689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004048" y="1220120"/>
            <a:ext cx="40834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Bezeichnung: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Stationsassistent/in, Serviceassistent/in</a:t>
            </a:r>
          </a:p>
          <a:p>
            <a:endParaRPr lang="de-DE" dirty="0"/>
          </a:p>
          <a:p>
            <a:r>
              <a:rPr lang="de-DE" b="1" dirty="0" smtClean="0"/>
              <a:t>Beschreibung: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Übernahme von logistischen, administrativen, organisatorischen und hauswirtschaftlichen Tätigkeiten sowie Hol-/</a:t>
            </a:r>
            <a:r>
              <a:rPr lang="de-DE" dirty="0" err="1" smtClean="0"/>
              <a:t>Bringdienste</a:t>
            </a:r>
            <a:r>
              <a:rPr lang="de-DE" dirty="0" smtClean="0"/>
              <a:t> zur Entlastung der </a:t>
            </a:r>
            <a:r>
              <a:rPr lang="de-DE" dirty="0" err="1" smtClean="0"/>
              <a:t>GuK</a:t>
            </a:r>
            <a:r>
              <a:rPr lang="de-DE" dirty="0" smtClean="0"/>
              <a:t>-Berufe bzw. </a:t>
            </a:r>
            <a:r>
              <a:rPr lang="de-DE" dirty="0" err="1" smtClean="0"/>
              <a:t>GesBerufe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Kein Gesundheitsberufe!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/>
              <a:t>Zugang:</a:t>
            </a:r>
            <a:r>
              <a:rPr lang="de-DE" dirty="0" smtClean="0"/>
              <a:t> 9 positive Schulstufen</a:t>
            </a:r>
            <a:br>
              <a:rPr lang="de-DE" dirty="0" smtClean="0"/>
            </a:br>
            <a:endParaRPr lang="de-DE" dirty="0" smtClean="0"/>
          </a:p>
          <a:p>
            <a:r>
              <a:rPr lang="de-DE" b="1" dirty="0" smtClean="0"/>
              <a:t>Ausbildung: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z.B. Fachschule für Sozialberufe, Berufsbildende mittlere/höhere Schulen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dirty="0" err="1" smtClean="0"/>
              <a:t>PflegeASSISTENZ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AT" dirty="0" smtClean="0"/>
              <a:t>Ergebnisse der Evaluierung (Auswahl)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02639"/>
              </p:ext>
            </p:extLst>
          </p:nvPr>
        </p:nvGraphicFramePr>
        <p:xfrm>
          <a:off x="0" y="0"/>
          <a:ext cx="8964488" cy="668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Textfeld 5"/>
          <p:cNvSpPr txBox="1">
            <a:spLocks noChangeArrowheads="1"/>
          </p:cNvSpPr>
          <p:nvPr/>
        </p:nvSpPr>
        <p:spPr bwMode="auto">
          <a:xfrm>
            <a:off x="6875463" y="6551613"/>
            <a:ext cx="2268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100" dirty="0">
                <a:latin typeface="+mn-lt"/>
                <a:cs typeface="Lucida Sans Unicode" pitchFamily="34" charset="0"/>
              </a:rPr>
              <a:t>Quelle: Evaluation </a:t>
            </a:r>
            <a:r>
              <a:rPr lang="de-AT" sz="1100" dirty="0" err="1">
                <a:latin typeface="+mn-lt"/>
                <a:cs typeface="Lucida Sans Unicode" pitchFamily="34" charset="0"/>
              </a:rPr>
              <a:t>GuKG</a:t>
            </a:r>
            <a:r>
              <a:rPr lang="de-AT" sz="1100" dirty="0">
                <a:latin typeface="+mn-lt"/>
                <a:cs typeface="Lucida Sans Unicode" pitchFamily="34" charset="0"/>
              </a:rPr>
              <a:t> 2011</a:t>
            </a:r>
          </a:p>
        </p:txBody>
      </p:sp>
      <p:sp>
        <p:nvSpPr>
          <p:cNvPr id="26628" name="Titel 5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26510"/>
          </a:xfrm>
        </p:spPr>
        <p:txBody>
          <a:bodyPr>
            <a:normAutofit/>
          </a:bodyPr>
          <a:lstStyle/>
          <a:p>
            <a:pPr eaLnBrk="1" hangingPunct="1"/>
            <a:r>
              <a:rPr lang="de-AT" sz="2400" dirty="0" smtClean="0"/>
              <a:t>Zielgruppenspezifische Kenntnisse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96861"/>
              </p:ext>
            </p:extLst>
          </p:nvPr>
        </p:nvGraphicFramePr>
        <p:xfrm>
          <a:off x="251520" y="116632"/>
          <a:ext cx="8689280" cy="639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Titel 5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2200" dirty="0" smtClean="0"/>
              <a:t>Pflegehilfe: Medizinisch-pflegerische Grundkenntnisse</a:t>
            </a:r>
            <a:endParaRPr lang="de-AT" sz="2200" dirty="0"/>
          </a:p>
        </p:txBody>
      </p:sp>
      <p:sp>
        <p:nvSpPr>
          <p:cNvPr id="29700" name="Rechteck 54"/>
          <p:cNvSpPr>
            <a:spLocks noChangeArrowheads="1"/>
          </p:cNvSpPr>
          <p:nvPr/>
        </p:nvSpPr>
        <p:spPr bwMode="auto">
          <a:xfrm>
            <a:off x="6382746" y="6424612"/>
            <a:ext cx="26084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100" dirty="0">
                <a:latin typeface="+mn-lt"/>
                <a:cs typeface="Lucida Sans Unicode" pitchFamily="34" charset="0"/>
              </a:rPr>
              <a:t>Quelle: </a:t>
            </a:r>
            <a:r>
              <a:rPr lang="de-AT" sz="1100" dirty="0" err="1">
                <a:latin typeface="+mn-lt"/>
                <a:cs typeface="Lucida Sans Unicode" pitchFamily="34" charset="0"/>
              </a:rPr>
              <a:t>GuKG</a:t>
            </a:r>
            <a:r>
              <a:rPr lang="de-AT" sz="1100" dirty="0">
                <a:latin typeface="+mn-lt"/>
                <a:cs typeface="Lucida Sans Unicode" pitchFamily="34" charset="0"/>
              </a:rPr>
              <a:t>-Evaluation 2011, GÖG/ÖBIG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Pflegeassistenz (PA)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004048" y="1046894"/>
            <a:ext cx="408347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Bezeichnung: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Pflegeassistent/in</a:t>
            </a:r>
            <a:br>
              <a:rPr lang="de-DE" sz="1600" dirty="0" smtClean="0"/>
            </a:br>
            <a:r>
              <a:rPr lang="de-DE" sz="1600" dirty="0" smtClean="0"/>
              <a:t>(Nurse </a:t>
            </a:r>
            <a:r>
              <a:rPr lang="de-DE" sz="1600" dirty="0" err="1" smtClean="0"/>
              <a:t>Assistant</a:t>
            </a:r>
            <a:r>
              <a:rPr lang="de-DE" sz="1600" dirty="0" smtClean="0"/>
              <a:t>)</a:t>
            </a:r>
          </a:p>
          <a:p>
            <a:endParaRPr lang="de-DE" sz="1050" dirty="0"/>
          </a:p>
          <a:p>
            <a:r>
              <a:rPr lang="de-DE" sz="1600" b="1" dirty="0" smtClean="0"/>
              <a:t>Beschreibung: 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Durchführung pflegerischer Maßnahmen bzw. Grundpflege über die gesamte Lebensspanne und allen Settings (§84 Abs1Z 2 und 3 GuKG), Mitarbeit bei therapeutischen und diagnostischen Verrichtungen ergänzt auch um</a:t>
            </a:r>
          </a:p>
          <a:p>
            <a:pPr marL="444500" lvl="1" indent="-266700">
              <a:buFont typeface="Symbol" pitchFamily="18" charset="2"/>
              <a:buChar char="-"/>
            </a:pPr>
            <a:r>
              <a:rPr lang="de-DE" sz="1400" dirty="0" smtClean="0"/>
              <a:t>Durchführung von Klistieren, Darmeinläufen und –Spülungen</a:t>
            </a:r>
          </a:p>
          <a:p>
            <a:pPr marL="444500" lvl="1" indent="-266700">
              <a:buFont typeface="Symbol" pitchFamily="18" charset="2"/>
              <a:buChar char="-"/>
            </a:pPr>
            <a:r>
              <a:rPr lang="de-DE" sz="1400" dirty="0" smtClean="0"/>
              <a:t>Standardisierte Blut-, Harn- und Stuhluntersuchungen</a:t>
            </a:r>
          </a:p>
          <a:p>
            <a:pPr marL="444500" lvl="1" indent="-266700">
              <a:buFont typeface="Symbol" pitchFamily="18" charset="2"/>
              <a:buChar char="-"/>
            </a:pPr>
            <a:r>
              <a:rPr lang="de-DE" sz="1400" dirty="0" smtClean="0"/>
              <a:t>Durchführung von POCT</a:t>
            </a:r>
          </a:p>
          <a:p>
            <a:endParaRPr lang="de-DE" sz="1050" b="1" dirty="0" smtClean="0"/>
          </a:p>
          <a:p>
            <a:r>
              <a:rPr lang="de-DE" sz="1600" b="1" dirty="0" smtClean="0"/>
              <a:t>Zugang:</a:t>
            </a:r>
            <a:r>
              <a:rPr lang="de-DE" sz="1600" dirty="0" smtClean="0"/>
              <a:t> unverändert</a:t>
            </a:r>
          </a:p>
          <a:p>
            <a:endParaRPr lang="de-DE" sz="1100" b="1" dirty="0" smtClean="0"/>
          </a:p>
          <a:p>
            <a:r>
              <a:rPr lang="de-DE" sz="1600" b="1" dirty="0" smtClean="0"/>
              <a:t>Ausbildung:</a:t>
            </a:r>
            <a:r>
              <a:rPr lang="de-DE" sz="1600" dirty="0"/>
              <a:t> </a:t>
            </a:r>
            <a:r>
              <a:rPr lang="de-DE" sz="1600" dirty="0" smtClean="0"/>
              <a:t>Schulen für Pflegeassistenz, MAB-Schulen, Berufsbildende mittlere Schulen</a:t>
            </a:r>
            <a:br>
              <a:rPr lang="de-DE" sz="1600" dirty="0" smtClean="0"/>
            </a:br>
            <a:endParaRPr lang="de-DE" sz="1600" dirty="0" smtClean="0"/>
          </a:p>
          <a:p>
            <a:r>
              <a:rPr lang="de-DE" sz="1600" b="1" dirty="0" smtClean="0"/>
              <a:t>Dauer: </a:t>
            </a:r>
            <a:r>
              <a:rPr lang="de-DE" sz="1600" dirty="0" smtClean="0"/>
              <a:t>unverändert</a:t>
            </a:r>
            <a:endParaRPr 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955"/>
          <a:stretch/>
        </p:blipFill>
        <p:spPr bwMode="auto">
          <a:xfrm>
            <a:off x="190232" y="1253532"/>
            <a:ext cx="4813816" cy="494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9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51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Pflegeassistenz mit Zusatzmodul (PA+)</a:t>
            </a: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4968964" y="1772816"/>
            <a:ext cx="40834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Beschreibung:  </a:t>
            </a:r>
            <a:r>
              <a:rPr lang="de-DE" sz="1600" dirty="0" smtClean="0"/>
              <a:t>zielgruppen- und </a:t>
            </a:r>
            <a:r>
              <a:rPr lang="de-DE" sz="1600" dirty="0" err="1" smtClean="0"/>
              <a:t>setting</a:t>
            </a:r>
            <a:r>
              <a:rPr lang="de-DE" sz="1600" dirty="0" smtClean="0"/>
              <a:t> orientierte pflegespezifische Zusatzmodule zur Weiterqualifikation </a:t>
            </a:r>
          </a:p>
          <a:p>
            <a:endParaRPr lang="de-DE" sz="1600" dirty="0" smtClean="0"/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Akutpflege (operativ, konservativ)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Langzeitpflege (chronisch kranke und (hoch)betagte Menschen)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Kinder- und Jugendlichen Pflege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Psychisch veränderte und verwirrte Menschen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Menschen in der letzten Lebensphase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600" dirty="0" smtClean="0"/>
              <a:t>Menschen mit Behinderungen</a:t>
            </a:r>
          </a:p>
          <a:p>
            <a:endParaRPr lang="de-DE" sz="1600" dirty="0" smtClean="0"/>
          </a:p>
          <a:p>
            <a:r>
              <a:rPr lang="de-DE" sz="1600" b="1" dirty="0"/>
              <a:t>Ausbildung:</a:t>
            </a:r>
            <a:r>
              <a:rPr lang="de-DE" sz="1600" dirty="0"/>
              <a:t> </a:t>
            </a:r>
            <a:r>
              <a:rPr lang="de-DE" sz="1600" dirty="0" smtClean="0"/>
              <a:t>Schulen für Pflegeassistenz</a:t>
            </a:r>
          </a:p>
          <a:p>
            <a:endParaRPr lang="de-DE" sz="1600" b="1" dirty="0"/>
          </a:p>
          <a:p>
            <a:r>
              <a:rPr lang="de-DE" sz="1600" b="1" dirty="0" smtClean="0"/>
              <a:t>Zugang:</a:t>
            </a:r>
            <a:r>
              <a:rPr lang="de-DE" sz="1600" dirty="0" smtClean="0"/>
              <a:t> positive PA-Ausbildung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3" y="1196752"/>
            <a:ext cx="47912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gv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ÖG">
    <a:dk1>
      <a:sysClr val="windowText" lastClr="000000"/>
    </a:dk1>
    <a:lt1>
      <a:srgbClr val="FFFFFF"/>
    </a:lt1>
    <a:dk2>
      <a:srgbClr val="FFFFFF"/>
    </a:dk2>
    <a:lt2>
      <a:srgbClr val="888888"/>
    </a:lt2>
    <a:accent1>
      <a:srgbClr val="67726B"/>
    </a:accent1>
    <a:accent2>
      <a:srgbClr val="E9B500"/>
    </a:accent2>
    <a:accent3>
      <a:srgbClr val="4FA9CB"/>
    </a:accent3>
    <a:accent4>
      <a:srgbClr val="E53517"/>
    </a:accent4>
    <a:accent5>
      <a:srgbClr val="79B51C"/>
    </a:accent5>
    <a:accent6>
      <a:srgbClr val="FFFFFF"/>
    </a:accent6>
    <a:hlink>
      <a:srgbClr val="000000"/>
    </a:hlink>
    <a:folHlink>
      <a:srgbClr val="00000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ÖG">
    <a:dk1>
      <a:sysClr val="windowText" lastClr="000000"/>
    </a:dk1>
    <a:lt1>
      <a:srgbClr val="FFFFFF"/>
    </a:lt1>
    <a:dk2>
      <a:srgbClr val="FFFFFF"/>
    </a:dk2>
    <a:lt2>
      <a:srgbClr val="888888"/>
    </a:lt2>
    <a:accent1>
      <a:srgbClr val="67726B"/>
    </a:accent1>
    <a:accent2>
      <a:srgbClr val="E9B500"/>
    </a:accent2>
    <a:accent3>
      <a:srgbClr val="4FA9CB"/>
    </a:accent3>
    <a:accent4>
      <a:srgbClr val="E53517"/>
    </a:accent4>
    <a:accent5>
      <a:srgbClr val="79B51C"/>
    </a:accent5>
    <a:accent6>
      <a:srgbClr val="FFFFFF"/>
    </a:accent6>
    <a:hlink>
      <a:srgbClr val="000000"/>
    </a:hlink>
    <a:folHlink>
      <a:srgbClr val="00000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ÖG">
    <a:dk1>
      <a:sysClr val="windowText" lastClr="000000"/>
    </a:dk1>
    <a:lt1>
      <a:srgbClr val="FFFFFF"/>
    </a:lt1>
    <a:dk2>
      <a:srgbClr val="FFFFFF"/>
    </a:dk2>
    <a:lt2>
      <a:srgbClr val="888888"/>
    </a:lt2>
    <a:accent1>
      <a:srgbClr val="67726B"/>
    </a:accent1>
    <a:accent2>
      <a:srgbClr val="E9B500"/>
    </a:accent2>
    <a:accent3>
      <a:srgbClr val="4FA9CB"/>
    </a:accent3>
    <a:accent4>
      <a:srgbClr val="E53517"/>
    </a:accent4>
    <a:accent5>
      <a:srgbClr val="79B51C"/>
    </a:accent5>
    <a:accent6>
      <a:srgbClr val="FFFFFF"/>
    </a:accent6>
    <a:hlink>
      <a:srgbClr val="000000"/>
    </a:hlink>
    <a:folHlink>
      <a:srgbClr val="00000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fgv_master</Template>
  <TotalTime>0</TotalTime>
  <Words>1213</Words>
  <Application>Microsoft Office PowerPoint</Application>
  <PresentationFormat>Bildschirmpräsentation (4:3)</PresentationFormat>
  <Paragraphs>242</Paragraphs>
  <Slides>29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fgv_master</vt:lpstr>
      <vt:lpstr>Diskussionsvorschläge zur Reform der Gesundheits- und Krankenpflegeberufe</vt:lpstr>
      <vt:lpstr>Prämissen für die Neugestaltung</vt:lpstr>
      <vt:lpstr>Überblick über GuK Beruf Ausbildung - NEU</vt:lpstr>
      <vt:lpstr>Unterstützungskraft</vt:lpstr>
      <vt:lpstr>PflegeASSISTENZ</vt:lpstr>
      <vt:lpstr>Zielgruppenspezifische Kenntnisse</vt:lpstr>
      <vt:lpstr>Pflegehilfe: Medizinisch-pflegerische Grundkenntnisse</vt:lpstr>
      <vt:lpstr>Pflegeassistenz (PA)</vt:lpstr>
      <vt:lpstr>Pflegeassistenz mit Zusatzmodul (PA+)</vt:lpstr>
      <vt:lpstr>Tätigkeiten der PA+ im Rahmen der Mitarbeit bei diagnostischen/therapeutischen Verrichtungen</vt:lpstr>
      <vt:lpstr>Gehobener Dienst für gesundheits- und krankenpflege</vt:lpstr>
      <vt:lpstr>Lernergebnis der Ausbildung zur diplomierten GuKS/P Beispiel: Vorbereitung auf spezifische Zielgruppen durch die Ausbildung  </vt:lpstr>
      <vt:lpstr>Gehobener Dienst für Gesundheits- und  Krankenpflege (1)</vt:lpstr>
      <vt:lpstr>Gehobener Dienst für Gesundheits- und  Krankenpflege (2)</vt:lpstr>
      <vt:lpstr>Gehobener Dienst für Gesundheits- und  Krankenpflege (3)</vt:lpstr>
      <vt:lpstr>Begründung (1):  Bachelor, generalistische Ausbildung</vt:lpstr>
      <vt:lpstr>PowerPoint-Präsentation</vt:lpstr>
      <vt:lpstr>Bevölkerungsentwicklung zwischen 1985 und 2030 nach bildungsspezifischen Altersgruppen (Index: 2005 = 100: Bevölkerungsprognose 2007</vt:lpstr>
      <vt:lpstr>Entwicklungen gemäß Bildungsbericht Österreich 2009</vt:lpstr>
      <vt:lpstr>Spezialisierungen</vt:lpstr>
      <vt:lpstr>BScN mit Additivausbildungen für Spezialisierungen</vt:lpstr>
      <vt:lpstr>PowerPoint-Präsentation</vt:lpstr>
      <vt:lpstr>Weiterbildungen mit Zukunftsbedeutung (Rangreihe nach Häufigkeit der Durchführung/des WB-Angebots)</vt:lpstr>
      <vt:lpstr>Differenzierte Spezialisierung</vt:lpstr>
      <vt:lpstr>Differenzierte Spezialisierung (2)</vt:lpstr>
      <vt:lpstr>Populationsbezogene Erbringung von Versorgungsleistungen  aus der Sicht der WHO</vt:lpstr>
      <vt:lpstr>Populationsbezogene Erbringung von Versorgungsleistungen  aus der Sicht der WHO</vt:lpstr>
      <vt:lpstr>PowerPoint-Präsentation</vt:lpstr>
      <vt:lpstr>Kontakt </vt:lpstr>
    </vt:vector>
  </TitlesOfParts>
  <Company>Gesundheit Österreich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Rottenhofer</dc:creator>
  <cp:lastModifiedBy>Zellhofer Josef</cp:lastModifiedBy>
  <cp:revision>160</cp:revision>
  <dcterms:created xsi:type="dcterms:W3CDTF">2012-09-20T14:10:13Z</dcterms:created>
  <dcterms:modified xsi:type="dcterms:W3CDTF">2014-12-01T09:22:16Z</dcterms:modified>
</cp:coreProperties>
</file>