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9" r:id="rId2"/>
    <p:sldId id="334" r:id="rId3"/>
    <p:sldId id="274" r:id="rId4"/>
    <p:sldId id="338" r:id="rId5"/>
    <p:sldId id="296" r:id="rId6"/>
    <p:sldId id="297" r:id="rId7"/>
    <p:sldId id="298" r:id="rId8"/>
    <p:sldId id="270" r:id="rId9"/>
    <p:sldId id="336" r:id="rId10"/>
    <p:sldId id="279" r:id="rId11"/>
    <p:sldId id="337" r:id="rId12"/>
    <p:sldId id="271" r:id="rId13"/>
    <p:sldId id="273" r:id="rId14"/>
    <p:sldId id="280" r:id="rId15"/>
    <p:sldId id="290" r:id="rId16"/>
    <p:sldId id="293" r:id="rId17"/>
    <p:sldId id="291" r:id="rId18"/>
    <p:sldId id="287" r:id="rId19"/>
    <p:sldId id="294" r:id="rId20"/>
    <p:sldId id="276" r:id="rId21"/>
    <p:sldId id="277" r:id="rId22"/>
    <p:sldId id="292" r:id="rId23"/>
    <p:sldId id="289" r:id="rId24"/>
    <p:sldId id="308" r:id="rId25"/>
    <p:sldId id="309" r:id="rId26"/>
    <p:sldId id="321" r:id="rId27"/>
    <p:sldId id="311" r:id="rId28"/>
    <p:sldId id="295" r:id="rId29"/>
    <p:sldId id="307" r:id="rId30"/>
    <p:sldId id="282" r:id="rId31"/>
    <p:sldId id="315" r:id="rId32"/>
    <p:sldId id="323" r:id="rId33"/>
    <p:sldId id="283" r:id="rId34"/>
    <p:sldId id="284" r:id="rId35"/>
    <p:sldId id="317" r:id="rId36"/>
    <p:sldId id="285" r:id="rId37"/>
    <p:sldId id="319" r:id="rId38"/>
    <p:sldId id="333" r:id="rId39"/>
    <p:sldId id="299" r:id="rId40"/>
    <p:sldId id="331" r:id="rId41"/>
    <p:sldId id="332" r:id="rId42"/>
    <p:sldId id="300" r:id="rId43"/>
    <p:sldId id="314" r:id="rId44"/>
    <p:sldId id="322" r:id="rId45"/>
    <p:sldId id="325" r:id="rId46"/>
    <p:sldId id="329" r:id="rId47"/>
    <p:sldId id="328" r:id="rId48"/>
    <p:sldId id="327" r:id="rId49"/>
    <p:sldId id="339" r:id="rId50"/>
    <p:sldId id="326" r:id="rId51"/>
    <p:sldId id="268" r:id="rId5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92">
          <p15:clr>
            <a:srgbClr val="A4A3A4"/>
          </p15:clr>
        </p15:guide>
        <p15:guide id="2" pos="113">
          <p15:clr>
            <a:srgbClr val="A4A3A4"/>
          </p15:clr>
        </p15:guide>
        <p15:guide id="3" orient="horz" pos="9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3596" autoAdjust="0"/>
  </p:normalViewPr>
  <p:slideViewPr>
    <p:cSldViewPr>
      <p:cViewPr varScale="1">
        <p:scale>
          <a:sx n="102" d="100"/>
          <a:sy n="102" d="100"/>
        </p:scale>
        <p:origin x="-1080" y="-84"/>
      </p:cViewPr>
      <p:guideLst>
        <p:guide orient="horz" pos="4292"/>
        <p:guide orient="horz" pos="935"/>
        <p:guide pos="113"/>
      </p:guideLst>
    </p:cSldViewPr>
  </p:slideViewPr>
  <p:outlineViewPr>
    <p:cViewPr>
      <p:scale>
        <a:sx n="33" d="100"/>
        <a:sy n="33" d="100"/>
      </p:scale>
      <p:origin x="0" y="15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5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3077137" cy="511815"/>
          </a:xfrm>
          <a:prstGeom prst="rect">
            <a:avLst/>
          </a:prstGeom>
        </p:spPr>
        <p:txBody>
          <a:bodyPr vert="horz" lIns="95324" tIns="47663" rIns="95324" bIns="4766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16" y="3"/>
            <a:ext cx="3077137" cy="511815"/>
          </a:xfrm>
          <a:prstGeom prst="rect">
            <a:avLst/>
          </a:prstGeom>
        </p:spPr>
        <p:txBody>
          <a:bodyPr vert="horz" lIns="95324" tIns="47663" rIns="95324" bIns="47663" rtlCol="0"/>
          <a:lstStyle>
            <a:lvl1pPr algn="r">
              <a:defRPr sz="1300"/>
            </a:lvl1pPr>
          </a:lstStyle>
          <a:p>
            <a:fld id="{6C49254F-D1C2-4BB6-8798-CF8EF4A35E07}" type="datetimeFigureOut">
              <a:rPr lang="de-DE" smtClean="0"/>
              <a:pPr/>
              <a:t>24.06.2014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24" tIns="47663" rIns="95324" bIns="4766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00" y="4861404"/>
            <a:ext cx="5680105" cy="4606317"/>
          </a:xfrm>
          <a:prstGeom prst="rect">
            <a:avLst/>
          </a:prstGeom>
        </p:spPr>
        <p:txBody>
          <a:bodyPr vert="horz" lIns="95324" tIns="47663" rIns="95324" bIns="4766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721164"/>
            <a:ext cx="3077137" cy="511814"/>
          </a:xfrm>
          <a:prstGeom prst="rect">
            <a:avLst/>
          </a:prstGeom>
        </p:spPr>
        <p:txBody>
          <a:bodyPr vert="horz" lIns="95324" tIns="47663" rIns="95324" bIns="4766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16" y="9721164"/>
            <a:ext cx="3077137" cy="511814"/>
          </a:xfrm>
          <a:prstGeom prst="rect">
            <a:avLst/>
          </a:prstGeom>
        </p:spPr>
        <p:txBody>
          <a:bodyPr vert="horz" lIns="95324" tIns="47663" rIns="95324" bIns="47663" rtlCol="0" anchor="b"/>
          <a:lstStyle>
            <a:lvl1pPr algn="r">
              <a:defRPr sz="1300"/>
            </a:lvl1pPr>
          </a:lstStyle>
          <a:p>
            <a:fld id="{72B02640-70E5-4C40-BFB5-A6620C05174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73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596079-CA2B-423B-A117-5DC37F4BA727}" type="datetime1">
              <a:rPr lang="de-AT" smtClean="0"/>
              <a:t>24.06.2014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2E1CD-6D82-4522-BD3A-B3ADBEF237CC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03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unter ärztlicher Aufsicht ???</a:t>
            </a:r>
          </a:p>
          <a:p>
            <a:r>
              <a:rPr lang="de-AT" dirty="0" smtClean="0"/>
              <a:t>(Sub-) Delegation / Aufsicht durch MTD ???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02640-70E5-4C40-BFB5-A6620C051740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1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BC93DFC-7C15-4AE7-9631-3D058835F3DF}" type="datetime1">
              <a:rPr lang="de-AT" smtClean="0"/>
              <a:t>24.06.2014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2E1CD-6D82-4522-BD3A-B3ADBEF237CC}" type="slidenum">
              <a:rPr lang="de-AT" smtClean="0"/>
              <a:pPr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188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E1CD-6D82-4522-BD3A-B3ADBEF237CC}" type="slidenum">
              <a:rPr lang="de-AT" smtClean="0"/>
              <a:pPr/>
              <a:t>46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15DE6E-1A90-40C6-9B28-F375B8565771}" type="datetime1">
              <a:rPr lang="de-AT" smtClean="0"/>
              <a:t>24.06.2014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412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E1CD-6D82-4522-BD3A-B3ADBEF237CC}" type="slidenum">
              <a:rPr lang="de-AT" smtClean="0"/>
              <a:pPr/>
              <a:t>47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15DE6E-1A90-40C6-9B28-F375B8565771}" type="datetime1">
              <a:rPr lang="de-AT" smtClean="0"/>
              <a:t>24.06.2014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412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E1CD-6D82-4522-BD3A-B3ADBEF237CC}" type="slidenum">
              <a:rPr lang="de-AT" smtClean="0"/>
              <a:pPr/>
              <a:t>48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15DE6E-1A90-40C6-9B28-F375B8565771}" type="datetime1">
              <a:rPr lang="de-AT" smtClean="0"/>
              <a:t>24.06.2014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412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E1CD-6D82-4522-BD3A-B3ADBEF237CC}" type="slidenum">
              <a:rPr lang="de-AT" smtClean="0"/>
              <a:pPr/>
              <a:t>49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15DE6E-1A90-40C6-9B28-F375B8565771}" type="datetime1">
              <a:rPr lang="de-AT" smtClean="0"/>
              <a:t>24.06.2014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412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E1CD-6D82-4522-BD3A-B3ADBEF237CC}" type="slidenum">
              <a:rPr lang="de-AT" smtClean="0"/>
              <a:pPr/>
              <a:t>50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15DE6E-1A90-40C6-9B28-F375B8565771}" type="datetime1">
              <a:rPr lang="de-AT" smtClean="0"/>
              <a:t>24.06.2014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41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2130425"/>
            <a:ext cx="7414592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5696" y="4293096"/>
            <a:ext cx="5936704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9763-3A1E-4F0F-B406-D43E5F0A1ECC}" type="datetime1">
              <a:rPr lang="de-AT" smtClean="0"/>
              <a:t>24.06.2014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>
            <a:off x="467544" y="497819"/>
            <a:ext cx="216024" cy="58835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 userDrawn="1"/>
        </p:nvSpPr>
        <p:spPr>
          <a:xfrm>
            <a:off x="932257" y="3789040"/>
            <a:ext cx="7416824" cy="45719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68" y="497819"/>
            <a:ext cx="1039564" cy="452938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467544" y="479823"/>
            <a:ext cx="216024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658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34F0-4798-4A81-9AF9-7F7DBA687AF6}" type="datetime1">
              <a:rPr lang="de-AT" smtClean="0"/>
              <a:t>24.06.2014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85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01BC-A6C2-47C5-AFCA-3CE6C0010C49}" type="datetime1">
              <a:rPr lang="de-AT" smtClean="0"/>
              <a:t>24.06.2014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186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1729" y="443251"/>
            <a:ext cx="6264696" cy="562074"/>
          </a:xfrm>
        </p:spPr>
        <p:txBody>
          <a:bodyPr>
            <a:noAutofit/>
          </a:bodyPr>
          <a:lstStyle>
            <a:lvl1pPr algn="l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72816"/>
            <a:ext cx="7499176" cy="43533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C26-24F2-48E6-85D5-0610216E748A}" type="datetime1">
              <a:rPr lang="de-AT" smtClean="0"/>
              <a:t>24.06.2014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5040560" cy="365125"/>
          </a:xfrm>
        </p:spPr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467544" y="404664"/>
            <a:ext cx="216024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>
            <a:off x="467544" y="1772816"/>
            <a:ext cx="216024" cy="43924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 userDrawn="1"/>
        </p:nvSpPr>
        <p:spPr>
          <a:xfrm>
            <a:off x="1068760" y="1079025"/>
            <a:ext cx="7416824" cy="45719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68" y="497819"/>
            <a:ext cx="1039564" cy="4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6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7D37-74C8-47EF-B7AA-ADF472AB7489}" type="datetime1">
              <a:rPr lang="de-AT" smtClean="0"/>
              <a:t>24.06.2014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75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541-25AD-41F4-99D7-D52811A63148}" type="datetime1">
              <a:rPr lang="de-AT" smtClean="0"/>
              <a:t>24.06.2014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798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B66-761D-4D6F-8AE0-DCD4745F8604}" type="datetime1">
              <a:rPr lang="de-AT" smtClean="0"/>
              <a:t>24.06.2014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888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4782-43F3-4268-B626-6E0D740A2F81}" type="datetime1">
              <a:rPr lang="de-AT" smtClean="0"/>
              <a:t>24.06.2014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024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512-7B5B-4170-8BB2-F365F6BBAC0A}" type="datetime1">
              <a:rPr lang="de-AT" smtClean="0"/>
              <a:t>24.06.2014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466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B8C-B6BB-411D-A778-E4FF91DE30A9}" type="datetime1">
              <a:rPr lang="de-AT" smtClean="0"/>
              <a:t>24.06.2014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302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CBC9-9145-4734-9644-859355E770F1}" type="datetime1">
              <a:rPr lang="de-AT" smtClean="0"/>
              <a:t>24.06.2014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146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32DC-A6F7-4DC2-A233-265661867AC6}" type="datetime1">
              <a:rPr lang="de-AT" smtClean="0"/>
              <a:t>24.06.2014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Die neuen med. Assistenzberufe und die Tücken der Übergangsbestimmungen, Mag. Gratzer, 23.6.2014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0A8A-6C50-4AD1-9A4D-EC6019D6383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88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stmk.at/" TargetMode="External"/><Relationship Id="rId2" Type="http://schemas.openxmlformats.org/officeDocument/2006/relationships/hyperlink" Target="mailto:alexander.gratzer@akstmk.a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Die neuen </a:t>
            </a:r>
            <a:br>
              <a:rPr lang="de-AT" b="1" dirty="0" smtClean="0"/>
            </a:br>
            <a:r>
              <a:rPr lang="de-AT" b="1" dirty="0" smtClean="0"/>
              <a:t>medizinischen Assistenzberufe </a:t>
            </a:r>
            <a:endParaRPr lang="de-AT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b="1" dirty="0" smtClean="0"/>
              <a:t>Mag. Alexander Gratzer</a:t>
            </a:r>
          </a:p>
          <a:p>
            <a:r>
              <a:rPr lang="de-AT" b="1" dirty="0" smtClean="0"/>
              <a:t>Arbeiterkammer </a:t>
            </a:r>
            <a:r>
              <a:rPr lang="de-AT" b="1" dirty="0" smtClean="0"/>
              <a:t>Steiermark</a:t>
            </a:r>
          </a:p>
          <a:p>
            <a:endParaRPr lang="de-AT" b="1" dirty="0" smtClean="0"/>
          </a:p>
          <a:p>
            <a:r>
              <a:rPr lang="de-AT" b="1" dirty="0" smtClean="0"/>
              <a:t>23. Juni 2014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12045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medizinischen Assistenzberufe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797112"/>
              </p:ext>
            </p:extLst>
          </p:nvPr>
        </p:nvGraphicFramePr>
        <p:xfrm>
          <a:off x="827583" y="1841147"/>
          <a:ext cx="7920882" cy="4324157"/>
        </p:xfrm>
        <a:graphic>
          <a:graphicData uri="http://schemas.openxmlformats.org/drawingml/2006/table">
            <a:tbl>
              <a:tblPr firstRow="1" firstCol="1" bandRow="1"/>
              <a:tblGrid>
                <a:gridCol w="1961180"/>
                <a:gridCol w="1961180"/>
                <a:gridCol w="1961180"/>
                <a:gridCol w="2037342"/>
              </a:tblGrid>
              <a:tr h="2163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Desinfektionsassistenz</a:t>
                      </a:r>
                      <a:r>
                        <a:rPr lang="de-AT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umfasst die Reduktion und Beseitigung von Mikroorganismen und parasitären makroskopischen </a:t>
                      </a:r>
                      <a:r>
                        <a:rPr lang="de-A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Organismen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i="1" u="non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(alt: Vornahme von Entseuchungen,</a:t>
                      </a:r>
                      <a:r>
                        <a:rPr lang="de-AT" sz="1200" i="1" u="non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…</a:t>
                      </a:r>
                      <a:r>
                        <a:rPr lang="de-AT" sz="1200" i="1" u="non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de-AT" sz="1200" i="1" u="non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de-AT" sz="1200" i="1" u="none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Ausbildungszeit: 650 Std.</a:t>
                      </a:r>
                      <a:endParaRPr lang="de-A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Gipsassistenz</a:t>
                      </a:r>
                      <a:r>
                        <a:rPr lang="de-AT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de-AT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umfasst </a:t>
                      </a:r>
                      <a:r>
                        <a:rPr lang="de-A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Assistenz beim Anlegen ruhigstellender und starrer Wundverbände (</a:t>
                      </a:r>
                      <a:r>
                        <a:rPr lang="de-AT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z.B.Gips</a:t>
                      </a:r>
                      <a:r>
                        <a:rPr lang="de-A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-, Kunstharz- und thermoplastischen Verbände) und die Anwendung einfacher </a:t>
                      </a:r>
                      <a:r>
                        <a:rPr lang="de-A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Gipstechniken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Ausbildungszeit: 650</a:t>
                      </a:r>
                      <a:r>
                        <a:rPr lang="de-AT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Std.</a:t>
                      </a:r>
                      <a:endParaRPr lang="de-A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Laborassistenz</a:t>
                      </a:r>
                      <a:r>
                        <a:rPr lang="de-AT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de-AT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umfasst </a:t>
                      </a:r>
                      <a:r>
                        <a:rPr lang="de-A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Durchführung automatisierter und einfacher manueller Routineparameter im Rahmen von standardisierten </a:t>
                      </a:r>
                      <a:r>
                        <a:rPr lang="de-A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Laboruntersuchungen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(alt: einfache Hilfsdienste in med. Labors)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Ausbildungszeit: 1350 Std.</a:t>
                      </a:r>
                      <a:endParaRPr lang="de-A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Obduktionsassistenz</a:t>
                      </a:r>
                      <a:r>
                        <a:rPr lang="de-AT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umfasst die Assistenz bei der Leichenöffnung im Rahmen der Anatomie, der Histopathologie, der </a:t>
                      </a:r>
                      <a:r>
                        <a:rPr lang="de-AT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Zytopathologie</a:t>
                      </a:r>
                      <a:r>
                        <a:rPr lang="de-A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sowie der </a:t>
                      </a:r>
                      <a:r>
                        <a:rPr lang="de-A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Gerichtsmedizin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(alt:</a:t>
                      </a:r>
                      <a:r>
                        <a:rPr lang="de-AT" sz="1200" i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2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Hilfsdienste bei … Leichenöffnungen)</a:t>
                      </a:r>
                      <a:endParaRPr lang="de-AT" sz="12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Ausbildungszeit: 650 Std.</a:t>
                      </a:r>
                      <a:endParaRPr lang="de-A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Operationsassistenz</a:t>
                      </a:r>
                      <a:r>
                        <a:rPr lang="de-AT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umfasst die Assistenz bei der Durchführung operativer </a:t>
                      </a:r>
                      <a:r>
                        <a:rPr lang="de-A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Eingriffe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(alt:</a:t>
                      </a:r>
                      <a:r>
                        <a:rPr lang="de-AT" sz="1200" i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einfache Hilfsdienste und Handreichungen bei der Durchführung ärztlicher Eingriffe) </a:t>
                      </a:r>
                      <a:endParaRPr lang="de-AT" sz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Ausbildungszeit: 1100 Std.</a:t>
                      </a:r>
                      <a:endParaRPr lang="de-A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Ordinationsassistenz</a:t>
                      </a:r>
                      <a:r>
                        <a:rPr lang="de-AT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umfasst die Assistenz bei medizinischen Maßnahmen in ärztlichen Ordinationen, ärztlichen Gruppenpraxen, selbständigen Ambulatorien und </a:t>
                      </a:r>
                      <a:r>
                        <a:rPr lang="de-A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Sanitätsbehörden </a:t>
                      </a:r>
                      <a:br>
                        <a:rPr lang="de-A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de-AT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(alt: </a:t>
                      </a:r>
                      <a:r>
                        <a:rPr lang="de-AT" sz="12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einfache Hilfsdienste bei ärztlichen Verrichtungen</a:t>
                      </a:r>
                      <a:r>
                        <a:rPr lang="de-AT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de-AT" sz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Ausbildungszeit: 650 Std.</a:t>
                      </a:r>
                      <a:endParaRPr lang="de-A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Röntgenassistenz</a:t>
                      </a:r>
                      <a:r>
                        <a:rPr lang="de-AT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de-AT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umfasst </a:t>
                      </a:r>
                      <a:r>
                        <a:rPr lang="de-A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Durchführung von einfachen standardisierten Röntgenuntersuchungen sowie die Assistenz bei radiologischen </a:t>
                      </a:r>
                      <a:r>
                        <a:rPr lang="de-A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Untersuchungen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Ausbildungszeit: 1360 Std.</a:t>
                      </a:r>
                      <a:endParaRPr lang="de-A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Fachassistenz</a:t>
                      </a:r>
                      <a:r>
                        <a:rPr lang="de-AT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de-AT" sz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umfasst  Fächerkombi</a:t>
                      </a:r>
                      <a:r>
                        <a:rPr lang="de-AT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mit. </a:t>
                      </a:r>
                      <a:r>
                        <a:rPr lang="de-A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mind. 3 MAB-Berufen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oder</a:t>
                      </a:r>
                      <a:r>
                        <a:rPr lang="de-A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r>
                        <a:rPr lang="de-A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Pflegehelfer + 1 MAB-Fach</a:t>
                      </a:r>
                    </a:p>
                    <a:p>
                      <a:r>
                        <a:rPr lang="de-A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oder</a:t>
                      </a:r>
                    </a:p>
                    <a:p>
                      <a:r>
                        <a:rPr lang="de-AT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Medi</a:t>
                      </a:r>
                      <a:r>
                        <a:rPr lang="de-A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Masseur + 1 MAB-Fach</a:t>
                      </a:r>
                    </a:p>
                    <a:p>
                      <a:endParaRPr lang="de-AT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de-AT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de-AT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de-A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Ausbildungszeit: &gt; 2500 Std.</a:t>
                      </a:r>
                      <a:endParaRPr lang="de-A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3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medizinischen Assistenzberufe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971600" y="1484313"/>
            <a:ext cx="2016224" cy="225138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AT" sz="1400" b="1" dirty="0">
                <a:solidFill>
                  <a:srgbClr val="FF0000"/>
                </a:solidFill>
                <a:ea typeface="Calibri"/>
                <a:cs typeface="Times New Roman"/>
              </a:rPr>
              <a:t>Desinfektionsassistenz</a:t>
            </a:r>
            <a:r>
              <a:rPr lang="de-AT" sz="1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umfasst die Reduktion und Beseitigung von Mikroorganismen und parasitären makroskopischen Organismen</a:t>
            </a:r>
          </a:p>
          <a:p>
            <a:pPr lvl="0">
              <a:lnSpc>
                <a:spcPct val="115000"/>
              </a:lnSpc>
            </a:pPr>
            <a:r>
              <a:rPr lang="de-AT" sz="1200" i="1" dirty="0">
                <a:solidFill>
                  <a:prstClr val="white">
                    <a:lumMod val="65000"/>
                  </a:prstClr>
                </a:solidFill>
                <a:ea typeface="Calibri"/>
                <a:cs typeface="Times New Roman"/>
              </a:rPr>
              <a:t>(alt: Vornahme von Entseuchungen, …) </a:t>
            </a:r>
          </a:p>
          <a:p>
            <a:pPr lvl="0">
              <a:lnSpc>
                <a:spcPct val="115000"/>
              </a:lnSpc>
            </a:pPr>
            <a:endParaRPr lang="de-AT" sz="1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de-AT" sz="1200" b="1" dirty="0">
                <a:solidFill>
                  <a:prstClr val="black"/>
                </a:solidFill>
                <a:ea typeface="Calibri"/>
                <a:cs typeface="Times New Roman"/>
              </a:rPr>
              <a:t>Ausbildungszeit: 650 Std.</a:t>
            </a:r>
          </a:p>
        </p:txBody>
      </p:sp>
      <p:sp>
        <p:nvSpPr>
          <p:cNvPr id="4" name="Rechteck 3"/>
          <p:cNvSpPr/>
          <p:nvPr/>
        </p:nvSpPr>
        <p:spPr>
          <a:xfrm>
            <a:off x="2987600" y="1489373"/>
            <a:ext cx="2016000" cy="225138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AT" sz="1400" b="1" dirty="0">
                <a:solidFill>
                  <a:srgbClr val="FF0000"/>
                </a:solidFill>
                <a:ea typeface="Calibri"/>
                <a:cs typeface="Times New Roman"/>
              </a:rPr>
              <a:t>Gipsassistenz</a:t>
            </a:r>
            <a:r>
              <a:rPr lang="de-AT" sz="1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umfasst die Assistenz beim Anlegen ruhigstellender und starrer Wundverbände (</a:t>
            </a:r>
            <a:r>
              <a:rPr lang="de-AT" sz="1200" dirty="0" err="1">
                <a:solidFill>
                  <a:prstClr val="black"/>
                </a:solidFill>
                <a:ea typeface="Calibri"/>
                <a:cs typeface="Times New Roman"/>
              </a:rPr>
              <a:t>z.B.Gips</a:t>
            </a: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-, Kunstharz- und thermoplastischen Verbände) und die Anwendung einfacher Gipstechniken</a:t>
            </a:r>
          </a:p>
          <a:p>
            <a:pPr lvl="0">
              <a:lnSpc>
                <a:spcPct val="115000"/>
              </a:lnSpc>
            </a:pPr>
            <a:r>
              <a:rPr lang="de-AT" sz="1200" b="1" dirty="0">
                <a:solidFill>
                  <a:prstClr val="black"/>
                </a:solidFill>
                <a:ea typeface="Calibri"/>
                <a:cs typeface="Times New Roman"/>
              </a:rPr>
              <a:t>Ausbildungszeit: 650 Std.</a:t>
            </a:r>
          </a:p>
        </p:txBody>
      </p:sp>
      <p:sp>
        <p:nvSpPr>
          <p:cNvPr id="6" name="Rechteck 5"/>
          <p:cNvSpPr/>
          <p:nvPr/>
        </p:nvSpPr>
        <p:spPr>
          <a:xfrm>
            <a:off x="5003823" y="1486843"/>
            <a:ext cx="2016000" cy="225138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AT" sz="1400" b="1" dirty="0">
                <a:solidFill>
                  <a:srgbClr val="FF0000"/>
                </a:solidFill>
                <a:ea typeface="Calibri"/>
                <a:cs typeface="Times New Roman"/>
              </a:rPr>
              <a:t>Laborassistenz</a:t>
            </a:r>
            <a:r>
              <a:rPr lang="de-AT" sz="1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umfasst die Durchführung automatisierter und einfacher manueller Routineparameter im Rahmen von standardisierten Laboruntersuchungen</a:t>
            </a:r>
          </a:p>
          <a:p>
            <a:pPr lvl="0">
              <a:lnSpc>
                <a:spcPct val="115000"/>
              </a:lnSpc>
            </a:pPr>
            <a:r>
              <a:rPr lang="de-AT" sz="1200" i="1" dirty="0">
                <a:solidFill>
                  <a:prstClr val="white">
                    <a:lumMod val="65000"/>
                  </a:prstClr>
                </a:solidFill>
                <a:ea typeface="Calibri"/>
                <a:cs typeface="Times New Roman"/>
              </a:rPr>
              <a:t>(alt: einfache Hilfsdienste in med. Labors)</a:t>
            </a:r>
          </a:p>
          <a:p>
            <a:pPr lvl="0">
              <a:lnSpc>
                <a:spcPct val="115000"/>
              </a:lnSpc>
            </a:pPr>
            <a:r>
              <a:rPr lang="de-AT" sz="1200" b="1" dirty="0">
                <a:solidFill>
                  <a:prstClr val="black"/>
                </a:solidFill>
                <a:ea typeface="Calibri"/>
                <a:cs typeface="Times New Roman"/>
              </a:rPr>
              <a:t>Ausbildungszeit: 1350 Std.</a:t>
            </a:r>
          </a:p>
        </p:txBody>
      </p:sp>
      <p:sp>
        <p:nvSpPr>
          <p:cNvPr id="7" name="Rechteck 6"/>
          <p:cNvSpPr/>
          <p:nvPr/>
        </p:nvSpPr>
        <p:spPr>
          <a:xfrm>
            <a:off x="7019823" y="1484313"/>
            <a:ext cx="2016000" cy="22513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AT" sz="1400" b="1" dirty="0">
                <a:solidFill>
                  <a:srgbClr val="FF0000"/>
                </a:solidFill>
                <a:ea typeface="Calibri"/>
                <a:cs typeface="Times New Roman"/>
              </a:rPr>
              <a:t>Obduktionsassistenz</a:t>
            </a:r>
            <a:r>
              <a:rPr lang="de-AT" sz="1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umfasst die Assistenz bei der Leichenöffnung im Rahmen der Anatomie, der Histopathologie, der </a:t>
            </a:r>
            <a:r>
              <a:rPr lang="de-AT" sz="1200" dirty="0" err="1">
                <a:solidFill>
                  <a:prstClr val="black"/>
                </a:solidFill>
                <a:ea typeface="Calibri"/>
                <a:cs typeface="Times New Roman"/>
              </a:rPr>
              <a:t>Zytopathologie</a:t>
            </a: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 sowie der Gerichtsmedizin</a:t>
            </a:r>
          </a:p>
          <a:p>
            <a:pPr lvl="0">
              <a:lnSpc>
                <a:spcPct val="115000"/>
              </a:lnSpc>
              <a:defRPr/>
            </a:pPr>
            <a:r>
              <a:rPr lang="de-AT" sz="1200" i="1" dirty="0">
                <a:solidFill>
                  <a:prstClr val="white">
                    <a:lumMod val="65000"/>
                  </a:prstClr>
                </a:solidFill>
                <a:ea typeface="Calibri"/>
                <a:cs typeface="Times New Roman"/>
              </a:rPr>
              <a:t>(alt: </a:t>
            </a:r>
            <a:r>
              <a:rPr lang="de-AT" sz="1200" i="1" dirty="0">
                <a:solidFill>
                  <a:prstClr val="white">
                    <a:lumMod val="65000"/>
                  </a:prstClr>
                </a:solidFill>
              </a:rPr>
              <a:t>Hilfsdienste bei … Leichenöffnungen)</a:t>
            </a:r>
            <a:endParaRPr lang="de-AT" sz="1200" i="1" dirty="0">
              <a:solidFill>
                <a:prstClr val="white">
                  <a:lumMod val="65000"/>
                </a:prst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de-AT" sz="1200" b="1" dirty="0">
                <a:solidFill>
                  <a:prstClr val="black"/>
                </a:solidFill>
                <a:ea typeface="Calibri"/>
                <a:cs typeface="Times New Roman"/>
              </a:rPr>
              <a:t>Ausbildungszeit: 650 Std.</a:t>
            </a:r>
          </a:p>
        </p:txBody>
      </p:sp>
      <p:sp>
        <p:nvSpPr>
          <p:cNvPr id="8" name="Rechteck 7"/>
          <p:cNvSpPr/>
          <p:nvPr/>
        </p:nvSpPr>
        <p:spPr>
          <a:xfrm>
            <a:off x="968417" y="3719034"/>
            <a:ext cx="2016000" cy="225138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AT" sz="1400" b="1" dirty="0">
                <a:solidFill>
                  <a:srgbClr val="FF0000"/>
                </a:solidFill>
                <a:ea typeface="Calibri"/>
                <a:cs typeface="Times New Roman"/>
              </a:rPr>
              <a:t>Operationsassistenz</a:t>
            </a:r>
            <a:r>
              <a:rPr lang="de-AT" sz="1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umfasst die Assistenz bei der Durchführung operativer Eingriffe</a:t>
            </a:r>
          </a:p>
          <a:p>
            <a:pPr lvl="0">
              <a:lnSpc>
                <a:spcPct val="115000"/>
              </a:lnSpc>
            </a:pPr>
            <a:r>
              <a:rPr lang="de-AT" sz="1200" i="1" dirty="0">
                <a:solidFill>
                  <a:prstClr val="white">
                    <a:lumMod val="65000"/>
                  </a:prstClr>
                </a:solidFill>
                <a:ea typeface="Calibri"/>
                <a:cs typeface="Times New Roman"/>
              </a:rPr>
              <a:t>(alt: einfache Hilfsdienste und Handreichungen bei der Durchführung ärztlicher Eingriffe) </a:t>
            </a:r>
            <a:endParaRPr lang="de-AT" sz="1200" dirty="0">
              <a:solidFill>
                <a:prstClr val="white">
                  <a:lumMod val="65000"/>
                </a:prst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de-AT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de-AT" sz="1200" b="1" dirty="0">
                <a:solidFill>
                  <a:prstClr val="black"/>
                </a:solidFill>
                <a:ea typeface="Calibri"/>
                <a:cs typeface="Times New Roman"/>
              </a:rPr>
              <a:t>Ausbildungszeit: 1100 Std.</a:t>
            </a:r>
          </a:p>
        </p:txBody>
      </p:sp>
      <p:sp>
        <p:nvSpPr>
          <p:cNvPr id="9" name="Rechteck 8"/>
          <p:cNvSpPr/>
          <p:nvPr/>
        </p:nvSpPr>
        <p:spPr>
          <a:xfrm>
            <a:off x="2984417" y="3735699"/>
            <a:ext cx="2016000" cy="225138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AT" sz="1400" b="1" dirty="0">
                <a:solidFill>
                  <a:srgbClr val="FF0000"/>
                </a:solidFill>
                <a:ea typeface="Calibri"/>
                <a:cs typeface="Times New Roman"/>
              </a:rPr>
              <a:t>Ordinationsassistenz</a:t>
            </a:r>
            <a:r>
              <a:rPr lang="de-AT" sz="1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umfasst die Assistenz bei medizinischen Maßnahmen in ärztlichen Ordinationen, ärztlichen Gruppenpraxen, selbständigen Ambulatorien und Sanitätsbehörden </a:t>
            </a:r>
            <a:b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de-AT" sz="1200" dirty="0">
                <a:solidFill>
                  <a:prstClr val="white">
                    <a:lumMod val="65000"/>
                  </a:prstClr>
                </a:solidFill>
                <a:ea typeface="Calibri"/>
                <a:cs typeface="Times New Roman"/>
              </a:rPr>
              <a:t>(alt: </a:t>
            </a:r>
            <a:r>
              <a:rPr lang="de-AT" sz="1200" i="1" dirty="0">
                <a:solidFill>
                  <a:prstClr val="white">
                    <a:lumMod val="65000"/>
                  </a:prstClr>
                </a:solidFill>
                <a:ea typeface="Calibri"/>
                <a:cs typeface="Times New Roman"/>
              </a:rPr>
              <a:t>einfache Hilfsdienste bei ärztlichen Verrichtungen</a:t>
            </a:r>
            <a:r>
              <a:rPr lang="de-AT" sz="1200" dirty="0">
                <a:solidFill>
                  <a:prstClr val="white">
                    <a:lumMod val="65000"/>
                  </a:prstClr>
                </a:solidFill>
                <a:ea typeface="Calibri"/>
                <a:cs typeface="Times New Roman"/>
              </a:rPr>
              <a:t>)</a:t>
            </a:r>
          </a:p>
          <a:p>
            <a:pPr lvl="0">
              <a:lnSpc>
                <a:spcPct val="115000"/>
              </a:lnSpc>
            </a:pPr>
            <a:r>
              <a:rPr lang="de-AT" sz="1200" b="1" dirty="0">
                <a:solidFill>
                  <a:prstClr val="black"/>
                </a:solidFill>
                <a:ea typeface="Calibri"/>
                <a:cs typeface="Times New Roman"/>
              </a:rPr>
              <a:t>Ausbildungszeit: 650 Std.</a:t>
            </a:r>
            <a:endParaRPr lang="de-AT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008707" y="3735699"/>
            <a:ext cx="2016000" cy="225000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AT" sz="1400" b="1" dirty="0">
                <a:solidFill>
                  <a:srgbClr val="FF0000"/>
                </a:solidFill>
                <a:ea typeface="Calibri"/>
                <a:cs typeface="Times New Roman"/>
              </a:rPr>
              <a:t>Röntgenassistenz</a:t>
            </a:r>
            <a:r>
              <a:rPr lang="de-AT" sz="1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umfasst die Durchführung von einfachen standardisierten Röntgenuntersuchungen sowie die Assistenz bei radiologischen Untersuchungen</a:t>
            </a:r>
          </a:p>
          <a:p>
            <a:pPr lvl="0">
              <a:lnSpc>
                <a:spcPct val="115000"/>
              </a:lnSpc>
            </a:pPr>
            <a:endParaRPr lang="de-AT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de-AT" sz="1200" b="1" dirty="0">
                <a:solidFill>
                  <a:prstClr val="black"/>
                </a:solidFill>
                <a:ea typeface="Calibri"/>
                <a:cs typeface="Times New Roman"/>
              </a:rPr>
              <a:t>Ausbildungszeit: 1360 Std.</a:t>
            </a:r>
            <a:endParaRPr lang="de-AT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26065" y="3735699"/>
            <a:ext cx="2016000" cy="225000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AT" sz="1400" b="1" dirty="0">
                <a:solidFill>
                  <a:srgbClr val="FF0000"/>
                </a:solidFill>
                <a:ea typeface="Calibri"/>
                <a:cs typeface="Times New Roman"/>
              </a:rPr>
              <a:t>Fachassistenz</a:t>
            </a:r>
            <a:r>
              <a:rPr lang="de-AT" sz="1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de-AT" sz="1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umfasst  Fächerkombi mit. mind. 3 MAB-Berufen</a:t>
            </a:r>
          </a:p>
          <a:p>
            <a:pPr lvl="0">
              <a:lnSpc>
                <a:spcPct val="115000"/>
              </a:lnSpc>
            </a:pPr>
            <a:r>
              <a:rPr lang="de-AT" sz="1200" b="1" dirty="0">
                <a:solidFill>
                  <a:prstClr val="black"/>
                </a:solidFill>
                <a:ea typeface="Calibri"/>
                <a:cs typeface="Times New Roman"/>
              </a:rPr>
              <a:t>oder</a:t>
            </a: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lvl="0"/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Pflegehelfer + 1 MAB-Fach</a:t>
            </a:r>
          </a:p>
          <a:p>
            <a:pPr lvl="0"/>
            <a:r>
              <a:rPr lang="de-AT" sz="1200" b="1" dirty="0">
                <a:solidFill>
                  <a:prstClr val="black"/>
                </a:solidFill>
                <a:ea typeface="Calibri"/>
                <a:cs typeface="Times New Roman"/>
              </a:rPr>
              <a:t>oder</a:t>
            </a:r>
          </a:p>
          <a:p>
            <a:pPr lvl="0"/>
            <a:r>
              <a:rPr lang="de-AT" sz="1200" dirty="0" err="1">
                <a:solidFill>
                  <a:prstClr val="black"/>
                </a:solidFill>
                <a:ea typeface="Calibri"/>
                <a:cs typeface="Times New Roman"/>
              </a:rPr>
              <a:t>Medi</a:t>
            </a:r>
            <a:r>
              <a:rPr lang="de-AT" sz="1200" dirty="0">
                <a:solidFill>
                  <a:prstClr val="black"/>
                </a:solidFill>
                <a:ea typeface="Calibri"/>
                <a:cs typeface="Times New Roman"/>
              </a:rPr>
              <a:t>. Masseur + 1 MAB-Fach</a:t>
            </a:r>
          </a:p>
          <a:p>
            <a:pPr lvl="0"/>
            <a:endParaRPr lang="de-AT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de-AT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de-AT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de-AT" sz="1200" b="1" dirty="0">
                <a:solidFill>
                  <a:prstClr val="black"/>
                </a:solidFill>
                <a:ea typeface="Calibri"/>
                <a:cs typeface="Times New Roman"/>
              </a:rPr>
              <a:t>Ausbildungszeit: &gt; 2500 Std.</a:t>
            </a:r>
            <a:endParaRPr lang="de-AT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92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Aufsicht und Delegation 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916832"/>
            <a:ext cx="7740352" cy="4209331"/>
          </a:xfrm>
        </p:spPr>
        <p:txBody>
          <a:bodyPr>
            <a:noAutofit/>
          </a:bodyPr>
          <a:lstStyle/>
          <a:p>
            <a:endParaRPr lang="de-AT" dirty="0"/>
          </a:p>
          <a:p>
            <a:r>
              <a:rPr lang="de-AT" dirty="0" smtClean="0"/>
              <a:t>Gipsassistenz </a:t>
            </a:r>
            <a:br>
              <a:rPr lang="de-AT" dirty="0" smtClean="0"/>
            </a:br>
            <a:r>
              <a:rPr lang="de-AT" sz="2000" dirty="0"/>
              <a:t>ärztliche Anordnung und </a:t>
            </a:r>
            <a:r>
              <a:rPr lang="de-AT" sz="2000" dirty="0" smtClean="0"/>
              <a:t>Aufsicht</a:t>
            </a:r>
          </a:p>
          <a:p>
            <a:endParaRPr lang="de-AT" dirty="0"/>
          </a:p>
          <a:p>
            <a:r>
              <a:rPr lang="de-AT" dirty="0" smtClean="0"/>
              <a:t>Obduktionsassistenz</a:t>
            </a:r>
            <a:br>
              <a:rPr lang="de-AT" dirty="0" smtClean="0"/>
            </a:br>
            <a:r>
              <a:rPr lang="de-AT" sz="2000" dirty="0">
                <a:solidFill>
                  <a:prstClr val="black"/>
                </a:solidFill>
              </a:rPr>
              <a:t>ärztliche Anordnung und </a:t>
            </a:r>
            <a:r>
              <a:rPr lang="de-AT" sz="2000" dirty="0" smtClean="0">
                <a:solidFill>
                  <a:prstClr val="black"/>
                </a:solidFill>
              </a:rPr>
              <a:t>Aufsicht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211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Aufsicht und Delegation II </a:t>
            </a:r>
            <a:r>
              <a:rPr lang="de-AT" dirty="0" smtClean="0">
                <a:solidFill>
                  <a:srgbClr val="FF0000"/>
                </a:solidFill>
              </a:rPr>
              <a:t>+ DGKP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72816"/>
            <a:ext cx="7488832" cy="4353347"/>
          </a:xfrm>
        </p:spPr>
        <p:txBody>
          <a:bodyPr>
            <a:noAutofit/>
          </a:bodyPr>
          <a:lstStyle/>
          <a:p>
            <a:r>
              <a:rPr lang="de-AT" sz="2400" dirty="0" smtClean="0">
                <a:solidFill>
                  <a:srgbClr val="FF0000"/>
                </a:solidFill>
              </a:rPr>
              <a:t>Desinfektionsassistenz </a:t>
            </a:r>
            <a:r>
              <a:rPr lang="de-AT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 24. April 2014, BGBl 32/2014)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1800" dirty="0"/>
              <a:t>ärztliche Anordnung und Aufsicht</a:t>
            </a:r>
            <a:br>
              <a:rPr lang="de-AT" sz="1800" dirty="0"/>
            </a:br>
            <a:r>
              <a:rPr lang="de-AT" sz="1800" dirty="0"/>
              <a:t>&gt; Aufsicht durch DGKP</a:t>
            </a:r>
            <a:br>
              <a:rPr lang="de-AT" sz="1800" dirty="0"/>
            </a:br>
            <a:r>
              <a:rPr lang="de-AT" sz="1800" dirty="0"/>
              <a:t>&gt; im Einzelfall  Subdelegation /Anordnung und Aufsicht durch </a:t>
            </a:r>
            <a:r>
              <a:rPr lang="de-AT" sz="1800" dirty="0" smtClean="0"/>
              <a:t>DGKP</a:t>
            </a:r>
          </a:p>
          <a:p>
            <a:endParaRPr lang="de-AT" sz="1100" dirty="0"/>
          </a:p>
          <a:p>
            <a:r>
              <a:rPr lang="de-AT" sz="2400" dirty="0" smtClean="0">
                <a:solidFill>
                  <a:srgbClr val="FF0000"/>
                </a:solidFill>
              </a:rPr>
              <a:t>Operationsassistenz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1800" dirty="0">
                <a:solidFill>
                  <a:prstClr val="black"/>
                </a:solidFill>
              </a:rPr>
              <a:t>ärztliche Anordnung und Aufsicht</a:t>
            </a:r>
            <a:r>
              <a:rPr lang="de-AT" sz="2400" dirty="0">
                <a:solidFill>
                  <a:prstClr val="black"/>
                </a:solidFill>
              </a:rPr>
              <a:t/>
            </a:r>
            <a:br>
              <a:rPr lang="de-AT" sz="2400" dirty="0">
                <a:solidFill>
                  <a:prstClr val="black"/>
                </a:solidFill>
              </a:rPr>
            </a:br>
            <a:r>
              <a:rPr lang="de-AT" sz="1800" dirty="0">
                <a:solidFill>
                  <a:prstClr val="black"/>
                </a:solidFill>
              </a:rPr>
              <a:t>&gt; Aufsicht durch DGKP</a:t>
            </a:r>
            <a:br>
              <a:rPr lang="de-AT" sz="1800" dirty="0">
                <a:solidFill>
                  <a:prstClr val="black"/>
                </a:solidFill>
              </a:rPr>
            </a:br>
            <a:r>
              <a:rPr lang="de-AT" sz="1800" dirty="0">
                <a:solidFill>
                  <a:prstClr val="black"/>
                </a:solidFill>
              </a:rPr>
              <a:t>&gt; im Einzelfall  Subdelegation /Anordnung und Aufsicht durch </a:t>
            </a:r>
            <a:r>
              <a:rPr lang="de-AT" sz="1800" dirty="0" smtClean="0">
                <a:solidFill>
                  <a:prstClr val="black"/>
                </a:solidFill>
              </a:rPr>
              <a:t>DGKP</a:t>
            </a:r>
          </a:p>
          <a:p>
            <a:pPr>
              <a:buNone/>
            </a:pPr>
            <a:endParaRPr lang="de-AT" sz="1100" dirty="0"/>
          </a:p>
          <a:p>
            <a:r>
              <a:rPr lang="de-AT" sz="2400" dirty="0" smtClean="0">
                <a:solidFill>
                  <a:srgbClr val="FF0000"/>
                </a:solidFill>
              </a:rPr>
              <a:t>Ordinationsassistenz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1800" dirty="0">
                <a:solidFill>
                  <a:prstClr val="black"/>
                </a:solidFill>
              </a:rPr>
              <a:t>ärztliche Anordnung und Aufsicht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1800" dirty="0" smtClean="0">
                <a:solidFill>
                  <a:prstClr val="black"/>
                </a:solidFill>
              </a:rPr>
              <a:t>&gt; </a:t>
            </a:r>
            <a:r>
              <a:rPr lang="de-AT" sz="1800" dirty="0">
                <a:solidFill>
                  <a:prstClr val="black"/>
                </a:solidFill>
              </a:rPr>
              <a:t>Aufsicht durch </a:t>
            </a:r>
            <a:r>
              <a:rPr lang="de-AT" sz="1800" dirty="0" smtClean="0">
                <a:solidFill>
                  <a:prstClr val="black"/>
                </a:solidFill>
              </a:rPr>
              <a:t>DGKP</a:t>
            </a:r>
            <a:r>
              <a:rPr lang="de-AT" sz="1800" dirty="0">
                <a:solidFill>
                  <a:prstClr val="black"/>
                </a:solidFill>
              </a:rPr>
              <a:t/>
            </a:r>
            <a:br>
              <a:rPr lang="de-AT" sz="1800" dirty="0">
                <a:solidFill>
                  <a:prstClr val="black"/>
                </a:solidFill>
              </a:rPr>
            </a:br>
            <a:r>
              <a:rPr lang="de-AT" sz="1800" dirty="0">
                <a:solidFill>
                  <a:prstClr val="black"/>
                </a:solidFill>
              </a:rPr>
              <a:t>&gt; im Einzelfall  Subdelegation /Anordnung und Aufsicht durch </a:t>
            </a:r>
            <a:r>
              <a:rPr lang="de-AT" sz="1800" dirty="0" smtClean="0">
                <a:solidFill>
                  <a:prstClr val="black"/>
                </a:solidFill>
              </a:rPr>
              <a:t>DGKP</a:t>
            </a:r>
          </a:p>
          <a:p>
            <a:endParaRPr lang="de-AT" sz="1100" dirty="0">
              <a:solidFill>
                <a:prstClr val="black"/>
              </a:solidFill>
            </a:endParaRPr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8173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Aufsicht und Delegation III </a:t>
            </a:r>
            <a:r>
              <a:rPr lang="de-AT" dirty="0" smtClean="0">
                <a:solidFill>
                  <a:srgbClr val="FF0000"/>
                </a:solidFill>
              </a:rPr>
              <a:t>+ MTD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72816"/>
            <a:ext cx="7956376" cy="4353347"/>
          </a:xfrm>
        </p:spPr>
        <p:txBody>
          <a:bodyPr>
            <a:noAutofit/>
          </a:bodyPr>
          <a:lstStyle/>
          <a:p>
            <a:pPr>
              <a:buSzPts val="2400"/>
              <a:buFont typeface="Arial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Laborassistenz</a:t>
            </a:r>
            <a:r>
              <a:rPr lang="de-DE" sz="2400" dirty="0" smtClean="0">
                <a:solidFill>
                  <a:srgbClr val="000000"/>
                </a:solidFill>
              </a:rPr>
              <a:t/>
            </a:r>
            <a:br>
              <a:rPr lang="de-DE" sz="2400" dirty="0" smtClean="0">
                <a:solidFill>
                  <a:srgbClr val="000000"/>
                </a:solidFill>
              </a:rPr>
            </a:br>
            <a:r>
              <a:rPr lang="de-DE" sz="1800" dirty="0" smtClean="0">
                <a:solidFill>
                  <a:srgbClr val="000000"/>
                </a:solidFill>
              </a:rPr>
              <a:t>ärztliche Anordnung und Aufsicht </a:t>
            </a:r>
            <a:br>
              <a:rPr lang="de-DE" sz="1800" dirty="0" smtClean="0">
                <a:solidFill>
                  <a:srgbClr val="000000"/>
                </a:solidFill>
              </a:rPr>
            </a:br>
            <a:r>
              <a:rPr lang="de-DE" sz="1800" dirty="0" smtClean="0">
                <a:solidFill>
                  <a:srgbClr val="000000"/>
                </a:solidFill>
              </a:rPr>
              <a:t>&gt; Aufsicht durch </a:t>
            </a:r>
            <a:r>
              <a:rPr lang="de-DE" sz="1800" dirty="0" err="1" smtClean="0">
                <a:solidFill>
                  <a:srgbClr val="000000"/>
                </a:solidFill>
              </a:rPr>
              <a:t>biomediz</a:t>
            </a:r>
            <a:r>
              <a:rPr lang="de-DE" sz="1800" dirty="0" smtClean="0">
                <a:solidFill>
                  <a:srgbClr val="000000"/>
                </a:solidFill>
              </a:rPr>
              <a:t>. </a:t>
            </a:r>
            <a:r>
              <a:rPr lang="de-DE" sz="1800" dirty="0" err="1" smtClean="0">
                <a:solidFill>
                  <a:srgbClr val="000000"/>
                </a:solidFill>
              </a:rPr>
              <a:t>AnalytikerIn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br>
              <a:rPr lang="de-DE" sz="1800" dirty="0" smtClean="0">
                <a:solidFill>
                  <a:srgbClr val="000000"/>
                </a:solidFill>
              </a:rPr>
            </a:br>
            <a:r>
              <a:rPr lang="de-DE" sz="1800" dirty="0" smtClean="0">
                <a:solidFill>
                  <a:srgbClr val="000000"/>
                </a:solidFill>
              </a:rPr>
              <a:t>&gt; im Einzelfall  Subdelegation /Anordnung und Aufsicht durch </a:t>
            </a:r>
            <a:br>
              <a:rPr lang="de-DE" sz="1800" dirty="0" smtClean="0">
                <a:solidFill>
                  <a:srgbClr val="000000"/>
                </a:solidFill>
              </a:rPr>
            </a:br>
            <a:r>
              <a:rPr lang="de-DE" sz="1800" dirty="0" err="1" smtClean="0">
                <a:solidFill>
                  <a:srgbClr val="000000"/>
                </a:solidFill>
              </a:rPr>
              <a:t>biomediz</a:t>
            </a:r>
            <a:r>
              <a:rPr lang="de-DE" sz="1800" dirty="0" smtClean="0">
                <a:solidFill>
                  <a:srgbClr val="000000"/>
                </a:solidFill>
              </a:rPr>
              <a:t>. </a:t>
            </a:r>
            <a:r>
              <a:rPr lang="de-DE" sz="1800" dirty="0" err="1" smtClean="0">
                <a:solidFill>
                  <a:srgbClr val="000000"/>
                </a:solidFill>
              </a:rPr>
              <a:t>AnalytikerIn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</a:p>
          <a:p>
            <a:pPr>
              <a:buSzPts val="2400"/>
              <a:buFont typeface="Arial"/>
              <a:buChar char="•"/>
            </a:pPr>
            <a:endParaRPr lang="de-DE" sz="2400" dirty="0" smtClean="0">
              <a:solidFill>
                <a:srgbClr val="000000"/>
              </a:solidFill>
            </a:endParaRPr>
          </a:p>
          <a:p>
            <a:r>
              <a:rPr lang="de-AT" sz="2400" dirty="0" smtClean="0">
                <a:solidFill>
                  <a:srgbClr val="FF0000"/>
                </a:solidFill>
              </a:rPr>
              <a:t>Röntgenassistenz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1800" dirty="0">
                <a:solidFill>
                  <a:prstClr val="black"/>
                </a:solidFill>
              </a:rPr>
              <a:t>ärztliche Anordnung und Aufsicht</a:t>
            </a:r>
            <a:r>
              <a:rPr lang="de-AT" sz="2400" dirty="0">
                <a:solidFill>
                  <a:prstClr val="black"/>
                </a:solidFill>
              </a:rPr>
              <a:t/>
            </a:r>
            <a:br>
              <a:rPr lang="de-AT" sz="2400" dirty="0">
                <a:solidFill>
                  <a:prstClr val="black"/>
                </a:solidFill>
              </a:rPr>
            </a:br>
            <a:r>
              <a:rPr lang="de-AT" sz="1800" dirty="0">
                <a:solidFill>
                  <a:prstClr val="black"/>
                </a:solidFill>
              </a:rPr>
              <a:t>&gt; Aufsicht durch </a:t>
            </a:r>
            <a:r>
              <a:rPr lang="de-AT" sz="1800" dirty="0" smtClean="0">
                <a:solidFill>
                  <a:prstClr val="black"/>
                </a:solidFill>
              </a:rPr>
              <a:t>Radiotechnologen/in</a:t>
            </a:r>
            <a:r>
              <a:rPr lang="de-AT" sz="1800" dirty="0">
                <a:solidFill>
                  <a:prstClr val="black"/>
                </a:solidFill>
              </a:rPr>
              <a:t/>
            </a:r>
            <a:br>
              <a:rPr lang="de-AT" sz="1800" dirty="0">
                <a:solidFill>
                  <a:prstClr val="black"/>
                </a:solidFill>
              </a:rPr>
            </a:br>
            <a:r>
              <a:rPr lang="de-AT" sz="1800" dirty="0">
                <a:solidFill>
                  <a:prstClr val="black"/>
                </a:solidFill>
              </a:rPr>
              <a:t>&gt; im Einzelfall </a:t>
            </a:r>
            <a:r>
              <a:rPr lang="de-AT" sz="1800" dirty="0" smtClean="0">
                <a:solidFill>
                  <a:prstClr val="black"/>
                </a:solidFill>
              </a:rPr>
              <a:t>Subdelegation/Anordnung </a:t>
            </a:r>
            <a:r>
              <a:rPr lang="de-AT" sz="1800" dirty="0">
                <a:solidFill>
                  <a:prstClr val="black"/>
                </a:solidFill>
              </a:rPr>
              <a:t>und Aufsicht durch </a:t>
            </a:r>
            <a:r>
              <a:rPr lang="de-AT" sz="1800" dirty="0" smtClean="0">
                <a:solidFill>
                  <a:prstClr val="black"/>
                </a:solidFill>
              </a:rPr>
              <a:t>Radiotechn</a:t>
            </a:r>
            <a:r>
              <a:rPr lang="de-AT" sz="1600" dirty="0" smtClean="0">
                <a:solidFill>
                  <a:prstClr val="black"/>
                </a:solidFill>
              </a:rPr>
              <a:t>ologen/in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8173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1728" y="443251"/>
            <a:ext cx="6616615" cy="562074"/>
          </a:xfrm>
        </p:spPr>
        <p:txBody>
          <a:bodyPr/>
          <a:lstStyle/>
          <a:p>
            <a:r>
              <a:rPr lang="de-AT" dirty="0" smtClean="0"/>
              <a:t>Tätigkeitsbereich der Desinfektionsassistenz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412776"/>
            <a:ext cx="7776864" cy="4608512"/>
          </a:xfrm>
        </p:spPr>
        <p:txBody>
          <a:bodyPr>
            <a:noAutofit/>
          </a:bodyPr>
          <a:lstStyle/>
          <a:p>
            <a:pPr lvl="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/>
              <a:t>die Übernahme von kontaminiertem </a:t>
            </a:r>
            <a:r>
              <a:rPr lang="de-AT" sz="2000" dirty="0" smtClean="0"/>
              <a:t>Instrumentarium, Vorbereitung u. Durchführung </a:t>
            </a:r>
            <a:r>
              <a:rPr lang="de-AT" sz="2000" dirty="0"/>
              <a:t>der weiteren </a:t>
            </a:r>
            <a:r>
              <a:rPr lang="de-AT" sz="2000" b="1" dirty="0"/>
              <a:t>manuellen und maschinellen Reinigung</a:t>
            </a:r>
            <a:r>
              <a:rPr lang="de-AT" sz="2000" dirty="0"/>
              <a:t>,</a:t>
            </a:r>
          </a:p>
          <a:p>
            <a:pPr lvl="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 smtClean="0"/>
              <a:t>Durchführung </a:t>
            </a:r>
            <a:r>
              <a:rPr lang="de-AT" sz="2000" b="1" dirty="0"/>
              <a:t>von Sicht- und Funktionskontrollen </a:t>
            </a:r>
            <a:r>
              <a:rPr lang="de-AT" sz="2000" dirty="0"/>
              <a:t>am gereinigten Instrumentarium,</a:t>
            </a:r>
          </a:p>
          <a:p>
            <a:pPr lvl="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b="1" dirty="0" smtClean="0"/>
              <a:t>Vorbereitung und Durchführung </a:t>
            </a:r>
            <a:r>
              <a:rPr lang="de-AT" sz="2000" dirty="0"/>
              <a:t>der Desinfektion und Sterilisation mittels </a:t>
            </a:r>
            <a:r>
              <a:rPr lang="de-AT" sz="2000" b="1" dirty="0"/>
              <a:t>Dampfsterilisatoren</a:t>
            </a:r>
            <a:r>
              <a:rPr lang="de-AT" sz="2000" dirty="0"/>
              <a:t>,</a:t>
            </a:r>
          </a:p>
          <a:p>
            <a:pPr lvl="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b="1" dirty="0" smtClean="0"/>
              <a:t>Reinigen</a:t>
            </a:r>
            <a:r>
              <a:rPr lang="de-AT" sz="2000" b="1" dirty="0"/>
              <a:t>, Warten und Vorbereiten </a:t>
            </a:r>
            <a:r>
              <a:rPr lang="de-AT" sz="2000" dirty="0"/>
              <a:t>der im Rahmen der Desinfektion, Sterilisation und Entwesung eingesetzten </a:t>
            </a:r>
            <a:r>
              <a:rPr lang="de-AT" sz="2000" b="1" dirty="0"/>
              <a:t>Geräte</a:t>
            </a:r>
            <a:r>
              <a:rPr lang="de-AT" sz="2000" dirty="0"/>
              <a:t> sowie die Beseitigung einfacher Ablaufstörungen,</a:t>
            </a:r>
          </a:p>
          <a:p>
            <a:pPr lvl="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b="1" dirty="0" smtClean="0"/>
              <a:t>Überwachung</a:t>
            </a:r>
            <a:r>
              <a:rPr lang="de-AT" sz="2000" b="1" dirty="0"/>
              <a:t>, Kontrolle </a:t>
            </a:r>
            <a:r>
              <a:rPr lang="de-AT" sz="2000" b="1" dirty="0" smtClean="0"/>
              <a:t>u. </a:t>
            </a:r>
            <a:r>
              <a:rPr lang="de-AT" sz="2000" b="1" dirty="0"/>
              <a:t>Dokumentation </a:t>
            </a:r>
            <a:r>
              <a:rPr lang="de-AT" sz="2000" dirty="0"/>
              <a:t>des Desinfektions- und </a:t>
            </a:r>
            <a:r>
              <a:rPr lang="de-AT" sz="2000" dirty="0" smtClean="0"/>
              <a:t>Sterilisationsprozesses</a:t>
            </a:r>
            <a:r>
              <a:rPr lang="de-AT" sz="2000" dirty="0"/>
              <a:t>,</a:t>
            </a:r>
          </a:p>
          <a:p>
            <a:pPr lvl="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b="1" dirty="0" smtClean="0"/>
              <a:t>Lagerung </a:t>
            </a:r>
            <a:r>
              <a:rPr lang="de-AT" sz="2000" b="1" dirty="0"/>
              <a:t>des </a:t>
            </a:r>
            <a:r>
              <a:rPr lang="de-AT" sz="2000" b="1" dirty="0" err="1"/>
              <a:t>Sterilguts</a:t>
            </a:r>
            <a:r>
              <a:rPr lang="de-AT" sz="2000" b="1" dirty="0"/>
              <a:t> und Kontrolle </a:t>
            </a:r>
            <a:r>
              <a:rPr lang="de-AT" sz="2000" dirty="0"/>
              <a:t>des Haltbarkeitsdatums sowie die Aufbereitung und Entsorgung von </a:t>
            </a:r>
            <a:r>
              <a:rPr lang="de-AT" sz="2000" dirty="0" err="1"/>
              <a:t>Ver</a:t>
            </a:r>
            <a:r>
              <a:rPr lang="de-AT" sz="2000" dirty="0"/>
              <a:t>- und Gebrauchsgütern,</a:t>
            </a:r>
          </a:p>
          <a:p>
            <a:pPr lvl="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b="1" dirty="0" smtClean="0"/>
              <a:t>Durchführung </a:t>
            </a:r>
            <a:r>
              <a:rPr lang="de-AT" sz="2000" b="1" dirty="0"/>
              <a:t>der Desinfektion </a:t>
            </a:r>
            <a:r>
              <a:rPr lang="de-AT" sz="2000" dirty="0"/>
              <a:t>von </a:t>
            </a:r>
            <a:r>
              <a:rPr lang="de-AT" sz="2000" b="1" dirty="0"/>
              <a:t>Medizinprodukten</a:t>
            </a:r>
            <a:r>
              <a:rPr lang="de-AT" sz="2000" dirty="0"/>
              <a:t> sowie der </a:t>
            </a:r>
            <a:r>
              <a:rPr lang="de-AT" sz="2000" b="1" dirty="0"/>
              <a:t>Flächendesinfektion</a:t>
            </a:r>
            <a:r>
              <a:rPr lang="de-AT" sz="2000" dirty="0"/>
              <a:t>,</a:t>
            </a:r>
          </a:p>
          <a:p>
            <a:pPr lvl="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b="1" dirty="0" smtClean="0"/>
              <a:t>Entwesung</a:t>
            </a:r>
            <a:r>
              <a:rPr lang="de-AT" sz="2000" dirty="0"/>
              <a:t>, </a:t>
            </a:r>
            <a:r>
              <a:rPr lang="de-AT" sz="2000" dirty="0" smtClean="0"/>
              <a:t>Entlausung von </a:t>
            </a:r>
            <a:r>
              <a:rPr lang="de-AT" sz="2000" dirty="0"/>
              <a:t>Menschen, Objekten und Räumen mittels chemischer Substanzen und</a:t>
            </a:r>
          </a:p>
          <a:p>
            <a:pPr lvl="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b="1" dirty="0" smtClean="0"/>
              <a:t>Einhaltung </a:t>
            </a:r>
            <a:r>
              <a:rPr lang="de-AT" sz="2000" b="1" dirty="0"/>
              <a:t>der Sicherheits- und Qualitätsstandards </a:t>
            </a:r>
            <a:r>
              <a:rPr lang="de-AT" sz="2000" dirty="0"/>
              <a:t>im Rahmen der Desinfektion, Sterilisation und Entwesung.</a:t>
            </a:r>
          </a:p>
        </p:txBody>
      </p:sp>
    </p:spTree>
    <p:extLst>
      <p:ext uri="{BB962C8B-B14F-4D97-AF65-F5344CB8AC3E}">
        <p14:creationId xmlns:p14="http://schemas.microsoft.com/office/powerpoint/2010/main" val="33413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Tätigkeitsbereich der Gipsassistenz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643192" cy="4896544"/>
          </a:xfrm>
        </p:spPr>
        <p:txBody>
          <a:bodyPr>
            <a:noAutofit/>
          </a:bodyPr>
          <a:lstStyle/>
          <a:p>
            <a:pPr lvl="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 smtClean="0"/>
              <a:t>die </a:t>
            </a:r>
            <a:r>
              <a:rPr lang="de-AT" sz="2000" b="1" dirty="0"/>
              <a:t>Assistenz beim Anlegen </a:t>
            </a:r>
            <a:r>
              <a:rPr lang="de-AT" sz="2000" dirty="0"/>
              <a:t>von Gips-, Kunstharz- und thermoplastischen Verbänden im Rahmen der Erstversorgung und Nachbehandlung von Frakturen sowie Muskel- und Bänderverletzungen,</a:t>
            </a:r>
            <a:endParaRPr lang="de-AT" sz="2000" dirty="0" smtClean="0"/>
          </a:p>
          <a:p>
            <a:pPr lvl="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/>
              <a:t>die Assistenz bei </a:t>
            </a:r>
            <a:r>
              <a:rPr lang="de-AT" sz="2000" b="1" dirty="0"/>
              <a:t>Repositionen</a:t>
            </a:r>
            <a:r>
              <a:rPr lang="de-AT" sz="2000" dirty="0"/>
              <a:t> und anschließender </a:t>
            </a:r>
            <a:r>
              <a:rPr lang="de-AT" sz="2000" b="1" dirty="0"/>
              <a:t>Ruhigstellung</a:t>
            </a:r>
            <a:r>
              <a:rPr lang="de-AT" sz="2000" dirty="0"/>
              <a:t>,</a:t>
            </a:r>
          </a:p>
          <a:p>
            <a:pPr lvl="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 smtClean="0"/>
              <a:t>das </a:t>
            </a:r>
            <a:r>
              <a:rPr lang="de-AT" sz="2000" b="1" dirty="0"/>
              <a:t>Anwenden einfacher Gipstechniken</a:t>
            </a:r>
            <a:r>
              <a:rPr lang="de-AT" sz="2000" dirty="0"/>
              <a:t>, insbesondere bei stabilen Frakturen in achsengerechter Stellung sowie Muskel- und Bandverletzungen,</a:t>
            </a:r>
          </a:p>
          <a:p>
            <a:pPr lvl="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 smtClean="0"/>
              <a:t>die </a:t>
            </a:r>
            <a:r>
              <a:rPr lang="de-AT" sz="2000" b="1" dirty="0"/>
              <a:t>Korrektur</a:t>
            </a:r>
            <a:r>
              <a:rPr lang="de-AT" sz="2000" dirty="0"/>
              <a:t> von in der Stabilität beeinträchtigten starren Verbänden,</a:t>
            </a:r>
          </a:p>
          <a:p>
            <a:pPr lvl="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 smtClean="0"/>
              <a:t>die </a:t>
            </a:r>
            <a:r>
              <a:rPr lang="de-AT" sz="2000" b="1" dirty="0"/>
              <a:t>Abnahme</a:t>
            </a:r>
            <a:r>
              <a:rPr lang="de-AT" sz="2000" dirty="0"/>
              <a:t> starrer Verbände,</a:t>
            </a:r>
          </a:p>
          <a:p>
            <a:pPr lvl="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 smtClean="0"/>
              <a:t>die </a:t>
            </a:r>
            <a:r>
              <a:rPr lang="de-AT" sz="2000" b="1" dirty="0"/>
              <a:t>Auf- und Nachbereitung </a:t>
            </a:r>
            <a:r>
              <a:rPr lang="de-AT" sz="2000" dirty="0"/>
              <a:t>des Behandlungs- bzw. Gipsraums und</a:t>
            </a:r>
          </a:p>
          <a:p>
            <a:pPr lvl="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 smtClean="0"/>
              <a:t>das </a:t>
            </a:r>
            <a:r>
              <a:rPr lang="de-AT" sz="2000" b="1" dirty="0"/>
              <a:t>Organisieren und Verwalten </a:t>
            </a:r>
            <a:r>
              <a:rPr lang="de-AT" sz="2000" dirty="0"/>
              <a:t>der erforderlichen Materialien.</a:t>
            </a:r>
            <a:endParaRPr lang="de-AT" sz="2000" dirty="0" smtClean="0"/>
          </a:p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7188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Tätigkeitsbereich der Laborassistenz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28800"/>
            <a:ext cx="7704856" cy="4353347"/>
          </a:xfrm>
        </p:spPr>
        <p:txBody>
          <a:bodyPr>
            <a:noAutofit/>
          </a:bodyPr>
          <a:lstStyle/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de-AT" sz="2000" b="1" dirty="0">
                <a:solidFill>
                  <a:srgbClr val="FF0000"/>
                </a:solidFill>
              </a:rPr>
              <a:t>Präanalytik </a:t>
            </a:r>
            <a:r>
              <a:rPr lang="de-AT" sz="2000" dirty="0">
                <a:solidFill>
                  <a:srgbClr val="FF0000"/>
                </a:solidFill>
              </a:rPr>
              <a:t>z.B.          </a:t>
            </a:r>
          </a:p>
          <a:p>
            <a:pPr lvl="0">
              <a:lnSpc>
                <a:spcPts val="2600"/>
              </a:lnSpc>
              <a:spcBef>
                <a:spcPts val="0"/>
              </a:spcBef>
              <a:buAutoNum type="arabicPeriod"/>
            </a:pPr>
            <a:r>
              <a:rPr lang="de-AT" sz="2000" b="1" dirty="0" smtClean="0">
                <a:solidFill>
                  <a:prstClr val="black"/>
                </a:solidFill>
              </a:rPr>
              <a:t>Mitwirkung </a:t>
            </a:r>
            <a:r>
              <a:rPr lang="de-AT" sz="2000" b="1" dirty="0">
                <a:solidFill>
                  <a:prstClr val="black"/>
                </a:solidFill>
              </a:rPr>
              <a:t>an Gewinnung von Untersuchungsmaterialien</a:t>
            </a:r>
            <a:r>
              <a:rPr lang="de-AT" sz="2000" dirty="0">
                <a:solidFill>
                  <a:prstClr val="black"/>
                </a:solidFill>
              </a:rPr>
              <a:t>, incl. Blutentnahme </a:t>
            </a:r>
            <a:endParaRPr lang="de-AT" sz="20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de-AT" sz="2000" dirty="0">
                <a:solidFill>
                  <a:prstClr val="black"/>
                </a:solidFill>
              </a:rPr>
              <a:t> </a:t>
            </a:r>
            <a:r>
              <a:rPr lang="de-AT" sz="2000" dirty="0" smtClean="0">
                <a:solidFill>
                  <a:prstClr val="black"/>
                </a:solidFill>
              </a:rPr>
              <a:t>       aus </a:t>
            </a:r>
            <a:r>
              <a:rPr lang="de-AT" sz="2000" dirty="0">
                <a:solidFill>
                  <a:prstClr val="black"/>
                </a:solidFill>
              </a:rPr>
              <a:t>der Vene/Kapillaren</a:t>
            </a:r>
          </a:p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de-AT" sz="2000" dirty="0">
                <a:solidFill>
                  <a:prstClr val="black"/>
                </a:solidFill>
              </a:rPr>
              <a:t>2. </a:t>
            </a:r>
            <a:r>
              <a:rPr lang="de-AT" sz="2000" dirty="0" smtClean="0">
                <a:solidFill>
                  <a:prstClr val="black"/>
                </a:solidFill>
              </a:rPr>
              <a:t>   </a:t>
            </a:r>
            <a:r>
              <a:rPr lang="de-AT" sz="2000" b="1" dirty="0" smtClean="0">
                <a:solidFill>
                  <a:prstClr val="black"/>
                </a:solidFill>
              </a:rPr>
              <a:t>Vorbereitung </a:t>
            </a:r>
            <a:r>
              <a:rPr lang="de-AT" sz="2000" b="1" dirty="0">
                <a:solidFill>
                  <a:prstClr val="black"/>
                </a:solidFill>
              </a:rPr>
              <a:t>der Geräte</a:t>
            </a:r>
            <a:r>
              <a:rPr lang="de-AT" sz="2000" dirty="0">
                <a:solidFill>
                  <a:prstClr val="black"/>
                </a:solidFill>
              </a:rPr>
              <a:t>, Reagenzien und Proben </a:t>
            </a:r>
          </a:p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de-AT" sz="2000" dirty="0">
                <a:solidFill>
                  <a:prstClr val="black"/>
                </a:solidFill>
              </a:rPr>
              <a:t>3.  </a:t>
            </a:r>
            <a:r>
              <a:rPr lang="de-AT" sz="2000" dirty="0" smtClean="0">
                <a:solidFill>
                  <a:prstClr val="black"/>
                </a:solidFill>
              </a:rPr>
              <a:t>  die </a:t>
            </a:r>
            <a:r>
              <a:rPr lang="de-AT" sz="2000" b="1" dirty="0">
                <a:solidFill>
                  <a:prstClr val="black"/>
                </a:solidFill>
              </a:rPr>
              <a:t>Überprüfung der Geräte </a:t>
            </a:r>
            <a:r>
              <a:rPr lang="de-AT" sz="2000" dirty="0">
                <a:solidFill>
                  <a:prstClr val="black"/>
                </a:solidFill>
              </a:rPr>
              <a:t>u. Qualitätskontrolle.</a:t>
            </a:r>
          </a:p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de-AT" sz="2000" b="1" dirty="0">
                <a:solidFill>
                  <a:srgbClr val="FF0000"/>
                </a:solidFill>
              </a:rPr>
              <a:t>Analytik</a:t>
            </a:r>
            <a:r>
              <a:rPr lang="de-AT" sz="2000" dirty="0">
                <a:solidFill>
                  <a:srgbClr val="FF0000"/>
                </a:solidFill>
              </a:rPr>
              <a:t> </a:t>
            </a:r>
          </a:p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de-AT" sz="2000" b="1" dirty="0">
                <a:solidFill>
                  <a:prstClr val="black"/>
                </a:solidFill>
              </a:rPr>
              <a:t>Durchführung einfacher automatisierter und manueller Analysen von Routineparametern</a:t>
            </a:r>
            <a:r>
              <a:rPr lang="de-AT" sz="20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de-AT" sz="2000" b="1" dirty="0">
                <a:solidFill>
                  <a:srgbClr val="FF0000"/>
                </a:solidFill>
              </a:rPr>
              <a:t>Postanalytik </a:t>
            </a:r>
            <a:r>
              <a:rPr lang="de-AT" sz="2000" dirty="0">
                <a:solidFill>
                  <a:srgbClr val="FF0000"/>
                </a:solidFill>
              </a:rPr>
              <a:t>z.B.        </a:t>
            </a:r>
          </a:p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de-AT" sz="2000" dirty="0">
                <a:solidFill>
                  <a:prstClr val="black"/>
                </a:solidFill>
              </a:rPr>
              <a:t>1. </a:t>
            </a:r>
            <a:r>
              <a:rPr lang="de-AT" sz="2000" b="1" dirty="0">
                <a:solidFill>
                  <a:prstClr val="black"/>
                </a:solidFill>
              </a:rPr>
              <a:t>Überprüfung der Gerätefunktion </a:t>
            </a:r>
            <a:r>
              <a:rPr lang="de-AT" sz="2000" dirty="0">
                <a:solidFill>
                  <a:prstClr val="black"/>
                </a:solidFill>
              </a:rPr>
              <a:t>anhand der konkreten Probe </a:t>
            </a:r>
          </a:p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de-AT" sz="2000" dirty="0">
                <a:solidFill>
                  <a:prstClr val="black"/>
                </a:solidFill>
              </a:rPr>
              <a:t>2.  </a:t>
            </a:r>
            <a:r>
              <a:rPr lang="de-AT" sz="2000" b="1" dirty="0">
                <a:solidFill>
                  <a:prstClr val="black"/>
                </a:solidFill>
              </a:rPr>
              <a:t>Dokumentation</a:t>
            </a:r>
            <a:r>
              <a:rPr lang="de-AT" sz="2000" dirty="0">
                <a:solidFill>
                  <a:prstClr val="black"/>
                </a:solidFill>
              </a:rPr>
              <a:t> der Ergebnisse</a:t>
            </a:r>
          </a:p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de-AT" sz="2000" dirty="0">
                <a:solidFill>
                  <a:prstClr val="black"/>
                </a:solidFill>
              </a:rPr>
              <a:t>3. </a:t>
            </a:r>
            <a:r>
              <a:rPr lang="de-AT" sz="2000" dirty="0" smtClean="0">
                <a:solidFill>
                  <a:prstClr val="black"/>
                </a:solidFill>
              </a:rPr>
              <a:t> </a:t>
            </a:r>
            <a:r>
              <a:rPr lang="de-AT" sz="2000" b="1" dirty="0" smtClean="0">
                <a:solidFill>
                  <a:prstClr val="black"/>
                </a:solidFill>
              </a:rPr>
              <a:t>Archivierung</a:t>
            </a:r>
            <a:r>
              <a:rPr lang="de-AT" sz="2000" dirty="0" smtClean="0">
                <a:solidFill>
                  <a:prstClr val="black"/>
                </a:solidFill>
              </a:rPr>
              <a:t> </a:t>
            </a:r>
            <a:r>
              <a:rPr lang="de-AT" sz="2000" dirty="0">
                <a:solidFill>
                  <a:prstClr val="black"/>
                </a:solidFill>
              </a:rPr>
              <a:t>bzw. Entsorgung d. Proben</a:t>
            </a:r>
            <a:br>
              <a:rPr lang="de-AT" sz="2000" dirty="0">
                <a:solidFill>
                  <a:prstClr val="black"/>
                </a:solidFill>
              </a:rPr>
            </a:br>
            <a:r>
              <a:rPr lang="de-AT" sz="2000" dirty="0">
                <a:solidFill>
                  <a:prstClr val="black"/>
                </a:solidFill>
              </a:rPr>
              <a:t>4.  </a:t>
            </a:r>
            <a:r>
              <a:rPr lang="de-AT" sz="2000" b="1" dirty="0">
                <a:solidFill>
                  <a:prstClr val="black"/>
                </a:solidFill>
              </a:rPr>
              <a:t>Wartung der Geräte</a:t>
            </a:r>
          </a:p>
          <a:p>
            <a:pPr>
              <a:lnSpc>
                <a:spcPts val="2600"/>
              </a:lnSpc>
            </a:pP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106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>Labor:  </a:t>
            </a:r>
            <a:r>
              <a:rPr lang="de-AT" dirty="0" smtClean="0"/>
              <a:t>MTD vs. MAB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470576"/>
              </p:ext>
            </p:extLst>
          </p:nvPr>
        </p:nvGraphicFramePr>
        <p:xfrm>
          <a:off x="827584" y="1340768"/>
          <a:ext cx="8136904" cy="520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33"/>
                <a:gridCol w="4374571"/>
              </a:tblGrid>
              <a:tr h="345987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Berufsbild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mt-Laboratoriumsdienstes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Berufsbild der Laborassistenz</a:t>
                      </a:r>
                      <a:endParaRPr lang="de-AT" dirty="0"/>
                    </a:p>
                  </a:txBody>
                  <a:tcPr/>
                </a:tc>
              </a:tr>
              <a:tr h="483858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AT" dirty="0" smtClean="0"/>
                        <a:t>Mitwirkung bei der Elektro-Neuro-Funktionsdiagnostik und der Kardio-Pulmonalen-Funktions-diagnostik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klinisch-chemische Untersuchung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Hämatologische U.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u="none" dirty="0" smtClean="0"/>
                        <a:t>Immunhämatologische U.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u="none" dirty="0" smtClean="0"/>
                        <a:t>Histologische U.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u="none" dirty="0" smtClean="0"/>
                        <a:t>Zytologische</a:t>
                      </a:r>
                      <a:r>
                        <a:rPr lang="de-AT" u="none" baseline="0" dirty="0" smtClean="0"/>
                        <a:t> U.</a:t>
                      </a:r>
                      <a:endParaRPr lang="de-AT" u="none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u="none" dirty="0" smtClean="0"/>
                        <a:t>Mikrobiologische U.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err="1" smtClean="0"/>
                        <a:t>Parasitologische</a:t>
                      </a:r>
                      <a:r>
                        <a:rPr lang="de-AT" dirty="0" smtClean="0"/>
                        <a:t> U.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err="1" smtClean="0"/>
                        <a:t>Mykologische</a:t>
                      </a:r>
                      <a:r>
                        <a:rPr lang="de-AT" dirty="0" smtClean="0"/>
                        <a:t> U.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Serologische U</a:t>
                      </a:r>
                      <a:r>
                        <a:rPr lang="de-AT" baseline="0" dirty="0" smtClean="0"/>
                        <a:t>.</a:t>
                      </a:r>
                      <a:endParaRPr lang="de-AT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nuklearmedizinische 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>
                          <a:solidFill>
                            <a:srgbClr val="FF0000"/>
                          </a:solidFill>
                        </a:rPr>
                        <a:t>Präanalytik </a:t>
                      </a:r>
                      <a:r>
                        <a:rPr lang="de-AT" b="0" dirty="0" smtClean="0">
                          <a:solidFill>
                            <a:srgbClr val="FF0000"/>
                          </a:solidFill>
                        </a:rPr>
                        <a:t>z.B.          </a:t>
                      </a:r>
                    </a:p>
                    <a:p>
                      <a:r>
                        <a:rPr lang="de-AT" dirty="0" smtClean="0"/>
                        <a:t>1.  Mitwirkung an Gewinnung von </a:t>
                      </a:r>
                      <a:br>
                        <a:rPr lang="de-AT" dirty="0" smtClean="0"/>
                      </a:br>
                      <a:r>
                        <a:rPr lang="de-AT" dirty="0" smtClean="0"/>
                        <a:t>      Untersuchungsmaterialien,</a:t>
                      </a:r>
                      <a:r>
                        <a:rPr lang="de-AT" baseline="0" dirty="0" smtClean="0"/>
                        <a:t> incl.</a:t>
                      </a:r>
                      <a:r>
                        <a:rPr lang="de-AT" dirty="0" smtClean="0"/>
                        <a:t> </a:t>
                      </a:r>
                      <a:br>
                        <a:rPr lang="de-AT" dirty="0" smtClean="0"/>
                      </a:br>
                      <a:r>
                        <a:rPr lang="de-AT" dirty="0" smtClean="0"/>
                        <a:t>      Blutentnahme aus der Vene/Kapillaren</a:t>
                      </a:r>
                    </a:p>
                    <a:p>
                      <a:r>
                        <a:rPr lang="de-AT" dirty="0" smtClean="0"/>
                        <a:t>2. Vorbereitung der Geräte, Reagenzien und </a:t>
                      </a:r>
                      <a:br>
                        <a:rPr lang="de-AT" dirty="0" smtClean="0"/>
                      </a:br>
                      <a:r>
                        <a:rPr lang="de-AT" dirty="0" smtClean="0"/>
                        <a:t>     Proben </a:t>
                      </a:r>
                    </a:p>
                    <a:p>
                      <a:r>
                        <a:rPr lang="de-AT" dirty="0" smtClean="0"/>
                        <a:t>3.  die Überprüfung der Geräte u. </a:t>
                      </a:r>
                      <a:br>
                        <a:rPr lang="de-AT" dirty="0" smtClean="0"/>
                      </a:br>
                      <a:r>
                        <a:rPr lang="de-AT" dirty="0" smtClean="0"/>
                        <a:t>     Qualitätskontrolle.</a:t>
                      </a:r>
                    </a:p>
                    <a:p>
                      <a:r>
                        <a:rPr lang="de-AT" b="1" dirty="0" smtClean="0">
                          <a:solidFill>
                            <a:srgbClr val="FF0000"/>
                          </a:solidFill>
                        </a:rPr>
                        <a:t>Analytik</a:t>
                      </a:r>
                      <a:r>
                        <a:rPr lang="de-AT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de-AT" dirty="0" smtClean="0"/>
                        <a:t>Durchführung einfacher automatisierter und manueller Analysen von Routineparametern.</a:t>
                      </a:r>
                    </a:p>
                    <a:p>
                      <a:r>
                        <a:rPr lang="de-AT" b="1" dirty="0" smtClean="0">
                          <a:solidFill>
                            <a:srgbClr val="FF0000"/>
                          </a:solidFill>
                        </a:rPr>
                        <a:t>Postanalytik </a:t>
                      </a:r>
                      <a:r>
                        <a:rPr lang="de-AT" b="0" dirty="0" smtClean="0">
                          <a:solidFill>
                            <a:srgbClr val="FF0000"/>
                          </a:solidFill>
                        </a:rPr>
                        <a:t>z.B.        </a:t>
                      </a:r>
                    </a:p>
                    <a:p>
                      <a:r>
                        <a:rPr lang="de-AT" dirty="0" smtClean="0"/>
                        <a:t>1. Überprüfung der Geräte</a:t>
                      </a:r>
                      <a:r>
                        <a:rPr lang="de-AT" baseline="0" dirty="0" smtClean="0"/>
                        <a:t>f</a:t>
                      </a:r>
                      <a:r>
                        <a:rPr lang="de-AT" dirty="0" smtClean="0"/>
                        <a:t>unktion anhand</a:t>
                      </a:r>
                      <a:r>
                        <a:rPr lang="de-AT" baseline="0" dirty="0" smtClean="0"/>
                        <a:t> </a:t>
                      </a:r>
                      <a:br>
                        <a:rPr lang="de-AT" baseline="0" dirty="0" smtClean="0"/>
                      </a:br>
                      <a:r>
                        <a:rPr lang="de-AT" baseline="0" dirty="0" smtClean="0"/>
                        <a:t>     der konkreten Probe</a:t>
                      </a:r>
                      <a:r>
                        <a:rPr lang="de-AT" dirty="0" smtClean="0"/>
                        <a:t> </a:t>
                      </a:r>
                    </a:p>
                    <a:p>
                      <a:r>
                        <a:rPr lang="de-AT" dirty="0" smtClean="0"/>
                        <a:t>2.  Dokumentation der Ergebnisse</a:t>
                      </a:r>
                    </a:p>
                    <a:p>
                      <a:r>
                        <a:rPr lang="de-AT" dirty="0" smtClean="0"/>
                        <a:t>3. Archivierung bzw. Entsorgung d. Proben</a:t>
                      </a:r>
                      <a:br>
                        <a:rPr lang="de-AT" dirty="0" smtClean="0"/>
                      </a:br>
                      <a:r>
                        <a:rPr lang="de-AT" dirty="0" smtClean="0"/>
                        <a:t>4.  Wartung der Geräte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1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Tätigkeitsbereich </a:t>
            </a:r>
            <a:r>
              <a:rPr lang="de-AT" dirty="0" smtClean="0"/>
              <a:t>der Obduktionsassistenz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2000" b="1" dirty="0" smtClean="0"/>
              <a:t>Wartung </a:t>
            </a:r>
            <a:r>
              <a:rPr lang="de-AT" sz="2000" b="1" dirty="0"/>
              <a:t>und Aufbereitung </a:t>
            </a:r>
            <a:r>
              <a:rPr lang="de-AT" sz="2000" dirty="0"/>
              <a:t>der für die Obduktion erforderlichen Instrumente sowie des Obduktionstisches, 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000" b="1" dirty="0" smtClean="0"/>
              <a:t>Assistenz </a:t>
            </a:r>
            <a:r>
              <a:rPr lang="de-AT" sz="2000" b="1" dirty="0"/>
              <a:t>bei der Leichenöffnung </a:t>
            </a:r>
            <a:r>
              <a:rPr lang="de-AT" sz="2000" dirty="0"/>
              <a:t>und bei der Organ- oder Probenentnahme, 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000" b="1" dirty="0" smtClean="0"/>
              <a:t>Mitwirkung</a:t>
            </a:r>
            <a:r>
              <a:rPr lang="de-AT" sz="2000" dirty="0" smtClean="0"/>
              <a:t> </a:t>
            </a:r>
            <a:r>
              <a:rPr lang="de-AT" sz="2000" dirty="0"/>
              <a:t>bei anatomischen </a:t>
            </a:r>
            <a:r>
              <a:rPr lang="de-AT" sz="2000" b="1" dirty="0"/>
              <a:t>Präparationen</a:t>
            </a:r>
            <a:r>
              <a:rPr lang="de-AT" sz="2000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000" b="1" dirty="0" smtClean="0"/>
              <a:t>Durchführung</a:t>
            </a:r>
            <a:r>
              <a:rPr lang="de-AT" sz="2000" dirty="0" smtClean="0"/>
              <a:t> </a:t>
            </a:r>
            <a:r>
              <a:rPr lang="de-AT" sz="2000" b="1" dirty="0"/>
              <a:t>von Konservierungsverfahren</a:t>
            </a:r>
            <a:r>
              <a:rPr lang="de-AT" sz="2000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000" b="1" dirty="0" smtClean="0"/>
              <a:t>Assistenz</a:t>
            </a:r>
            <a:r>
              <a:rPr lang="de-AT" sz="2000" dirty="0" smtClean="0"/>
              <a:t> </a:t>
            </a:r>
            <a:r>
              <a:rPr lang="de-AT" sz="2000" dirty="0"/>
              <a:t>bei der Umsetzung der </a:t>
            </a:r>
            <a:r>
              <a:rPr lang="de-AT" sz="2000" b="1" dirty="0"/>
              <a:t>Hygienerichtlinien</a:t>
            </a:r>
            <a:r>
              <a:rPr lang="de-AT" sz="2000" dirty="0"/>
              <a:t> hinsichtlich des Obduktionsraums, der Gerätschaften und der Instrumente, 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000" b="1" dirty="0" smtClean="0"/>
              <a:t>Assistenz</a:t>
            </a:r>
            <a:r>
              <a:rPr lang="de-AT" sz="2000" dirty="0" smtClean="0"/>
              <a:t> </a:t>
            </a:r>
            <a:r>
              <a:rPr lang="de-AT" sz="2000" dirty="0"/>
              <a:t>bei der </a:t>
            </a:r>
            <a:r>
              <a:rPr lang="de-AT" sz="2000" b="1" dirty="0"/>
              <a:t>Dokumentation</a:t>
            </a:r>
            <a:r>
              <a:rPr lang="de-AT" sz="2000" dirty="0"/>
              <a:t> der Leichenöffnung, insbesondere der Fotodokumentation und 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000" dirty="0" smtClean="0"/>
              <a:t>Versorgung </a:t>
            </a:r>
            <a:r>
              <a:rPr lang="de-AT" sz="2000" dirty="0"/>
              <a:t>und </a:t>
            </a:r>
            <a:r>
              <a:rPr lang="de-AT" sz="2000" b="1" dirty="0"/>
              <a:t>Vorbereitung</a:t>
            </a:r>
            <a:r>
              <a:rPr lang="de-AT" sz="2000" dirty="0"/>
              <a:t> der Verstorbenen für die </a:t>
            </a:r>
            <a:r>
              <a:rPr lang="de-AT" sz="2000" b="1" dirty="0"/>
              <a:t>Bestattung</a:t>
            </a:r>
            <a:r>
              <a:rPr lang="de-AT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5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Entwicklung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de-AT" sz="2400" dirty="0" smtClean="0"/>
              <a:t>MTF-SHD- Gesetz: BGBl</a:t>
            </a:r>
            <a:r>
              <a:rPr lang="de-AT" sz="2400" dirty="0"/>
              <a:t>. Nr. </a:t>
            </a:r>
            <a:r>
              <a:rPr lang="de-AT" sz="2400" dirty="0" smtClean="0"/>
              <a:t>102/1961</a:t>
            </a:r>
          </a:p>
          <a:p>
            <a:pPr>
              <a:buClr>
                <a:srgbClr val="FF0000"/>
              </a:buClr>
            </a:pPr>
            <a:r>
              <a:rPr lang="de-AT" sz="2400" dirty="0" smtClean="0"/>
              <a:t>Regelung für Pflege, MTD, SHD.</a:t>
            </a:r>
          </a:p>
          <a:p>
            <a:pPr>
              <a:buClr>
                <a:srgbClr val="FF0000"/>
              </a:buClr>
            </a:pPr>
            <a:r>
              <a:rPr lang="de-AT" sz="2400" dirty="0" smtClean="0"/>
              <a:t>Fortentwicklung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AT" sz="2000" dirty="0" smtClean="0"/>
              <a:t>Medizinischen Standards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AT" sz="2000" dirty="0" smtClean="0"/>
              <a:t>Medizinisch-technischen Standards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AT" sz="2000" dirty="0" smtClean="0"/>
              <a:t>Organisation und Strukturen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AT" sz="2000" dirty="0" smtClean="0"/>
              <a:t>Berufsgruppen</a:t>
            </a:r>
          </a:p>
          <a:p>
            <a:pPr>
              <a:buClr>
                <a:srgbClr val="FF0000"/>
              </a:buClr>
            </a:pPr>
            <a:r>
              <a:rPr lang="de-AT" sz="2400" dirty="0" smtClean="0"/>
              <a:t>1992: MTD-G</a:t>
            </a:r>
          </a:p>
          <a:p>
            <a:pPr>
              <a:buClr>
                <a:srgbClr val="FF0000"/>
              </a:buClr>
            </a:pPr>
            <a:r>
              <a:rPr lang="de-AT" sz="2400" dirty="0" smtClean="0"/>
              <a:t>1997: </a:t>
            </a:r>
            <a:r>
              <a:rPr lang="de-AT" sz="2400" dirty="0" err="1" smtClean="0"/>
              <a:t>GuKG</a:t>
            </a:r>
            <a:endParaRPr lang="de-AT" sz="2400" dirty="0" smtClean="0"/>
          </a:p>
          <a:p>
            <a:pPr>
              <a:buClr>
                <a:srgbClr val="FF0000"/>
              </a:buClr>
            </a:pPr>
            <a:r>
              <a:rPr lang="de-AT" sz="2400" dirty="0" smtClean="0"/>
              <a:t>2013: MAB-G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29404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36695" cy="562074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de-DE" sz="2400" dirty="0">
                <a:effectLst/>
                <a:latin typeface="Verdana" pitchFamily="34" charset="0"/>
                <a:cs typeface="Arial" pitchFamily="34" charset="0"/>
              </a:rPr>
              <a:t>Tätigkeitsbereich der </a:t>
            </a:r>
            <a:r>
              <a:rPr lang="de-DE" sz="2400" dirty="0" smtClean="0">
                <a:effectLst/>
                <a:latin typeface="Verdana" pitchFamily="34" charset="0"/>
                <a:cs typeface="Arial" pitchFamily="34" charset="0"/>
              </a:rPr>
              <a:t>Operationsassistenz</a:t>
            </a:r>
            <a:endParaRPr lang="de-DE" sz="287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525502"/>
              </p:ext>
            </p:extLst>
          </p:nvPr>
        </p:nvGraphicFramePr>
        <p:xfrm>
          <a:off x="1115616" y="1484784"/>
          <a:ext cx="7848872" cy="4410704"/>
        </p:xfrm>
        <a:graphic>
          <a:graphicData uri="http://schemas.openxmlformats.org/drawingml/2006/table">
            <a:tbl>
              <a:tblPr/>
              <a:tblGrid>
                <a:gridCol w="435498"/>
                <a:gridCol w="6699840"/>
                <a:gridCol w="713534"/>
              </a:tblGrid>
              <a:tr h="407860">
                <a:tc gridSpan="2">
                  <a:txBody>
                    <a:bodyPr/>
                    <a:lstStyle/>
                    <a:p>
                      <a:endParaRPr lang="de-AT" sz="2400" dirty="0"/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2000" dirty="0"/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7753">
                <a:tc>
                  <a:txBody>
                    <a:bodyPr/>
                    <a:lstStyle/>
                    <a:p>
                      <a:r>
                        <a:rPr lang="de-AT" sz="2000" dirty="0"/>
                        <a:t>1.</a:t>
                      </a:r>
                    </a:p>
                  </a:txBody>
                  <a:tcPr marL="86519" marR="86519" marT="43259" marB="432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/>
                        <a:t>Annahme, Identifikation und Vorbereitung </a:t>
                      </a:r>
                      <a:r>
                        <a:rPr lang="de-AT" sz="2000" dirty="0"/>
                        <a:t>der zu operierenden Patienten/-innen einschließlich des An- und Abtransports,</a:t>
                      </a:r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902619">
                <a:tc>
                  <a:txBody>
                    <a:bodyPr/>
                    <a:lstStyle/>
                    <a:p>
                      <a:r>
                        <a:rPr lang="de-AT" sz="2000" dirty="0"/>
                        <a:t>2.</a:t>
                      </a:r>
                    </a:p>
                  </a:txBody>
                  <a:tcPr marL="86519" marR="86519" marT="43259" marB="432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/>
                        <a:t>Vorbereitung des Operationsraums </a:t>
                      </a:r>
                      <a:r>
                        <a:rPr lang="de-AT" sz="2000" dirty="0"/>
                        <a:t>hinsichtlich der erforderlichen </a:t>
                      </a:r>
                      <a:r>
                        <a:rPr lang="de-AT" sz="2000" dirty="0" err="1"/>
                        <a:t>unsterilen</a:t>
                      </a:r>
                      <a:r>
                        <a:rPr lang="de-AT" sz="2000" dirty="0"/>
                        <a:t> Geräte und Lagerungsbehelfe, einschließlich deren Überprüfung auf Funktionstüchtigkeit, sowie deren Wartung,</a:t>
                      </a:r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52887">
                <a:tc>
                  <a:txBody>
                    <a:bodyPr/>
                    <a:lstStyle/>
                    <a:p>
                      <a:r>
                        <a:rPr lang="de-AT" sz="2000" dirty="0"/>
                        <a:t>3.</a:t>
                      </a:r>
                    </a:p>
                  </a:txBody>
                  <a:tcPr marL="86519" marR="86519" marT="43259" marB="432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/>
                        <a:t>Assistenz bei der Lagerung </a:t>
                      </a:r>
                      <a:r>
                        <a:rPr lang="de-AT" sz="2000" dirty="0"/>
                        <a:t>der Patienten/-innen,</a:t>
                      </a:r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52887">
                <a:tc>
                  <a:txBody>
                    <a:bodyPr/>
                    <a:lstStyle/>
                    <a:p>
                      <a:r>
                        <a:rPr lang="de-AT" sz="2000" dirty="0"/>
                        <a:t>4.</a:t>
                      </a:r>
                    </a:p>
                  </a:txBody>
                  <a:tcPr marL="86519" marR="86519" marT="43259" marB="432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 err="1"/>
                        <a:t>perioperative</a:t>
                      </a:r>
                      <a:r>
                        <a:rPr lang="de-AT" sz="2000" b="1" dirty="0"/>
                        <a:t> Bedienung der </a:t>
                      </a:r>
                      <a:r>
                        <a:rPr lang="de-AT" sz="2000" b="1" dirty="0" err="1"/>
                        <a:t>unsterilen</a:t>
                      </a:r>
                      <a:r>
                        <a:rPr lang="de-AT" sz="2000" b="1" dirty="0"/>
                        <a:t> Geräte</a:t>
                      </a:r>
                      <a:r>
                        <a:rPr lang="de-AT" sz="2000" dirty="0"/>
                        <a:t>,</a:t>
                      </a:r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52887">
                <a:tc>
                  <a:txBody>
                    <a:bodyPr/>
                    <a:lstStyle/>
                    <a:p>
                      <a:r>
                        <a:rPr lang="de-AT" sz="2000" dirty="0"/>
                        <a:t>5.</a:t>
                      </a:r>
                    </a:p>
                  </a:txBody>
                  <a:tcPr marL="86519" marR="86519" marT="43259" marB="432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/>
                        <a:t>Assistenz bei der Sterilisation </a:t>
                      </a:r>
                      <a:r>
                        <a:rPr lang="de-AT" sz="2000" dirty="0"/>
                        <a:t>der Geräte und Instrumente,</a:t>
                      </a:r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52887">
                <a:tc>
                  <a:txBody>
                    <a:bodyPr/>
                    <a:lstStyle/>
                    <a:p>
                      <a:r>
                        <a:rPr lang="de-AT" sz="2000" dirty="0"/>
                        <a:t>6.</a:t>
                      </a:r>
                    </a:p>
                  </a:txBody>
                  <a:tcPr marL="86519" marR="86519" marT="43259" marB="432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/>
                        <a:t>Aufbereitung und Funktionskontrolle </a:t>
                      </a:r>
                      <a:r>
                        <a:rPr lang="de-AT" sz="2000" dirty="0"/>
                        <a:t>der </a:t>
                      </a:r>
                      <a:r>
                        <a:rPr lang="de-AT" sz="2000" dirty="0" err="1"/>
                        <a:t>unsterilen</a:t>
                      </a:r>
                      <a:r>
                        <a:rPr lang="de-AT" sz="2000" dirty="0"/>
                        <a:t> Geräte und</a:t>
                      </a:r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627753">
                <a:tc>
                  <a:txBody>
                    <a:bodyPr/>
                    <a:lstStyle/>
                    <a:p>
                      <a:r>
                        <a:rPr lang="de-AT" sz="2000" dirty="0"/>
                        <a:t>7.</a:t>
                      </a:r>
                    </a:p>
                  </a:txBody>
                  <a:tcPr marL="86519" marR="86519" marT="43259" marB="432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/>
                        <a:t>Assistenz</a:t>
                      </a:r>
                      <a:r>
                        <a:rPr lang="de-AT" sz="2000" dirty="0"/>
                        <a:t> bei der </a:t>
                      </a:r>
                      <a:r>
                        <a:rPr lang="de-AT" sz="2000" b="1" dirty="0"/>
                        <a:t>Umsetzung der Hygienerichtlinien</a:t>
                      </a:r>
                      <a:r>
                        <a:rPr lang="de-AT" sz="2000" dirty="0"/>
                        <a:t> hinsichtlich des Operationsraums, der Geräte und der Instrumente.</a:t>
                      </a:r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4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688623" cy="562074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de-DE" sz="2400" dirty="0">
                <a:effectLst/>
                <a:latin typeface="Verdana" pitchFamily="34" charset="0"/>
                <a:cs typeface="Arial" pitchFamily="34" charset="0"/>
              </a:rPr>
              <a:t>Tätigkeitsbereich der Ordinationsassistenz </a:t>
            </a:r>
            <a:endParaRPr lang="de-DE" sz="287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030792"/>
              </p:ext>
            </p:extLst>
          </p:nvPr>
        </p:nvGraphicFramePr>
        <p:xfrm>
          <a:off x="1187624" y="1484784"/>
          <a:ext cx="7848871" cy="4592636"/>
        </p:xfrm>
        <a:graphic>
          <a:graphicData uri="http://schemas.openxmlformats.org/drawingml/2006/table">
            <a:tbl>
              <a:tblPr/>
              <a:tblGrid>
                <a:gridCol w="508081"/>
                <a:gridCol w="6846613"/>
                <a:gridCol w="494177"/>
              </a:tblGrid>
              <a:tr h="346075">
                <a:tc gridSpan="2">
                  <a:txBody>
                    <a:bodyPr/>
                    <a:lstStyle/>
                    <a:p>
                      <a:endParaRPr lang="de-AT" sz="2000" dirty="0"/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800" dirty="0"/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5632">
                <a:tc>
                  <a:txBody>
                    <a:bodyPr/>
                    <a:lstStyle/>
                    <a:p>
                      <a:r>
                        <a:rPr lang="de-AT" sz="2000" dirty="0"/>
                        <a:t>1.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b="1" dirty="0" smtClean="0"/>
                        <a:t>Durchführung </a:t>
                      </a:r>
                      <a:r>
                        <a:rPr lang="de-AT" sz="2000" b="1" dirty="0"/>
                        <a:t>einfacher Assistenztätigkeiten </a:t>
                      </a:r>
                      <a:r>
                        <a:rPr lang="de-AT" sz="2000" dirty="0"/>
                        <a:t>bei ärztlichen </a:t>
                      </a:r>
                      <a:r>
                        <a:rPr lang="de-AT" sz="2000" dirty="0" smtClean="0"/>
                        <a:t>Maßnahmen,</a:t>
                      </a:r>
                      <a:endParaRPr lang="de-AT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865188">
                <a:tc>
                  <a:txBody>
                    <a:bodyPr/>
                    <a:lstStyle/>
                    <a:p>
                      <a:r>
                        <a:rPr lang="de-AT" sz="2000" dirty="0"/>
                        <a:t>2.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/>
                        <a:t>Durchführung von standardisierten diagnostischen </a:t>
                      </a:r>
                      <a:r>
                        <a:rPr lang="de-AT" sz="2000" dirty="0"/>
                        <a:t>Programmen und standardisierten Blut-, Harn- und Stuhluntersuchungen mittels Schnelltestverfahren (Point-</a:t>
                      </a:r>
                      <a:r>
                        <a:rPr lang="de-AT" sz="2000" dirty="0" err="1"/>
                        <a:t>of</a:t>
                      </a:r>
                      <a:r>
                        <a:rPr lang="de-AT" sz="2000" dirty="0"/>
                        <a:t>-Care-</a:t>
                      </a:r>
                      <a:r>
                        <a:rPr lang="de-AT" sz="2000" dirty="0" err="1"/>
                        <a:t>Testing</a:t>
                      </a:r>
                      <a:r>
                        <a:rPr lang="de-AT" sz="2000" dirty="0"/>
                        <a:t>) einschließlich der Blutentnahme aus den Kapillaren im Rahmen der patientennahen Labordiagnostik,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de-AT" sz="2000" dirty="0"/>
                        <a:t>3.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/>
                        <a:t>Blutentnahme aus der Vene</a:t>
                      </a:r>
                      <a:r>
                        <a:rPr lang="de-AT" sz="2000" dirty="0"/>
                        <a:t>, </a:t>
                      </a:r>
                      <a:r>
                        <a:rPr lang="de-AT" sz="2000" dirty="0" smtClean="0"/>
                        <a:t>außer bei Kindern,</a:t>
                      </a:r>
                      <a:endParaRPr lang="de-AT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de-AT" sz="2000" dirty="0"/>
                        <a:t>4.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/>
                        <a:t>Betreuung</a:t>
                      </a:r>
                      <a:r>
                        <a:rPr lang="de-AT" sz="2000" dirty="0"/>
                        <a:t> der Patienten/-innen und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de-AT" sz="2000" dirty="0"/>
                        <a:t>5.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/>
                        <a:t>die </a:t>
                      </a:r>
                      <a:r>
                        <a:rPr lang="de-AT" sz="2000" b="1" dirty="0"/>
                        <a:t>Praxishygiene</a:t>
                      </a:r>
                      <a:r>
                        <a:rPr lang="de-AT" sz="2000" dirty="0"/>
                        <a:t>, Reinigung, Desinfektion, Sterilisation und Wartung der Medizinprodukte und sonstiger </a:t>
                      </a:r>
                      <a:r>
                        <a:rPr lang="de-AT" sz="2000" dirty="0" smtClean="0"/>
                        <a:t>Geräte</a:t>
                      </a:r>
                      <a:endParaRPr lang="de-AT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de-AT" sz="1800" dirty="0" smtClean="0"/>
                        <a:t>6. </a:t>
                      </a:r>
                      <a:endParaRPr lang="de-AT" sz="1800" dirty="0"/>
                    </a:p>
                  </a:txBody>
                  <a:tcPr marL="86519" marR="86519" marT="43259" marB="432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2000" dirty="0" smtClean="0"/>
                        <a:t>organisatorischen und </a:t>
                      </a:r>
                      <a:r>
                        <a:rPr lang="de-AT" sz="2000" b="1" dirty="0" smtClean="0"/>
                        <a:t>administrativen Tätigkeiten</a:t>
                      </a:r>
                      <a:endParaRPr lang="de-AT" sz="2000" b="1" dirty="0"/>
                    </a:p>
                  </a:txBody>
                  <a:tcPr marL="86519" marR="86519" marT="43259" marB="43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Tätigkeitsbereich der Röntgenassistenz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608512"/>
          </a:xfrm>
        </p:spPr>
        <p:txBody>
          <a:bodyPr>
            <a:noAutofit/>
          </a:bodyPr>
          <a:lstStyle/>
          <a:p>
            <a:pPr marL="361950" lvl="0" indent="-361950">
              <a:lnSpc>
                <a:spcPts val="28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>
                <a:solidFill>
                  <a:prstClr val="black"/>
                </a:solidFill>
              </a:rPr>
              <a:t> DF standardisierter </a:t>
            </a:r>
            <a:r>
              <a:rPr lang="de-AT" sz="2000" dirty="0" err="1">
                <a:solidFill>
                  <a:prstClr val="black"/>
                </a:solidFill>
              </a:rPr>
              <a:t>Thoraxröntgen</a:t>
            </a:r>
            <a:endParaRPr lang="de-AT" sz="2000" dirty="0">
              <a:solidFill>
                <a:prstClr val="black"/>
              </a:solidFill>
            </a:endParaRPr>
          </a:p>
          <a:p>
            <a:pPr marL="361950" lvl="0" indent="-361950">
              <a:lnSpc>
                <a:spcPts val="28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>
                <a:solidFill>
                  <a:prstClr val="black"/>
                </a:solidFill>
              </a:rPr>
              <a:t> DF stand. Skelettröntgen</a:t>
            </a:r>
          </a:p>
          <a:p>
            <a:pPr marL="361950" lvl="0" indent="-361950">
              <a:lnSpc>
                <a:spcPts val="28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>
                <a:solidFill>
                  <a:prstClr val="black"/>
                </a:solidFill>
              </a:rPr>
              <a:t> DF stand. Knochendichtemessungen</a:t>
            </a:r>
          </a:p>
          <a:p>
            <a:pPr marL="361950" lvl="0" indent="-361950">
              <a:lnSpc>
                <a:spcPts val="28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>
                <a:solidFill>
                  <a:prstClr val="black"/>
                </a:solidFill>
              </a:rPr>
              <a:t> DF stand. Mammographien</a:t>
            </a:r>
          </a:p>
          <a:p>
            <a:pPr marL="361950" lvl="0" indent="-361950">
              <a:lnSpc>
                <a:spcPts val="28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>
                <a:solidFill>
                  <a:prstClr val="black"/>
                </a:solidFill>
              </a:rPr>
              <a:t> DF einfacher </a:t>
            </a:r>
            <a:r>
              <a:rPr lang="de-AT" sz="2000" dirty="0" smtClean="0">
                <a:solidFill>
                  <a:prstClr val="black"/>
                </a:solidFill>
              </a:rPr>
              <a:t>stand. </a:t>
            </a:r>
            <a:r>
              <a:rPr lang="de-AT" sz="2000" dirty="0">
                <a:solidFill>
                  <a:prstClr val="black"/>
                </a:solidFill>
              </a:rPr>
              <a:t>Tätigkeiten bei CT im Rahmen der Assistenz</a:t>
            </a:r>
          </a:p>
          <a:p>
            <a:pPr marL="361950" lvl="0" indent="-361950">
              <a:lnSpc>
                <a:spcPts val="28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>
                <a:solidFill>
                  <a:prstClr val="black"/>
                </a:solidFill>
              </a:rPr>
              <a:t> DF einfacher </a:t>
            </a:r>
            <a:r>
              <a:rPr lang="de-AT" sz="2000" dirty="0" smtClean="0">
                <a:solidFill>
                  <a:prstClr val="black"/>
                </a:solidFill>
              </a:rPr>
              <a:t>stand. </a:t>
            </a:r>
            <a:r>
              <a:rPr lang="de-AT" sz="2000" dirty="0">
                <a:solidFill>
                  <a:prstClr val="black"/>
                </a:solidFill>
              </a:rPr>
              <a:t>Tätigkeiten bei MRT im Rahmen der Assistenz</a:t>
            </a:r>
          </a:p>
          <a:p>
            <a:pPr marL="361950" lvl="0" indent="-361950">
              <a:lnSpc>
                <a:spcPts val="28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>
                <a:solidFill>
                  <a:prstClr val="black"/>
                </a:solidFill>
              </a:rPr>
              <a:t> Assistenz bei Röntgenuntersuchungen des Respirations-, Gastrointestinal- und des Urogenital-Traktes</a:t>
            </a:r>
          </a:p>
          <a:p>
            <a:pPr marL="361950" lvl="0" indent="-361950">
              <a:lnSpc>
                <a:spcPts val="28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>
                <a:solidFill>
                  <a:prstClr val="black"/>
                </a:solidFill>
              </a:rPr>
              <a:t> Transferierung /Assistenz bei Patientenlagerung </a:t>
            </a:r>
          </a:p>
          <a:p>
            <a:pPr marL="361950" lvl="0" indent="-361950">
              <a:lnSpc>
                <a:spcPts val="28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>
                <a:solidFill>
                  <a:prstClr val="black"/>
                </a:solidFill>
              </a:rPr>
              <a:t> Auf- und Nachbereitung der Geräte und Untersuchungsräume</a:t>
            </a:r>
          </a:p>
          <a:p>
            <a:pPr marL="361950" lvl="0" indent="-361950">
              <a:lnSpc>
                <a:spcPts val="28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2000" dirty="0">
                <a:solidFill>
                  <a:prstClr val="black"/>
                </a:solidFill>
              </a:rPr>
              <a:t> Organisieren, Verwalten und Zureichen erforderlicher </a:t>
            </a:r>
            <a:r>
              <a:rPr lang="de-AT" sz="2000" dirty="0" smtClean="0">
                <a:solidFill>
                  <a:prstClr val="black"/>
                </a:solidFill>
              </a:rPr>
              <a:t>Materialien</a:t>
            </a:r>
          </a:p>
          <a:p>
            <a:pPr marL="0" lvl="0" indent="0">
              <a:spcBef>
                <a:spcPts val="0"/>
              </a:spcBef>
              <a:buNone/>
            </a:pPr>
            <a:endParaRPr lang="de-AT" sz="1800" dirty="0" smtClean="0"/>
          </a:p>
          <a:p>
            <a:pPr marL="0" indent="0">
              <a:buNone/>
            </a:pPr>
            <a:r>
              <a:rPr lang="de-AT" sz="1600" dirty="0" smtClean="0"/>
              <a:t>DF = Durchführung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5940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>
                <a:solidFill>
                  <a:srgbClr val="FF0000"/>
                </a:solidFill>
              </a:rPr>
              <a:t>Röngten</a:t>
            </a:r>
            <a:r>
              <a:rPr lang="de-AT" dirty="0" smtClean="0">
                <a:solidFill>
                  <a:srgbClr val="FF0000"/>
                </a:solidFill>
              </a:rPr>
              <a:t>:  </a:t>
            </a:r>
            <a:r>
              <a:rPr lang="de-AT" dirty="0" smtClean="0"/>
              <a:t>MTD vs. MAB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94069"/>
              </p:ext>
            </p:extLst>
          </p:nvPr>
        </p:nvGraphicFramePr>
        <p:xfrm>
          <a:off x="899592" y="1412776"/>
          <a:ext cx="8064896" cy="533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4896544"/>
              </a:tblGrid>
              <a:tr h="580176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Berufsbild</a:t>
                      </a:r>
                      <a:r>
                        <a:rPr lang="de-AT" baseline="0" dirty="0" smtClean="0"/>
                        <a:t>  der RTA</a:t>
                      </a:r>
                      <a:endParaRPr lang="de-AT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Röntgenassistenz</a:t>
                      </a:r>
                      <a:endParaRPr lang="de-AT" dirty="0"/>
                    </a:p>
                  </a:txBody>
                  <a:tcPr anchor="ctr" anchorCtr="1"/>
                </a:tc>
              </a:tr>
              <a:tr h="381231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Anwendung von ionisierenden Strahlen wie diagnostische Radiologie, Strahlentherapie, Nuklearmedizin und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anderer bildgebender Verfahren wie Ultraschall, Kernspinresonanz-tomographie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Anwendung von Kontrastmitteln und Radiopharmazeutika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DF standardisierter </a:t>
                      </a:r>
                      <a:r>
                        <a:rPr lang="de-AT" dirty="0" err="1" smtClean="0"/>
                        <a:t>Thoraxröntgen</a:t>
                      </a:r>
                      <a:endParaRPr lang="de-AT" dirty="0" smtClean="0"/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DF stand. Skelettröntgen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DF stand. Knochendichtemessungen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DF stand.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Mammographien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DF einfacher standardisierter Tätigkeiten bei CT </a:t>
                      </a:r>
                      <a:br>
                        <a:rPr lang="de-AT" dirty="0" smtClean="0"/>
                      </a:br>
                      <a:r>
                        <a:rPr lang="de-AT" dirty="0" smtClean="0"/>
                        <a:t>  im Rahmen der Assistenz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DF einfacher standardisierter Tätigkeiten bei  </a:t>
                      </a:r>
                      <a:br>
                        <a:rPr lang="de-AT" dirty="0" smtClean="0"/>
                      </a:br>
                      <a:r>
                        <a:rPr lang="de-AT" dirty="0" smtClean="0"/>
                        <a:t> MRT im Rahmen der Assistenz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de-AT" baseline="0" dirty="0" smtClean="0"/>
                        <a:t>  </a:t>
                      </a:r>
                      <a:r>
                        <a:rPr lang="de-AT" dirty="0" smtClean="0"/>
                        <a:t>Assistenz bei Röntgenuntersuchungen des  </a:t>
                      </a:r>
                      <a:br>
                        <a:rPr lang="de-AT" dirty="0" smtClean="0"/>
                      </a:br>
                      <a:r>
                        <a:rPr lang="de-AT" dirty="0" smtClean="0"/>
                        <a:t>  Respirations-, Gastrointestinal- und des </a:t>
                      </a:r>
                      <a:br>
                        <a:rPr lang="de-AT" dirty="0" smtClean="0"/>
                      </a:br>
                      <a:r>
                        <a:rPr lang="de-AT" dirty="0" smtClean="0"/>
                        <a:t>  Urogenital-Traktes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de-AT" dirty="0" smtClean="0"/>
                        <a:t>  Transferierung /Assistenz bei Patientenlagerung 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de-AT" baseline="0" dirty="0" smtClean="0"/>
                        <a:t>  </a:t>
                      </a:r>
                      <a:r>
                        <a:rPr lang="de-AT" dirty="0" smtClean="0"/>
                        <a:t>Auf- und Nachbereitung der Geräte und </a:t>
                      </a:r>
                      <a:br>
                        <a:rPr lang="de-AT" dirty="0" smtClean="0"/>
                      </a:br>
                      <a:r>
                        <a:rPr lang="de-AT" dirty="0" smtClean="0"/>
                        <a:t>  Untersuchungsräume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de-A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Organisieren, Verwalten und Zureichen </a:t>
                      </a:r>
                      <a:br>
                        <a:rPr lang="de-A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erforderlicher Materialien </a:t>
                      </a:r>
                      <a:endParaRPr lang="de-AT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de-AT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3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8208912" cy="1470025"/>
          </a:xfrm>
        </p:spPr>
        <p:txBody>
          <a:bodyPr>
            <a:normAutofit/>
          </a:bodyPr>
          <a:lstStyle/>
          <a:p>
            <a:r>
              <a:rPr lang="de-A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geht es für DMTF/SHD weiter?</a:t>
            </a:r>
            <a:br>
              <a:rPr lang="de-A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2400" dirty="0" smtClean="0"/>
              <a:t>Übergangsbestimmungen für DMTF und SHD</a:t>
            </a:r>
            <a:endParaRPr lang="de-AT" sz="2400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7447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62398" y="4725144"/>
            <a:ext cx="7830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aktueller Berufsberechtigung zum 1.1.2013 …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*</a:t>
            </a:r>
            <a:r>
              <a:rPr lang="de-DE" dirty="0" smtClean="0"/>
              <a:t>    </a:t>
            </a:r>
            <a:r>
              <a:rPr lang="de-DE" u="sng" dirty="0" smtClean="0"/>
              <a:t>und</a:t>
            </a:r>
            <a:r>
              <a:rPr lang="de-DE" dirty="0" smtClean="0"/>
              <a:t> Vorliegen der erforderlichen Kenntnisse und Fertigkeiten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**</a:t>
            </a:r>
            <a:r>
              <a:rPr lang="de-DE" dirty="0" smtClean="0"/>
              <a:t>  als OP-Gehilfe oder Pflegeberuf </a:t>
            </a:r>
            <a:r>
              <a:rPr lang="de-DE" u="sng" dirty="0" smtClean="0"/>
              <a:t>und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Nachweis über das Vorliegen </a:t>
            </a:r>
            <a:r>
              <a:rPr lang="de-DE" dirty="0"/>
              <a:t>von mindestens 36 Monaten</a:t>
            </a:r>
            <a:br>
              <a:rPr lang="de-DE" dirty="0"/>
            </a:br>
            <a:r>
              <a:rPr lang="de-DE" dirty="0"/>
              <a:t>      Berufserfahrung innerhalb der letzten 5 Jahre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Antrag </a:t>
            </a:r>
            <a:r>
              <a:rPr lang="de-DE" dirty="0"/>
              <a:t>an Landeshauptmann </a:t>
            </a:r>
            <a:r>
              <a:rPr lang="de-DE" dirty="0" smtClean="0"/>
              <a:t>bis 30.Juni 2015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 smtClean="0">
                <a:cs typeface="Times New Roman" pitchFamily="18" charset="0"/>
              </a:rPr>
              <a:t>Übergangsbestimmungen - SHD</a:t>
            </a:r>
            <a:endParaRPr lang="de-AT" altLang="de-DE" dirty="0" smtClean="0">
              <a:cs typeface="Times New Roman" pitchFamily="18" charset="0"/>
            </a:endParaRPr>
          </a:p>
        </p:txBody>
      </p:sp>
      <p:graphicFrame>
        <p:nvGraphicFramePr>
          <p:cNvPr id="4409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11460"/>
              </p:ext>
            </p:extLst>
          </p:nvPr>
        </p:nvGraphicFramePr>
        <p:xfrm>
          <a:off x="899592" y="1240579"/>
          <a:ext cx="7776863" cy="3221712"/>
        </p:xfrm>
        <a:graphic>
          <a:graphicData uri="http://schemas.openxmlformats.org/drawingml/2006/table">
            <a:tbl>
              <a:tblPr/>
              <a:tblGrid>
                <a:gridCol w="2664295"/>
                <a:gridCol w="2880320"/>
                <a:gridCol w="2232248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MTF-SHD-Gesetz -1961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MAB-Gesetz - 2013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§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Ergotherapiegehilfe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/in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Heilbadegehilfe/in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Desinfektionsgehilfe/in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Desinfektionsassistent/in</a:t>
                      </a: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*</a:t>
                      </a:r>
                      <a:endParaRPr kumimoji="0" lang="de-DE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automatisch - § 35 (1)</a:t>
                      </a:r>
                      <a:endParaRPr kumimoji="0" lang="de-DE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Prosekturgehilfe/in</a:t>
                      </a: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Obduktionsassistent/in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automatisch - § 35 (2)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Operationsgehilfe/in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Operationsassistent/in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automatisch - § 35 (3)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Ordinationsgehilfe/in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Ordinationsassistent/in</a:t>
                      </a: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automatisch - § 35 (4)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Gipsassistent/in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**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Mittels Nachweis -§ 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4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4382115"/>
            <a:ext cx="78300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Bei aktueller Berufsberechtigung zum 1.1.2013 …</a:t>
            </a:r>
          </a:p>
          <a:p>
            <a:r>
              <a:rPr lang="de-DE" sz="2000" b="1" dirty="0" smtClean="0">
                <a:solidFill>
                  <a:srgbClr val="FF0000"/>
                </a:solidFill>
              </a:rPr>
              <a:t>*</a:t>
            </a:r>
            <a:r>
              <a:rPr lang="de-DE" sz="2000" dirty="0" smtClean="0"/>
              <a:t>    </a:t>
            </a:r>
            <a:r>
              <a:rPr lang="de-DE" sz="2000" u="sng" dirty="0" smtClean="0"/>
              <a:t>und</a:t>
            </a:r>
            <a:r>
              <a:rPr lang="de-DE" sz="2000" dirty="0" smtClean="0"/>
              <a:t> Vorliegen der erforderlichen Kenntnisse und Fertigkeiten</a:t>
            </a:r>
          </a:p>
          <a:p>
            <a:endParaRPr lang="de-DE" sz="700" dirty="0" smtClean="0"/>
          </a:p>
          <a:p>
            <a:r>
              <a:rPr lang="de-DE" sz="2000" b="1" dirty="0" smtClean="0">
                <a:solidFill>
                  <a:srgbClr val="FF0000"/>
                </a:solidFill>
              </a:rPr>
              <a:t>**</a:t>
            </a:r>
            <a:r>
              <a:rPr lang="de-DE" sz="2000" dirty="0" smtClean="0"/>
              <a:t>  als OP-Gehilfe oder </a:t>
            </a:r>
            <a:r>
              <a:rPr lang="de-DE" sz="2000" dirty="0" err="1" smtClean="0"/>
              <a:t>GuKG</a:t>
            </a:r>
            <a:r>
              <a:rPr lang="de-DE" sz="2000" dirty="0" smtClean="0"/>
              <a:t>-Pflegeberuf </a:t>
            </a:r>
            <a:r>
              <a:rPr lang="de-DE" sz="2000" u="sng" dirty="0" smtClean="0"/>
              <a:t>und</a:t>
            </a:r>
            <a:endParaRPr lang="de-D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Nachweis über das Vorliegen </a:t>
            </a:r>
            <a:r>
              <a:rPr lang="de-DE" sz="2000" dirty="0"/>
              <a:t>von mindestens 36 Monaten</a:t>
            </a:r>
            <a:br>
              <a:rPr lang="de-DE" sz="2000" dirty="0"/>
            </a:br>
            <a:r>
              <a:rPr lang="de-DE" sz="2000" dirty="0" smtClean="0"/>
              <a:t>Berufserfahrung </a:t>
            </a:r>
            <a:r>
              <a:rPr lang="de-DE" sz="2000" dirty="0"/>
              <a:t>innerhalb der letzten 5 Jahre</a:t>
            </a:r>
            <a:endParaRPr lang="de-D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Antrag </a:t>
            </a:r>
            <a:r>
              <a:rPr lang="de-DE" sz="2000" dirty="0"/>
              <a:t>an Landeshauptmann </a:t>
            </a:r>
            <a:r>
              <a:rPr lang="de-DE" sz="2000" dirty="0" smtClean="0"/>
              <a:t>bis 30. Juni 2015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 smtClean="0">
                <a:cs typeface="Times New Roman" pitchFamily="18" charset="0"/>
              </a:rPr>
              <a:t>Übergangsbestimmungen - SHD</a:t>
            </a:r>
            <a:endParaRPr lang="de-AT" altLang="de-DE" dirty="0" smtClean="0">
              <a:cs typeface="Times New Roman" pitchFamily="18" charset="0"/>
            </a:endParaRPr>
          </a:p>
        </p:txBody>
      </p:sp>
      <p:graphicFrame>
        <p:nvGraphicFramePr>
          <p:cNvPr id="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15249"/>
              </p:ext>
            </p:extLst>
          </p:nvPr>
        </p:nvGraphicFramePr>
        <p:xfrm>
          <a:off x="1074744" y="2348880"/>
          <a:ext cx="7488831" cy="853440"/>
        </p:xfrm>
        <a:graphic>
          <a:graphicData uri="http://schemas.openxmlformats.org/drawingml/2006/table">
            <a:tbl>
              <a:tblPr/>
              <a:tblGrid>
                <a:gridCol w="2489144"/>
                <a:gridCol w="2808312"/>
                <a:gridCol w="2191375"/>
              </a:tblGrid>
              <a:tr h="41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Ergotherapiegehilfe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/in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Heilbadegehilfe/in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972"/>
              </p:ext>
            </p:extLst>
          </p:nvPr>
        </p:nvGraphicFramePr>
        <p:xfrm>
          <a:off x="1067355" y="3212976"/>
          <a:ext cx="7488831" cy="2133600"/>
        </p:xfrm>
        <a:graphic>
          <a:graphicData uri="http://schemas.openxmlformats.org/drawingml/2006/table">
            <a:tbl>
              <a:tblPr/>
              <a:tblGrid>
                <a:gridCol w="2496533"/>
                <a:gridCol w="2808312"/>
                <a:gridCol w="2183986"/>
              </a:tblGrid>
              <a:tr h="42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Desinfektionsgehilfe/in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  Desinfektionsassistent/in</a:t>
                      </a: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*</a:t>
                      </a:r>
                      <a:endParaRPr kumimoji="0" lang="de-DE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automatisch - § 35 (1)</a:t>
                      </a:r>
                      <a:endParaRPr kumimoji="0" lang="de-DE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Prosekturgehilfe/in</a:t>
                      </a: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Obduktionsassistent/in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automatisch - § 35 (2)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Operationsgehilfe/in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Operationsassistent/in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automatisch - § 35 (3)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  Ordinationsgehilfe/in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  Ordinationsassistent/in</a:t>
                      </a: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automatisch - § 35 (4)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Gipsassistent/in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Mittels Nachweis - § 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55030"/>
              </p:ext>
            </p:extLst>
          </p:nvPr>
        </p:nvGraphicFramePr>
        <p:xfrm>
          <a:off x="1063843" y="1628800"/>
          <a:ext cx="7488831" cy="709508"/>
        </p:xfrm>
        <a:graphic>
          <a:graphicData uri="http://schemas.openxmlformats.org/drawingml/2006/table">
            <a:tbl>
              <a:tblPr/>
              <a:tblGrid>
                <a:gridCol w="2500045"/>
                <a:gridCol w="2808312"/>
                <a:gridCol w="2180474"/>
              </a:tblGrid>
              <a:tr h="709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MTF-SHD-Gesetz  - 1961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MAB-Gesetz - 2013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Übergang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3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65587E-6 L 0.20018 -1.65587E-6 C 0.28993 -1.65587E-6 0.40052 0.25139 0.40052 0.45652 L 0.40052 0.9123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45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0052 -0.134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921725" y="620688"/>
            <a:ext cx="7826739" cy="414337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cs typeface="Times New Roman" pitchFamily="18" charset="0"/>
              </a:rPr>
              <a:t>Übergangsbestimmung - MTF</a:t>
            </a:r>
            <a:endParaRPr lang="de-AT" altLang="de-DE" dirty="0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58738" y="92075"/>
            <a:ext cx="403225" cy="21748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50812"/>
              </p:ext>
            </p:extLst>
          </p:nvPr>
        </p:nvGraphicFramePr>
        <p:xfrm>
          <a:off x="1187450" y="1476802"/>
          <a:ext cx="7272610" cy="4992209"/>
        </p:xfrm>
        <a:graphic>
          <a:graphicData uri="http://schemas.openxmlformats.org/drawingml/2006/table">
            <a:tbl>
              <a:tblPr/>
              <a:tblGrid>
                <a:gridCol w="792262"/>
                <a:gridCol w="3672408"/>
                <a:gridCol w="2807940"/>
              </a:tblGrid>
              <a:tr h="672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MTF-SHD-G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MABG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§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042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Röntgenassistent/in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ohne weiteren Nachweis auf Basis MABG  </a:t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(§ 37 Abs. 1)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42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Laborassistent/in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42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ea typeface="+mn-ea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Medizinische/r Masseur/in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   Hydro- und Balneotherapie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   Elektrotherapie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ohne weiteren Nachweis</a:t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§ 39 Abs.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§ 39 Abs.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§ 39 Abs. 3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6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DMTF bisher ohne Aufsicht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Nachweis erforderlich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§ 38 Abs. 1 und 3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69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ea typeface="+mn-ea"/>
                        <a:cs typeface="Lucida Sans Unicode" pitchFamily="34" charset="0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Einzelne Tätigkeiten der BMA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Nachweis erforderlich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§ 38 Abs. 1, 3 und 7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69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Einzelne Tätigkeiten der RT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Nachweis erforderlich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§ 38 Abs. 1, 3 und 8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873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Einfache Tätigkeiten in der PT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offen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Medizinische Fachassistenz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772816"/>
            <a:ext cx="8064896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b="1" dirty="0" smtClean="0">
                <a:solidFill>
                  <a:srgbClr val="FF0000"/>
                </a:solidFill>
              </a:rPr>
              <a:t>Vier Varianten:</a:t>
            </a:r>
          </a:p>
          <a:p>
            <a:r>
              <a:rPr lang="de-AT" sz="2000" dirty="0" smtClean="0"/>
              <a:t>MAB-Fächerkombi </a:t>
            </a:r>
            <a:br>
              <a:rPr lang="de-AT" sz="2000" dirty="0" smtClean="0"/>
            </a:br>
            <a:r>
              <a:rPr lang="de-AT" sz="2000" smtClean="0"/>
              <a:t>= Basismodul + mindestens </a:t>
            </a:r>
            <a:r>
              <a:rPr lang="de-AT" sz="2000" dirty="0"/>
              <a:t>3 </a:t>
            </a:r>
            <a:r>
              <a:rPr lang="de-AT" sz="2000" dirty="0" smtClean="0"/>
              <a:t>beliebige Fächer </a:t>
            </a:r>
            <a:r>
              <a:rPr lang="de-AT" sz="2000" dirty="0"/>
              <a:t>+ Fachbereichsarbeit (mind. 2500 Std.) </a:t>
            </a:r>
          </a:p>
          <a:p>
            <a:r>
              <a:rPr lang="de-AT" sz="2000" dirty="0" smtClean="0"/>
              <a:t>Pflegehilfe + </a:t>
            </a:r>
            <a:r>
              <a:rPr lang="de-AT" sz="2000" dirty="0"/>
              <a:t>1 </a:t>
            </a:r>
            <a:r>
              <a:rPr lang="de-AT" sz="2000" dirty="0" smtClean="0"/>
              <a:t>MAB-Fach + Fachbereichsarbeit</a:t>
            </a:r>
          </a:p>
          <a:p>
            <a:r>
              <a:rPr lang="de-AT" sz="2000" dirty="0" smtClean="0"/>
              <a:t>Medizinischer Masseur + 1 MAB-Fach + Fachbereichsarbeit</a:t>
            </a:r>
          </a:p>
          <a:p>
            <a:r>
              <a:rPr lang="de-AT" sz="2000" dirty="0" smtClean="0"/>
              <a:t>Übergangsberechtigung + 2 MAB-Fächer + Fachbereichsarbeit</a:t>
            </a:r>
            <a:br>
              <a:rPr lang="de-AT" sz="2000" dirty="0" smtClean="0"/>
            </a:br>
            <a:r>
              <a:rPr lang="de-AT" sz="1600" dirty="0" smtClean="0"/>
              <a:t>(Desinfektions-, Obduktions-, Operations- und Ordinationsassistent/in)</a:t>
            </a:r>
          </a:p>
          <a:p>
            <a:endParaRPr lang="de-AT" sz="2000" dirty="0"/>
          </a:p>
          <a:p>
            <a:pPr marL="0" indent="0">
              <a:buNone/>
            </a:pPr>
            <a:r>
              <a:rPr lang="de-AT" sz="2000" b="1" dirty="0" smtClean="0">
                <a:solidFill>
                  <a:srgbClr val="FF0000"/>
                </a:solidFill>
              </a:rPr>
              <a:t>Berufsbezeichnung:</a:t>
            </a:r>
          </a:p>
          <a:p>
            <a:pPr marL="0" indent="0">
              <a:buNone/>
            </a:pPr>
            <a:r>
              <a:rPr lang="de-AT" sz="2000" dirty="0" smtClean="0"/>
              <a:t>„Der überwiegend ausgeübte Beruf“   </a:t>
            </a:r>
            <a:r>
              <a:rPr lang="de-AT" sz="2400" b="1" dirty="0" smtClean="0">
                <a:solidFill>
                  <a:srgbClr val="FF0000"/>
                </a:solidFill>
              </a:rPr>
              <a:t>+</a:t>
            </a:r>
            <a:r>
              <a:rPr lang="de-AT" sz="2000" dirty="0" smtClean="0"/>
              <a:t>   „(MFA)“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9901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414337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cs typeface="Times New Roman" pitchFamily="18" charset="0"/>
              </a:rPr>
              <a:t>Übergangsbestimmung MTF – Berufsbezeichnung</a:t>
            </a:r>
            <a:endParaRPr lang="de-AT" altLang="de-DE" dirty="0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58738" y="92075"/>
            <a:ext cx="403225" cy="21748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1115616" y="6128052"/>
            <a:ext cx="57610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2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Quelle und Darstellung: GÖG/ÖBIG, 2013</a:t>
            </a:r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13728"/>
              </p:ext>
            </p:extLst>
          </p:nvPr>
        </p:nvGraphicFramePr>
        <p:xfrm>
          <a:off x="1115616" y="1844824"/>
          <a:ext cx="7272736" cy="4030734"/>
        </p:xfrm>
        <a:graphic>
          <a:graphicData uri="http://schemas.openxmlformats.org/drawingml/2006/table">
            <a:tbl>
              <a:tblPr/>
              <a:tblGrid>
                <a:gridCol w="792088"/>
                <a:gridCol w="3240360"/>
                <a:gridCol w="3240288"/>
              </a:tblGrid>
              <a:tr h="791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MTF-SHD-G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Berechtigung  gemäß MABG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Berufsbezeichnung je nach Bereich gemäß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MABG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1587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</a:t>
                      </a:r>
                    </a:p>
                  </a:txBody>
                  <a:tcPr marL="91420" marR="9142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</a:t>
                      </a:r>
                    </a:p>
                  </a:txBody>
                  <a:tcPr marL="91420" marR="9142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5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29" marR="9142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Röntgenassistent/in</a:t>
                      </a:r>
                    </a:p>
                  </a:txBody>
                  <a:tcPr marL="91420" marR="9142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Röntgenassistent/in (MTF)</a:t>
                      </a:r>
                    </a:p>
                  </a:txBody>
                  <a:tcPr marL="91420" marR="9142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5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Laborassistent/in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Laborassistent/in (MTF)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415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Medizinische/r Masseur/in 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Medizinische/r Masseur/in 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4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Medizinische/r Masseur/in - Hydro- und Balneotherapie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Medizinische/r Masseur/in (Hydro- und Balneotherapie)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5724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Medizinische/r Masseur/in (Elektrotherapie)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Medizinische/r Masseur/in (Elektrotherapie)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5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ea typeface="+mn-ea"/>
                        <a:cs typeface="Lucida Sans Unicode" pitchFamily="34" charset="0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Einzelne Tätigkeiten der BMA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415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Einzelne Tätigkeiten der RT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</a:t>
                      </a:r>
                    </a:p>
                  </a:txBody>
                  <a:tcPr marL="91420" marR="9142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82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Modernes Berufsrecht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704856" cy="4209331"/>
          </a:xfrm>
        </p:spPr>
        <p:txBody>
          <a:bodyPr>
            <a:normAutofit fontScale="92500" lnSpcReduction="20000"/>
          </a:bodyPr>
          <a:lstStyle/>
          <a:p>
            <a:r>
              <a:rPr lang="de-AT" dirty="0" smtClean="0"/>
              <a:t>Berufsbilder</a:t>
            </a:r>
          </a:p>
          <a:p>
            <a:r>
              <a:rPr lang="de-AT" dirty="0"/>
              <a:t>Modulare Durchlässigkeit (</a:t>
            </a:r>
            <a:r>
              <a:rPr lang="de-AT" dirty="0" err="1" smtClean="0"/>
              <a:t>gemeins</a:t>
            </a:r>
            <a:r>
              <a:rPr lang="de-AT" dirty="0" smtClean="0"/>
              <a:t>. </a:t>
            </a:r>
            <a:r>
              <a:rPr lang="de-AT" dirty="0"/>
              <a:t>Basismodul)</a:t>
            </a:r>
          </a:p>
          <a:p>
            <a:r>
              <a:rPr lang="de-AT" dirty="0" smtClean="0"/>
              <a:t>Berufspflichten</a:t>
            </a:r>
          </a:p>
          <a:p>
            <a:r>
              <a:rPr lang="de-AT" dirty="0" smtClean="0"/>
              <a:t>Berufsberechtigung</a:t>
            </a:r>
          </a:p>
          <a:p>
            <a:r>
              <a:rPr lang="de-AT" dirty="0" smtClean="0"/>
              <a:t>Qualifikationsnachweis</a:t>
            </a:r>
          </a:p>
          <a:p>
            <a:r>
              <a:rPr lang="de-AT" dirty="0" smtClean="0"/>
              <a:t>Berufsausübung</a:t>
            </a:r>
          </a:p>
          <a:p>
            <a:r>
              <a:rPr lang="de-AT" dirty="0" smtClean="0"/>
              <a:t>Entziehung der Berufsberechtigung</a:t>
            </a:r>
          </a:p>
          <a:p>
            <a:r>
              <a:rPr lang="de-AT" dirty="0" smtClean="0"/>
              <a:t>Ausbildungsvorschriften</a:t>
            </a:r>
          </a:p>
          <a:p>
            <a:r>
              <a:rPr lang="de-AT" dirty="0" smtClean="0"/>
              <a:t>Fortbildungspflicht</a:t>
            </a:r>
          </a:p>
          <a:p>
            <a:pPr lvl="0"/>
            <a:r>
              <a:rPr lang="de-DE" dirty="0"/>
              <a:t>Zugang zur Berufsreifeprüfung für </a:t>
            </a:r>
            <a:r>
              <a:rPr lang="de-DE" dirty="0" smtClean="0"/>
              <a:t>MFA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Übergang I:  </a:t>
            </a:r>
            <a:r>
              <a:rPr lang="de-DE" sz="2400" dirty="0" smtClean="0"/>
              <a:t>DMTF </a:t>
            </a:r>
            <a:r>
              <a:rPr lang="de-DE" sz="2400" u="sng" dirty="0" smtClean="0"/>
              <a:t>ohne</a:t>
            </a:r>
            <a:r>
              <a:rPr lang="de-DE" sz="2400" dirty="0" smtClean="0"/>
              <a:t> Zusatzkompetenzen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772816"/>
            <a:ext cx="8208912" cy="49685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de-AT" sz="2000" dirty="0" smtClean="0"/>
              <a:t>Zum 1.1.2013 berufsberechtigte </a:t>
            </a:r>
            <a:r>
              <a:rPr lang="de-AT" sz="2000" dirty="0" err="1" smtClean="0"/>
              <a:t>DMTF´s</a:t>
            </a:r>
            <a:r>
              <a:rPr lang="de-AT" sz="2000" dirty="0" smtClean="0"/>
              <a:t>  </a:t>
            </a:r>
            <a:r>
              <a:rPr lang="de-AT" sz="2000" u="sng" dirty="0" smtClean="0"/>
              <a:t>- die nicht über das alte Berufsgesetz hinausgearbeitet haben -</a:t>
            </a:r>
            <a:r>
              <a:rPr lang="de-AT" sz="2000" dirty="0" smtClean="0"/>
              <a:t> sind berechtigt zur Ausübung …</a:t>
            </a:r>
          </a:p>
          <a:p>
            <a:r>
              <a:rPr lang="de-AT" sz="2000" dirty="0" smtClean="0"/>
              <a:t>Laborassistenz  </a:t>
            </a:r>
            <a:r>
              <a:rPr lang="de-AT" sz="2000" u="sng" dirty="0" smtClean="0"/>
              <a:t>nach MABG </a:t>
            </a:r>
          </a:p>
          <a:p>
            <a:r>
              <a:rPr lang="de-AT" sz="2000" dirty="0" err="1" smtClean="0"/>
              <a:t>Röntgenassiststenz</a:t>
            </a:r>
            <a:r>
              <a:rPr lang="de-AT" sz="2000" dirty="0" smtClean="0"/>
              <a:t>  </a:t>
            </a:r>
            <a:r>
              <a:rPr lang="de-AT" sz="2000" u="sng" dirty="0" smtClean="0"/>
              <a:t>nach MABG</a:t>
            </a:r>
          </a:p>
          <a:p>
            <a:r>
              <a:rPr lang="de-AT" sz="2000" dirty="0" smtClean="0"/>
              <a:t>Medizinische/r Masseur/in nach </a:t>
            </a:r>
            <a:r>
              <a:rPr lang="de-AT" sz="2000" dirty="0" err="1" smtClean="0"/>
              <a:t>MMHmG</a:t>
            </a:r>
            <a:endParaRPr lang="de-AT" sz="2000" dirty="0" smtClean="0"/>
          </a:p>
          <a:p>
            <a:pPr lvl="1"/>
            <a:r>
              <a:rPr lang="de-AT" sz="1600" dirty="0" smtClean="0"/>
              <a:t>Hydro- und Balneotherapie mit der Zusatzbezeichnung: (medizinische/r Bademeister/in)</a:t>
            </a:r>
          </a:p>
          <a:p>
            <a:pPr lvl="1"/>
            <a:r>
              <a:rPr lang="de-AT" sz="1600" dirty="0"/>
              <a:t>Elektrotherapie mit der </a:t>
            </a:r>
            <a:r>
              <a:rPr lang="de-AT" sz="1600" dirty="0" smtClean="0"/>
              <a:t>Zusatzbezeichnung :  (Elektrotherapie)</a:t>
            </a:r>
          </a:p>
          <a:p>
            <a:pPr lvl="1"/>
            <a:endParaRPr lang="de-AT" sz="2000" dirty="0" smtClean="0"/>
          </a:p>
          <a:p>
            <a:pPr>
              <a:buNone/>
            </a:pPr>
            <a:r>
              <a:rPr lang="de-DE" sz="2000" b="1" dirty="0" smtClean="0">
                <a:solidFill>
                  <a:srgbClr val="FF0000"/>
                </a:solidFill>
              </a:rPr>
              <a:t>Berufsbezeichnung (Wahlmöglichkeit)</a:t>
            </a:r>
          </a:p>
          <a:p>
            <a:r>
              <a:rPr lang="de-DE" sz="1800" dirty="0" smtClean="0"/>
              <a:t>„Diplomierte medizinisch-technische Fachkraft“ Berufsbezeichnung jener Sparte, in der sie überwiegend tätig sind unter Anfügung der Bezeichnung „(MTF)“ </a:t>
            </a:r>
          </a:p>
          <a:p>
            <a:pPr lvl="1"/>
            <a:r>
              <a:rPr lang="de-DE" sz="1600" dirty="0" smtClean="0"/>
              <a:t>Laborassistentin (MTF)</a:t>
            </a:r>
          </a:p>
          <a:p>
            <a:pPr lvl="1"/>
            <a:r>
              <a:rPr lang="de-DE" sz="1600" dirty="0" smtClean="0"/>
              <a:t>Röntgenassistentin (MTF)</a:t>
            </a:r>
          </a:p>
          <a:p>
            <a:pPr marL="57150" indent="0">
              <a:buNone/>
            </a:pPr>
            <a:endParaRPr lang="de-DE" sz="200" dirty="0"/>
          </a:p>
          <a:p>
            <a:r>
              <a:rPr lang="de-DE" sz="2000" dirty="0" smtClean="0"/>
              <a:t>Gilt für Personen, die bis 31.12.2012 die MTF-Ausbildung begonnen haben </a:t>
            </a:r>
          </a:p>
          <a:p>
            <a:pPr lvl="1"/>
            <a:endParaRPr lang="de-DE" sz="1600" dirty="0"/>
          </a:p>
          <a:p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616616" cy="562074"/>
          </a:xfrm>
        </p:spPr>
        <p:txBody>
          <a:bodyPr/>
          <a:lstStyle/>
          <a:p>
            <a:r>
              <a:rPr lang="de-DE" sz="2000" dirty="0" smtClean="0"/>
              <a:t>Übergang </a:t>
            </a:r>
            <a:r>
              <a:rPr lang="de-DE" sz="2000" dirty="0"/>
              <a:t>II: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DMTF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400" u="sng" dirty="0" smtClean="0"/>
              <a:t>mit</a:t>
            </a:r>
            <a:r>
              <a:rPr lang="de-DE" sz="2400" dirty="0" smtClean="0"/>
              <a:t> Zusatzkompetenzen </a:t>
            </a:r>
            <a:r>
              <a:rPr lang="de-DE" sz="2400" dirty="0" smtClean="0">
                <a:solidFill>
                  <a:srgbClr val="FF0000"/>
                </a:solidFill>
              </a:rPr>
              <a:t>(&gt; </a:t>
            </a:r>
            <a:r>
              <a:rPr lang="de-DE" sz="2400" dirty="0">
                <a:solidFill>
                  <a:srgbClr val="FF0000"/>
                </a:solidFill>
              </a:rPr>
              <a:t>36 </a:t>
            </a:r>
            <a:r>
              <a:rPr lang="de-DE" sz="2400" dirty="0" smtClean="0">
                <a:solidFill>
                  <a:srgbClr val="FF0000"/>
                </a:solidFill>
              </a:rPr>
              <a:t>Mon.)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772816"/>
            <a:ext cx="8208912" cy="468052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AT" sz="2000" dirty="0" smtClean="0"/>
              <a:t>DMTF, die </a:t>
            </a:r>
            <a:r>
              <a:rPr lang="de-AT" sz="2000" dirty="0"/>
              <a:t>von 1.1.2005 bis </a:t>
            </a:r>
            <a:r>
              <a:rPr lang="de-AT" sz="2000" dirty="0" smtClean="0"/>
              <a:t>31.12.2012 </a:t>
            </a:r>
            <a:r>
              <a:rPr lang="de-A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mind. 36 Mon. </a:t>
            </a: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</a:t>
            </a:r>
            <a:endParaRPr lang="de-A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AT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einzelne Tätigkeiten des medizinisch-technischen </a:t>
            </a:r>
            <a:r>
              <a:rPr lang="de-AT" sz="2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Laboratoriumsdienstes</a:t>
            </a:r>
            <a:endParaRPr lang="de-DE" sz="20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AT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einzelne Tätigkeiten des Röntgendienstes oder</a:t>
            </a:r>
            <a:endParaRPr lang="de-DE" sz="20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AT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Tätigkeiten als DMTF ohne Aufsicht</a:t>
            </a:r>
            <a:r>
              <a:rPr lang="de-AT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AT" sz="2000" b="1" u="sng" dirty="0" smtClean="0">
                <a:solidFill>
                  <a:schemeClr val="accent3">
                    <a:lumMod val="75000"/>
                  </a:schemeClr>
                </a:solidFill>
              </a:rPr>
              <a:t>ausgeübt haben</a:t>
            </a:r>
          </a:p>
          <a:p>
            <a:pPr marL="457200" lvl="1" indent="0">
              <a:buNone/>
            </a:pPr>
            <a:r>
              <a:rPr lang="de-AT" sz="2000" b="1" dirty="0" smtClean="0"/>
              <a:t>sind dazu auch nach dem </a:t>
            </a:r>
            <a:r>
              <a:rPr lang="de-AT" sz="2000" b="1" u="sng" dirty="0" smtClean="0"/>
              <a:t>31.12.2014</a:t>
            </a:r>
            <a:r>
              <a:rPr lang="de-AT" sz="2000" dirty="0"/>
              <a:t> </a:t>
            </a:r>
            <a:r>
              <a:rPr lang="de-AT" sz="2000" dirty="0" smtClean="0"/>
              <a:t>berechtigt, wenn</a:t>
            </a:r>
            <a:endParaRPr lang="de-DE" sz="2000" dirty="0" smtClean="0"/>
          </a:p>
          <a:p>
            <a:pPr lvl="2"/>
            <a:r>
              <a:rPr lang="de-AT" b="1" dirty="0" smtClean="0"/>
              <a:t>entsprechender Tätigkeitsnachweis</a:t>
            </a:r>
          </a:p>
          <a:p>
            <a:pPr lvl="2"/>
            <a:r>
              <a:rPr lang="de-AT" dirty="0" smtClean="0"/>
              <a:t>Antrag an Landeshauptmann 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0"/>
            <a:endParaRPr lang="de-AT" sz="1800" dirty="0" smtClean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118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696744" cy="562074"/>
          </a:xfrm>
        </p:spPr>
        <p:txBody>
          <a:bodyPr/>
          <a:lstStyle/>
          <a:p>
            <a:r>
              <a:rPr lang="de-DE" sz="2000" dirty="0" smtClean="0"/>
              <a:t>Übergang III: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DMTF </a:t>
            </a:r>
            <a:r>
              <a:rPr lang="de-DE" sz="2400" u="sng" dirty="0" smtClean="0"/>
              <a:t>mit</a:t>
            </a:r>
            <a:r>
              <a:rPr lang="de-DE" sz="2400" dirty="0" smtClean="0"/>
              <a:t> Zusatzkompetenzen </a:t>
            </a:r>
            <a:r>
              <a:rPr lang="de-DE" sz="2400" dirty="0" smtClean="0">
                <a:solidFill>
                  <a:srgbClr val="FF0000"/>
                </a:solidFill>
              </a:rPr>
              <a:t>(</a:t>
            </a:r>
            <a:r>
              <a:rPr lang="de-DE" sz="2400" dirty="0">
                <a:solidFill>
                  <a:srgbClr val="FF0000"/>
                </a:solidFill>
              </a:rPr>
              <a:t>30-36 </a:t>
            </a:r>
            <a:r>
              <a:rPr lang="de-DE" sz="2400" dirty="0" smtClean="0">
                <a:solidFill>
                  <a:srgbClr val="FF0000"/>
                </a:solidFill>
              </a:rPr>
              <a:t>Mon.) 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772816"/>
            <a:ext cx="8208912" cy="417646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AT" sz="2000" dirty="0" smtClean="0"/>
              <a:t>DMTF</a:t>
            </a:r>
            <a:r>
              <a:rPr lang="de-AT" sz="2000" dirty="0"/>
              <a:t>, die von 1.1.2005 bis </a:t>
            </a:r>
            <a:r>
              <a:rPr lang="de-AT" sz="2000" dirty="0" smtClean="0"/>
              <a:t>31.12.2012</a:t>
            </a: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nur 30 bis 36 </a:t>
            </a:r>
            <a:r>
              <a:rPr lang="de-A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Mon. lang</a:t>
            </a:r>
            <a:endParaRPr lang="de-A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AT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einzelne Tätigkeiten des medizinisch-technischen </a:t>
            </a:r>
            <a:r>
              <a:rPr lang="de-AT" sz="2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Laboratoriumsdienstes</a:t>
            </a:r>
            <a:endParaRPr lang="de-DE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AT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einzelne Tätigkeiten des </a:t>
            </a:r>
            <a:r>
              <a:rPr lang="de-AT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Röntgendienstes </a:t>
            </a:r>
            <a:r>
              <a:rPr lang="de-AT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de-DE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AT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Tätigkeiten als DMTF ohne </a:t>
            </a:r>
            <a:r>
              <a:rPr lang="de-AT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Aufsicht </a:t>
            </a:r>
            <a:r>
              <a:rPr lang="de-AT" sz="2000" b="1" u="sng" dirty="0">
                <a:solidFill>
                  <a:schemeClr val="accent3">
                    <a:lumMod val="75000"/>
                  </a:schemeClr>
                </a:solidFill>
              </a:rPr>
              <a:t>ausgeübt </a:t>
            </a:r>
            <a:r>
              <a:rPr lang="de-AT" sz="2000" b="1" u="sng" dirty="0" smtClean="0">
                <a:solidFill>
                  <a:schemeClr val="accent3">
                    <a:lumMod val="75000"/>
                  </a:schemeClr>
                </a:solidFill>
              </a:rPr>
              <a:t>haben</a:t>
            </a:r>
            <a:endParaRPr lang="de-AT" sz="20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de-AT" sz="2000" b="1" dirty="0"/>
              <a:t>sind dazu </a:t>
            </a:r>
            <a:r>
              <a:rPr lang="de-AT" sz="2000" b="1" dirty="0" smtClean="0"/>
              <a:t>auch </a:t>
            </a:r>
            <a:r>
              <a:rPr lang="de-AT" sz="2000" b="1" dirty="0"/>
              <a:t>nach dem </a:t>
            </a:r>
            <a:r>
              <a:rPr lang="de-AT" sz="2000" b="1" u="sng" dirty="0" smtClean="0"/>
              <a:t>31.12.2016</a:t>
            </a:r>
            <a:r>
              <a:rPr lang="de-AT" sz="2000" dirty="0" smtClean="0"/>
              <a:t> berechtigt, wenn</a:t>
            </a:r>
          </a:p>
          <a:p>
            <a:pPr lvl="2"/>
            <a:r>
              <a:rPr lang="de-AT" b="1" dirty="0"/>
              <a:t>entsprechender Tätigkeitsnachweis</a:t>
            </a:r>
          </a:p>
          <a:p>
            <a:pPr lvl="2"/>
            <a:r>
              <a:rPr lang="de-AT" dirty="0" smtClean="0"/>
              <a:t>kommissionelle Abschlussprüfung über Fachbereich (bis 31.12.2016</a:t>
            </a:r>
            <a:r>
              <a:rPr lang="de-AT" dirty="0"/>
              <a:t>) </a:t>
            </a:r>
            <a:endParaRPr lang="de-AT" dirty="0" smtClean="0"/>
          </a:p>
          <a:p>
            <a:pPr lvl="2"/>
            <a:r>
              <a:rPr lang="de-AT" dirty="0"/>
              <a:t>A</a:t>
            </a:r>
            <a:r>
              <a:rPr lang="de-AT" dirty="0" smtClean="0"/>
              <a:t>ntrag </a:t>
            </a:r>
            <a:r>
              <a:rPr lang="de-AT" dirty="0"/>
              <a:t>an </a:t>
            </a:r>
            <a:r>
              <a:rPr lang="de-AT" dirty="0" smtClean="0"/>
              <a:t>Landeshauptmann</a:t>
            </a:r>
            <a:endParaRPr lang="de-AT" dirty="0"/>
          </a:p>
          <a:p>
            <a:pPr lvl="2"/>
            <a:endParaRPr lang="de-DE" dirty="0" smtClean="0"/>
          </a:p>
          <a:p>
            <a:pPr lvl="0"/>
            <a:endParaRPr lang="de-AT" sz="1800" dirty="0" smtClean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536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443251"/>
            <a:ext cx="5904656" cy="562074"/>
          </a:xfrm>
        </p:spPr>
        <p:txBody>
          <a:bodyPr/>
          <a:lstStyle/>
          <a:p>
            <a:r>
              <a:rPr lang="de-DE" sz="2000" dirty="0"/>
              <a:t>Übergang </a:t>
            </a:r>
            <a:r>
              <a:rPr lang="de-DE" sz="2000" dirty="0" smtClean="0"/>
              <a:t>IV: </a:t>
            </a:r>
            <a:br>
              <a:rPr lang="de-DE" sz="2000" dirty="0" smtClean="0"/>
            </a:br>
            <a:r>
              <a:rPr lang="de-DE" sz="2400" dirty="0" smtClean="0"/>
              <a:t>DMTF mit Zusatzkompetenzen </a:t>
            </a:r>
            <a:r>
              <a:rPr lang="de-DE" sz="2400" dirty="0" smtClean="0">
                <a:solidFill>
                  <a:srgbClr val="FF0000"/>
                </a:solidFill>
              </a:rPr>
              <a:t>(&lt;</a:t>
            </a:r>
            <a:r>
              <a:rPr lang="de-DE" sz="2400" dirty="0">
                <a:solidFill>
                  <a:srgbClr val="FF0000"/>
                </a:solidFill>
              </a:rPr>
              <a:t>30 </a:t>
            </a:r>
            <a:r>
              <a:rPr lang="de-DE" sz="2400" dirty="0" smtClean="0">
                <a:solidFill>
                  <a:srgbClr val="FF0000"/>
                </a:solidFill>
              </a:rPr>
              <a:t>Mon.) 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772816"/>
            <a:ext cx="7920880" cy="4536504"/>
          </a:xfrm>
          <a:ln>
            <a:noFill/>
          </a:ln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AT" sz="2000" dirty="0"/>
              <a:t>DMTF, die von 1.1.2005 bis 31.12.2012</a:t>
            </a:r>
            <a:r>
              <a:rPr lang="de-A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weniger als 30 Mon</a:t>
            </a:r>
            <a:r>
              <a:rPr lang="de-A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lang</a:t>
            </a:r>
            <a:endParaRPr lang="de-A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AT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einzelne Tätigkeiten des medizinisch-technischen </a:t>
            </a:r>
            <a:r>
              <a:rPr lang="de-AT" sz="20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Laboratoriumsdienstes</a:t>
            </a:r>
            <a:r>
              <a:rPr lang="de-AT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AT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einzelne Tätigkeiten des </a:t>
            </a:r>
            <a:r>
              <a:rPr lang="de-AT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Röntgendienstes </a:t>
            </a:r>
            <a:r>
              <a:rPr lang="de-AT" sz="2000" b="1" u="sng" dirty="0" smtClean="0"/>
              <a:t>ausgeübt haben</a:t>
            </a:r>
            <a:endParaRPr lang="de-DE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AT" sz="2000" strike="sngStrike" dirty="0"/>
              <a:t>die Tätigkeiten als DMTF ohne </a:t>
            </a:r>
            <a:r>
              <a:rPr lang="de-AT" sz="2000" strike="sngStrike" dirty="0" smtClean="0"/>
              <a:t>Aufsicht</a:t>
            </a:r>
            <a:r>
              <a:rPr lang="de-AT" sz="2000" dirty="0" smtClean="0"/>
              <a:t>  </a:t>
            </a:r>
          </a:p>
          <a:p>
            <a:pPr marL="457200" lvl="1" indent="0">
              <a:buNone/>
            </a:pPr>
            <a:r>
              <a:rPr lang="de-AT" sz="2000" b="1" dirty="0" smtClean="0"/>
              <a:t>sind </a:t>
            </a:r>
            <a:r>
              <a:rPr lang="de-AT" sz="2000" b="1" dirty="0"/>
              <a:t>dazu auch nach dem </a:t>
            </a:r>
            <a:r>
              <a:rPr lang="de-AT" sz="2000" b="1" u="sng" dirty="0"/>
              <a:t>31.12.2016</a:t>
            </a:r>
            <a:r>
              <a:rPr lang="de-AT" sz="2000" dirty="0"/>
              <a:t> berechtigt, wenn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000" dirty="0" smtClean="0"/>
              <a:t>kommissionelle </a:t>
            </a:r>
            <a:r>
              <a:rPr lang="de-AT" sz="2000" dirty="0"/>
              <a:t>Abschlussprüfung über Fachbereich (bis 31.12.2016)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2000" dirty="0"/>
              <a:t>Antrag an Landeshauptmann</a:t>
            </a:r>
          </a:p>
          <a:p>
            <a:pPr lvl="1"/>
            <a:endParaRPr lang="de-AT" sz="2000" dirty="0"/>
          </a:p>
          <a:p>
            <a:pPr marL="0" indent="0">
              <a:buNone/>
            </a:pP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1728" y="443251"/>
            <a:ext cx="6688623" cy="562074"/>
          </a:xfrm>
        </p:spPr>
        <p:txBody>
          <a:bodyPr/>
          <a:lstStyle/>
          <a:p>
            <a:r>
              <a:rPr lang="de-AT" sz="2000" dirty="0" smtClean="0"/>
              <a:t>Übergang: </a:t>
            </a:r>
            <a:r>
              <a:rPr lang="de-AT" sz="2400" dirty="0" smtClean="0"/>
              <a:t>Zusatzkompetenzen im Labor sind …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72816"/>
            <a:ext cx="7776864" cy="475252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3500" dirty="0" smtClean="0"/>
              <a:t>die </a:t>
            </a:r>
            <a:r>
              <a:rPr lang="de-AT" sz="3500" dirty="0"/>
              <a:t>Assistenz bei Untersuchungen auf dem Gebiet der </a:t>
            </a:r>
            <a:r>
              <a:rPr lang="de-AT" sz="3500" b="1" dirty="0"/>
              <a:t>Elektro-Neuro-Funktionsdiagnostik</a:t>
            </a:r>
            <a:r>
              <a:rPr lang="de-AT" sz="3500" dirty="0"/>
              <a:t> und der </a:t>
            </a:r>
            <a:r>
              <a:rPr lang="de-AT" sz="3500" b="1" dirty="0" smtClean="0"/>
              <a:t>Kardio-Pulmonalen-Funktionsdiagnostik</a:t>
            </a:r>
            <a:endParaRPr lang="de-AT" sz="3500" b="1" dirty="0"/>
          </a:p>
          <a:p>
            <a:pPr marL="514350" indent="-514350">
              <a:buFont typeface="+mj-lt"/>
              <a:buAutoNum type="arabicPeriod"/>
            </a:pPr>
            <a:r>
              <a:rPr lang="de-AT" sz="3500" b="1" dirty="0" smtClean="0"/>
              <a:t>spezielle klinische Chemie:</a:t>
            </a:r>
            <a:r>
              <a:rPr lang="de-AT" sz="3500" dirty="0" smtClean="0"/>
              <a:t> </a:t>
            </a:r>
            <a:r>
              <a:rPr lang="de-AT" sz="3500" dirty="0" err="1" smtClean="0">
                <a:solidFill>
                  <a:schemeClr val="bg1">
                    <a:lumMod val="50000"/>
                  </a:schemeClr>
                </a:solidFill>
              </a:rPr>
              <a:t>Massenspektrometrie</a:t>
            </a:r>
            <a:r>
              <a:rPr lang="de-AT" sz="3500" dirty="0" smtClean="0">
                <a:solidFill>
                  <a:schemeClr val="bg1">
                    <a:lumMod val="50000"/>
                  </a:schemeClr>
                </a:solidFill>
              </a:rPr>
              <a:t>, Atomabsorption;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500" b="1" dirty="0" smtClean="0"/>
              <a:t>spezielle Hämatologie: </a:t>
            </a:r>
            <a:r>
              <a:rPr lang="de-AT" sz="3500" dirty="0" smtClean="0">
                <a:solidFill>
                  <a:schemeClr val="bg1">
                    <a:lumMod val="50000"/>
                  </a:schemeClr>
                </a:solidFill>
              </a:rPr>
              <a:t>Zelltypisierung (</a:t>
            </a:r>
            <a:r>
              <a:rPr lang="de-AT" sz="3500" dirty="0" err="1" smtClean="0">
                <a:solidFill>
                  <a:schemeClr val="bg1">
                    <a:lumMod val="50000"/>
                  </a:schemeClr>
                </a:solidFill>
              </a:rPr>
              <a:t>flowzytometrische</a:t>
            </a:r>
            <a:r>
              <a:rPr lang="de-AT" sz="3500" dirty="0" smtClean="0">
                <a:solidFill>
                  <a:schemeClr val="bg1">
                    <a:lumMod val="50000"/>
                  </a:schemeClr>
                </a:solidFill>
              </a:rPr>
              <a:t> Verfahren), selbständige Bewertung von Differenzialblutbildausstrichen und Knochenmarkausstrichen, Tätigkeiten im Bereich der Stammzellenzüchtung;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500" b="1" dirty="0" smtClean="0"/>
              <a:t>spezielle </a:t>
            </a:r>
            <a:r>
              <a:rPr lang="de-AT" sz="3500" b="1" dirty="0" err="1" smtClean="0"/>
              <a:t>Hämostaseologie</a:t>
            </a:r>
            <a:r>
              <a:rPr lang="de-AT" sz="3500" b="1" dirty="0" smtClean="0"/>
              <a:t>:</a:t>
            </a:r>
            <a:r>
              <a:rPr lang="de-AT" sz="3500" dirty="0" smtClean="0"/>
              <a:t> </a:t>
            </a:r>
            <a:r>
              <a:rPr lang="de-AT" sz="3500" dirty="0" smtClean="0">
                <a:solidFill>
                  <a:schemeClr val="bg1">
                    <a:lumMod val="50000"/>
                  </a:schemeClr>
                </a:solidFill>
              </a:rPr>
              <a:t>Spezialgerinnung (z.B. Stufendiagnostik);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500" b="1" dirty="0" smtClean="0"/>
              <a:t>spezielle Immunhämatologie und Transfusionsmedizin: </a:t>
            </a:r>
            <a:r>
              <a:rPr lang="de-AT" sz="3500" dirty="0" smtClean="0">
                <a:solidFill>
                  <a:schemeClr val="bg1">
                    <a:lumMod val="50000"/>
                  </a:schemeClr>
                </a:solidFill>
              </a:rPr>
              <a:t>HLA-Bestimmung, Gewebstypisierung, Cross-</a:t>
            </a:r>
            <a:r>
              <a:rPr lang="de-AT" sz="3500" dirty="0" err="1" smtClean="0">
                <a:solidFill>
                  <a:schemeClr val="bg1">
                    <a:lumMod val="50000"/>
                  </a:schemeClr>
                </a:solidFill>
              </a:rPr>
              <a:t>match</a:t>
            </a:r>
            <a:r>
              <a:rPr lang="de-AT" sz="35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500" b="1" dirty="0" smtClean="0"/>
              <a:t>spezielle Immunologie: </a:t>
            </a:r>
            <a:r>
              <a:rPr lang="de-AT" sz="3500" dirty="0" err="1" smtClean="0">
                <a:solidFill>
                  <a:schemeClr val="bg1">
                    <a:lumMod val="50000"/>
                  </a:schemeClr>
                </a:solidFill>
              </a:rPr>
              <a:t>Flowzytometrie</a:t>
            </a:r>
            <a:r>
              <a:rPr lang="de-AT" sz="3500" dirty="0" smtClean="0">
                <a:solidFill>
                  <a:schemeClr val="bg1">
                    <a:lumMod val="50000"/>
                  </a:schemeClr>
                </a:solidFill>
              </a:rPr>
              <a:t>, Zellkultur;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500" b="1" dirty="0" smtClean="0"/>
              <a:t>spezielle Histologie: </a:t>
            </a:r>
            <a:r>
              <a:rPr lang="de-AT" sz="3500" dirty="0" smtClean="0">
                <a:solidFill>
                  <a:schemeClr val="bg1">
                    <a:lumMod val="50000"/>
                  </a:schemeClr>
                </a:solidFill>
              </a:rPr>
              <a:t>Immunhistologie (Antikörperbestimmung auf Geweben, Spezialfärbungen);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500" dirty="0" smtClean="0">
                <a:solidFill>
                  <a:srgbClr val="FF0000"/>
                </a:solidFill>
              </a:rPr>
              <a:t>Verfahren </a:t>
            </a:r>
            <a:r>
              <a:rPr lang="de-AT" sz="3500" dirty="0">
                <a:solidFill>
                  <a:srgbClr val="FF0000"/>
                </a:solidFill>
              </a:rPr>
              <a:t>in der </a:t>
            </a:r>
            <a:r>
              <a:rPr lang="de-AT" sz="3500" dirty="0" smtClean="0">
                <a:solidFill>
                  <a:srgbClr val="FF0000"/>
                </a:solidFill>
              </a:rPr>
              <a:t>Zytologie*)</a:t>
            </a:r>
            <a:endParaRPr lang="de-AT" sz="35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AT" sz="3500" dirty="0" smtClean="0">
                <a:solidFill>
                  <a:srgbClr val="FF0000"/>
                </a:solidFill>
              </a:rPr>
              <a:t>Verfahren </a:t>
            </a:r>
            <a:r>
              <a:rPr lang="de-AT" sz="3500" dirty="0">
                <a:solidFill>
                  <a:srgbClr val="FF0000"/>
                </a:solidFill>
              </a:rPr>
              <a:t>in der molekularen </a:t>
            </a:r>
            <a:r>
              <a:rPr lang="de-AT" sz="3500" dirty="0" smtClean="0">
                <a:solidFill>
                  <a:srgbClr val="FF0000"/>
                </a:solidFill>
              </a:rPr>
              <a:t>Diagnostik*)</a:t>
            </a:r>
          </a:p>
          <a:p>
            <a:pPr marL="514350" indent="-514350">
              <a:buFont typeface="+mj-lt"/>
              <a:buAutoNum type="arabicPeriod"/>
            </a:pPr>
            <a:endParaRPr lang="de-A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3300" dirty="0">
                <a:solidFill>
                  <a:srgbClr val="FF0000"/>
                </a:solidFill>
              </a:rPr>
              <a:t>*)  diese Tätigkeiten dürfen nur bei entsprechend nachgewiesener Berufserfahrung von mindestens 30 bzw. 36 Mon. ausgeübt werden.</a:t>
            </a:r>
          </a:p>
        </p:txBody>
      </p:sp>
    </p:spTree>
    <p:extLst>
      <p:ext uri="{BB962C8B-B14F-4D97-AF65-F5344CB8AC3E}">
        <p14:creationId xmlns:p14="http://schemas.microsoft.com/office/powerpoint/2010/main" val="14696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>Labor:  </a:t>
            </a:r>
            <a:r>
              <a:rPr lang="de-AT" dirty="0" smtClean="0"/>
              <a:t>MTD vs. MAB/</a:t>
            </a:r>
            <a:r>
              <a:rPr lang="de-AT" sz="2000" dirty="0" smtClean="0"/>
              <a:t>Übergangsbestimmung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4572000" y="1412776"/>
            <a:ext cx="44644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37220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MAB - Ü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414688"/>
              </p:ext>
            </p:extLst>
          </p:nvPr>
        </p:nvGraphicFramePr>
        <p:xfrm>
          <a:off x="899592" y="1484784"/>
          <a:ext cx="806489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392488"/>
              </a:tblGrid>
              <a:tr h="580176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Berufsbild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mt-Laboratoriumsdienstes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Übergangsbestimmung </a:t>
                      </a:r>
                      <a:endParaRPr lang="de-AT" dirty="0"/>
                    </a:p>
                  </a:txBody>
                  <a:tcPr anchor="ctr" anchorCtr="1"/>
                </a:tc>
              </a:tr>
              <a:tr h="381231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Mitwirkung bei der </a:t>
                      </a:r>
                      <a:r>
                        <a:rPr lang="de-AT" u="sng" dirty="0" smtClean="0"/>
                        <a:t>Elektro-Neuro-Funktionsdiagnostik </a:t>
                      </a:r>
                      <a:r>
                        <a:rPr lang="de-AT" dirty="0" smtClean="0"/>
                        <a:t>und der </a:t>
                      </a:r>
                      <a:r>
                        <a:rPr lang="de-AT" u="sng" dirty="0" smtClean="0"/>
                        <a:t>Kardio-Pulmonalen-Funktions-diagnostik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u="sng" dirty="0" smtClean="0"/>
                        <a:t>klinisch-chemische</a:t>
                      </a:r>
                      <a:r>
                        <a:rPr lang="de-AT" dirty="0" smtClean="0"/>
                        <a:t> Untersuchung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u="sng" dirty="0" smtClean="0"/>
                        <a:t>Hämatologische</a:t>
                      </a:r>
                      <a:r>
                        <a:rPr lang="de-AT" dirty="0" smtClean="0"/>
                        <a:t> U.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u="sng" dirty="0" smtClean="0"/>
                        <a:t>Immunhämatologische U.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u="sng" dirty="0" smtClean="0"/>
                        <a:t>Histologische U.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u="sng" dirty="0" smtClean="0"/>
                        <a:t>Zytologische</a:t>
                      </a:r>
                      <a:r>
                        <a:rPr lang="de-AT" u="sng" baseline="0" dirty="0" smtClean="0"/>
                        <a:t> U.</a:t>
                      </a:r>
                      <a:endParaRPr lang="de-AT" u="sng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u="none" dirty="0" smtClean="0"/>
                        <a:t>Mikrobiologische U.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err="1" smtClean="0"/>
                        <a:t>Parasitologische</a:t>
                      </a:r>
                      <a:r>
                        <a:rPr lang="de-AT" dirty="0" smtClean="0"/>
                        <a:t> U.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err="1" smtClean="0"/>
                        <a:t>Mykologische</a:t>
                      </a:r>
                      <a:r>
                        <a:rPr lang="de-AT" dirty="0" smtClean="0"/>
                        <a:t> U.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Serologische U</a:t>
                      </a:r>
                      <a:r>
                        <a:rPr lang="de-AT" baseline="0" dirty="0" smtClean="0"/>
                        <a:t>.</a:t>
                      </a:r>
                      <a:endParaRPr lang="de-AT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nuklearmedizinische 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>
                        <a:buFont typeface="+mj-lt"/>
                        <a:buAutoNum type="arabicPeriod"/>
                      </a:pPr>
                      <a:r>
                        <a:rPr lang="de-AT" dirty="0" smtClean="0"/>
                        <a:t> Assistenz bei Elektro-Neuro-Funktionsdiagnostik und Kardio-Pulmonalen-Funktionsdiagnostik</a:t>
                      </a:r>
                    </a:p>
                    <a:p>
                      <a:pPr marL="182563" indent="-182563">
                        <a:buFont typeface="+mj-lt"/>
                        <a:buAutoNum type="arabicPeriod"/>
                      </a:pP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DFv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Verfahren in spez. klinischen Chemie</a:t>
                      </a:r>
                    </a:p>
                    <a:p>
                      <a:pPr marL="182563" indent="-182563">
                        <a:buFont typeface="+mj-lt"/>
                        <a:buAutoNum type="arabicPeriod"/>
                      </a:pP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Verfahren in spez. Hämatologie</a:t>
                      </a:r>
                    </a:p>
                    <a:p>
                      <a:pPr marL="182563" indent="-182563">
                        <a:buFont typeface="+mj-lt"/>
                        <a:buAutoNum type="arabicPeriod"/>
                      </a:pP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dirty="0" smtClean="0"/>
                        <a:t> Verfahren in spez. </a:t>
                      </a:r>
                      <a:r>
                        <a:rPr lang="de-AT" dirty="0" err="1" smtClean="0"/>
                        <a:t>Hämostaseologie</a:t>
                      </a:r>
                      <a:endParaRPr lang="de-AT" dirty="0" smtClean="0"/>
                    </a:p>
                    <a:p>
                      <a:pPr marL="182563" indent="-182563">
                        <a:buFont typeface="+mj-lt"/>
                        <a:buAutoNum type="arabicPeriod"/>
                      </a:pP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dirty="0" smtClean="0"/>
                        <a:t> Verfahren in spez. Immun-hämatologie und Transfusionsmedizin</a:t>
                      </a:r>
                    </a:p>
                    <a:p>
                      <a:pPr marL="182563" indent="-182563">
                        <a:buFont typeface="+mj-lt"/>
                        <a:buAutoNum type="arabicPeriod"/>
                      </a:pP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dirty="0" smtClean="0"/>
                        <a:t> Verfahren in spez. Immunologie</a:t>
                      </a:r>
                    </a:p>
                    <a:p>
                      <a:pPr marL="182563" indent="-182563">
                        <a:buFont typeface="+mj-lt"/>
                        <a:buAutoNum type="arabicPeriod"/>
                      </a:pP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dirty="0" smtClean="0"/>
                        <a:t> Verfahren in spez. Histologie</a:t>
                      </a:r>
                    </a:p>
                    <a:p>
                      <a:pPr marL="182563" indent="-182563">
                        <a:buFont typeface="+mj-lt"/>
                        <a:buAutoNum type="arabicPeriod"/>
                      </a:pP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dirty="0" smtClean="0"/>
                        <a:t> Verfahren in Zytologie*)</a:t>
                      </a:r>
                    </a:p>
                    <a:p>
                      <a:pPr marL="182563" indent="-182563">
                        <a:buFont typeface="+mj-lt"/>
                        <a:buAutoNum type="arabicPeriod"/>
                      </a:pP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dirty="0" smtClean="0"/>
                        <a:t> Verfahren in molekularen Diagnostik*)</a:t>
                      </a:r>
                    </a:p>
                    <a:p>
                      <a:pPr marL="182563" indent="-182563">
                        <a:buFont typeface="+mj-lt"/>
                        <a:buAutoNum type="arabicPeriod"/>
                      </a:pPr>
                      <a:endParaRPr lang="de-AT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AT" sz="1400" dirty="0" smtClean="0"/>
                        <a:t>    </a:t>
                      </a:r>
                      <a:r>
                        <a:rPr lang="de-AT" sz="1400" dirty="0" err="1" smtClean="0"/>
                        <a:t>DFv</a:t>
                      </a:r>
                      <a:r>
                        <a:rPr lang="de-AT" sz="1400" dirty="0" smtClean="0"/>
                        <a:t> = Durchführen</a:t>
                      </a:r>
                      <a:r>
                        <a:rPr lang="de-AT" sz="1400" baseline="0" dirty="0" smtClean="0"/>
                        <a:t> von  </a:t>
                      </a:r>
                      <a:br>
                        <a:rPr lang="de-AT" sz="1400" baseline="0" dirty="0" smtClean="0"/>
                      </a:br>
                      <a:r>
                        <a:rPr lang="de-AT" sz="1400" baseline="0" dirty="0" smtClean="0"/>
                        <a:t>    *) nicht bei fehlender Berufserfahrung</a:t>
                      </a:r>
                      <a:endParaRPr lang="de-AT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2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1728" y="443251"/>
            <a:ext cx="6544607" cy="562074"/>
          </a:xfrm>
        </p:spPr>
        <p:txBody>
          <a:bodyPr/>
          <a:lstStyle/>
          <a:p>
            <a:r>
              <a:rPr lang="de-AT" sz="2000" dirty="0" smtClean="0"/>
              <a:t>Übergang</a:t>
            </a:r>
            <a:r>
              <a:rPr lang="de-AT" sz="2000" dirty="0"/>
              <a:t>: </a:t>
            </a:r>
            <a:r>
              <a:rPr lang="de-AT" sz="2400" dirty="0"/>
              <a:t>Zusatzkompetenzen im </a:t>
            </a:r>
            <a:r>
              <a:rPr lang="de-AT" sz="2400" dirty="0" smtClean="0"/>
              <a:t>Röntgen sind … 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2400" dirty="0" smtClean="0"/>
              <a:t>die </a:t>
            </a:r>
            <a:r>
              <a:rPr lang="de-AT" sz="2400" dirty="0"/>
              <a:t>Assistenz in der </a:t>
            </a:r>
            <a:r>
              <a:rPr lang="de-AT" sz="2400" dirty="0" err="1"/>
              <a:t>interventionellen</a:t>
            </a:r>
            <a:r>
              <a:rPr lang="de-AT" sz="2400" dirty="0"/>
              <a:t> </a:t>
            </a:r>
            <a:r>
              <a:rPr lang="de-AT" sz="2400" dirty="0" smtClean="0"/>
              <a:t>Radiologie</a:t>
            </a:r>
            <a:endParaRPr lang="de-AT" sz="2400" dirty="0"/>
          </a:p>
          <a:p>
            <a:pPr marL="514350" indent="-514350">
              <a:buFont typeface="+mj-lt"/>
              <a:buAutoNum type="arabicPeriod"/>
            </a:pPr>
            <a:r>
              <a:rPr lang="de-AT" sz="2400" dirty="0" smtClean="0"/>
              <a:t>die </a:t>
            </a:r>
            <a:r>
              <a:rPr lang="de-AT" sz="2400" dirty="0"/>
              <a:t>Durchführung von </a:t>
            </a:r>
            <a:r>
              <a:rPr lang="de-AT" sz="2400" dirty="0" smtClean="0"/>
              <a:t>Ultraschalluntersuchungen</a:t>
            </a:r>
            <a:endParaRPr lang="de-AT" sz="2400" dirty="0"/>
          </a:p>
          <a:p>
            <a:pPr marL="514350" indent="-514350">
              <a:buFont typeface="+mj-lt"/>
              <a:buAutoNum type="arabicPeriod"/>
            </a:pPr>
            <a:r>
              <a:rPr lang="de-AT" sz="2400" dirty="0" smtClean="0">
                <a:solidFill>
                  <a:srgbClr val="FF0000"/>
                </a:solidFill>
              </a:rPr>
              <a:t>die </a:t>
            </a:r>
            <a:r>
              <a:rPr lang="de-AT" sz="2400" dirty="0">
                <a:solidFill>
                  <a:srgbClr val="FF0000"/>
                </a:solidFill>
              </a:rPr>
              <a:t>Durchführung von nuklearmedizinischen </a:t>
            </a:r>
            <a:r>
              <a:rPr lang="de-AT" sz="2400" dirty="0" smtClean="0">
                <a:solidFill>
                  <a:srgbClr val="FF0000"/>
                </a:solidFill>
              </a:rPr>
              <a:t>Verfahren*)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400" dirty="0" smtClean="0">
                <a:solidFill>
                  <a:srgbClr val="FF0000"/>
                </a:solidFill>
              </a:rPr>
              <a:t>die </a:t>
            </a:r>
            <a:r>
              <a:rPr lang="de-AT" sz="2400" dirty="0">
                <a:solidFill>
                  <a:srgbClr val="FF0000"/>
                </a:solidFill>
              </a:rPr>
              <a:t>Durchführung von strahlentherapeutischen </a:t>
            </a:r>
            <a:r>
              <a:rPr lang="de-AT" sz="2400" dirty="0" smtClean="0">
                <a:solidFill>
                  <a:srgbClr val="FF0000"/>
                </a:solidFill>
              </a:rPr>
              <a:t>Verfahren*)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400" dirty="0" smtClean="0">
                <a:solidFill>
                  <a:srgbClr val="FF0000"/>
                </a:solidFill>
              </a:rPr>
              <a:t>die </a:t>
            </a:r>
            <a:r>
              <a:rPr lang="de-AT" sz="2400" dirty="0">
                <a:solidFill>
                  <a:srgbClr val="FF0000"/>
                </a:solidFill>
              </a:rPr>
              <a:t>Durchführung von Schnittbilduntersuchungen mittels </a:t>
            </a:r>
            <a:r>
              <a:rPr lang="de-AT" sz="2400" dirty="0" smtClean="0">
                <a:solidFill>
                  <a:srgbClr val="FF0000"/>
                </a:solidFill>
              </a:rPr>
              <a:t>Computertomographie*)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400" dirty="0" smtClean="0">
                <a:solidFill>
                  <a:srgbClr val="FF0000"/>
                </a:solidFill>
              </a:rPr>
              <a:t>die </a:t>
            </a:r>
            <a:r>
              <a:rPr lang="de-AT" sz="2400" dirty="0">
                <a:solidFill>
                  <a:srgbClr val="FF0000"/>
                </a:solidFill>
              </a:rPr>
              <a:t>Durchführung von Schnittbilduntersuchungen mittels </a:t>
            </a:r>
            <a:r>
              <a:rPr lang="de-AT" sz="2400" dirty="0" smtClean="0">
                <a:solidFill>
                  <a:srgbClr val="FF0000"/>
                </a:solidFill>
              </a:rPr>
              <a:t>Magnetresonanztomographie*)</a:t>
            </a:r>
          </a:p>
          <a:p>
            <a:pPr marL="514350" indent="-514350">
              <a:buFont typeface="+mj-lt"/>
              <a:buAutoNum type="arabicPeriod"/>
            </a:pPr>
            <a:endParaRPr lang="de-AT" dirty="0"/>
          </a:p>
          <a:p>
            <a:pPr marL="0" indent="0">
              <a:buNone/>
            </a:pPr>
            <a:r>
              <a:rPr lang="de-AT" sz="2200" dirty="0">
                <a:solidFill>
                  <a:srgbClr val="FF0000"/>
                </a:solidFill>
              </a:rPr>
              <a:t>*)  </a:t>
            </a:r>
            <a:r>
              <a:rPr lang="de-AT" sz="2200" dirty="0" smtClean="0">
                <a:solidFill>
                  <a:srgbClr val="FF0000"/>
                </a:solidFill>
              </a:rPr>
              <a:t>diese Tätigkeiten dürfen nur bei entsprechend nachgewiesener Berufserfahrung von mindestens 30 bzw. 36 Mon</a:t>
            </a:r>
            <a:r>
              <a:rPr lang="de-AT" sz="2200" dirty="0">
                <a:solidFill>
                  <a:srgbClr val="FF0000"/>
                </a:solidFill>
              </a:rPr>
              <a:t>. </a:t>
            </a:r>
            <a:r>
              <a:rPr lang="de-AT" sz="2200" dirty="0" smtClean="0">
                <a:solidFill>
                  <a:srgbClr val="FF0000"/>
                </a:solidFill>
              </a:rPr>
              <a:t>ausgeübt werden.</a:t>
            </a:r>
            <a:endParaRPr lang="de-AT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32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>
                <a:solidFill>
                  <a:srgbClr val="FF0000"/>
                </a:solidFill>
              </a:rPr>
              <a:t>Röngten</a:t>
            </a:r>
            <a:r>
              <a:rPr lang="de-AT" dirty="0" smtClean="0">
                <a:solidFill>
                  <a:srgbClr val="FF0000"/>
                </a:solidFill>
              </a:rPr>
              <a:t>:  </a:t>
            </a:r>
            <a:r>
              <a:rPr lang="de-AT" dirty="0" smtClean="0"/>
              <a:t>MTD vs. MAB/</a:t>
            </a:r>
            <a:r>
              <a:rPr lang="de-AT" sz="2000" dirty="0" smtClean="0"/>
              <a:t>Übergangsbestimmung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4499992" y="1429014"/>
            <a:ext cx="44644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300192" y="344523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MAB - Ü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327572"/>
              </p:ext>
            </p:extLst>
          </p:nvPr>
        </p:nvGraphicFramePr>
        <p:xfrm>
          <a:off x="755576" y="1772816"/>
          <a:ext cx="8208912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986"/>
                <a:gridCol w="4470926"/>
              </a:tblGrid>
              <a:tr h="580176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Berufsbild</a:t>
                      </a:r>
                      <a:r>
                        <a:rPr lang="de-AT" baseline="0" dirty="0" smtClean="0"/>
                        <a:t>  der RTA</a:t>
                      </a:r>
                      <a:endParaRPr lang="de-AT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Übergangsbestimmung </a:t>
                      </a:r>
                      <a:endParaRPr lang="de-AT" dirty="0"/>
                    </a:p>
                  </a:txBody>
                  <a:tcPr anchor="ctr" anchorCtr="1"/>
                </a:tc>
              </a:tr>
              <a:tr h="381231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Anwendung von ionisierenden Strahlen wie diagnostische Radiologie, Strahlentherapie, Nuklearmedizin und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anderer bildgebender Verfahren wie Ultraschall, Kernspinresonanz-tomographie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AT" dirty="0" smtClean="0"/>
                        <a:t>Anwendung von Kontrastmitteln und Radiopharmazeutika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de-AT" dirty="0" smtClean="0"/>
                        <a:t>1.  Assistenz b.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dirty="0" err="1" smtClean="0"/>
                        <a:t>interventionellen</a:t>
                      </a:r>
                      <a:r>
                        <a:rPr lang="de-AT" dirty="0" smtClean="0"/>
                        <a:t> Radiologie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AT" dirty="0" smtClean="0"/>
                        <a:t>2. 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baseline="0" dirty="0" smtClean="0"/>
                        <a:t>  </a:t>
                      </a:r>
                      <a:r>
                        <a:rPr lang="de-AT" dirty="0" smtClean="0"/>
                        <a:t>Ultraschalluntersuchungen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AT" dirty="0" smtClean="0"/>
                        <a:t>3. 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dirty="0" smtClean="0"/>
                        <a:t>  nuklearmedizinischen Verfahren*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AT" dirty="0" smtClean="0"/>
                        <a:t>4. 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dirty="0" smtClean="0"/>
                        <a:t>  strahlentherapeutischen Verfahren*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AT" dirty="0" smtClean="0"/>
                        <a:t>5. 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dirty="0" smtClean="0"/>
                        <a:t>   Schnittbilduntersuchung mittels CT*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AT" dirty="0" smtClean="0"/>
                        <a:t>6.  </a:t>
                      </a:r>
                      <a:r>
                        <a:rPr lang="de-AT" dirty="0" err="1" smtClean="0"/>
                        <a:t>DFv</a:t>
                      </a:r>
                      <a:r>
                        <a:rPr lang="de-AT" dirty="0" smtClean="0"/>
                        <a:t>  Schnittbilduntersuchung mittels MRT*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de-AT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de-AT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de-AT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de-AT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de-AT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AT" sz="1600" dirty="0" smtClean="0"/>
                        <a:t>  </a:t>
                      </a:r>
                      <a:r>
                        <a:rPr lang="de-AT" sz="1600" dirty="0" err="1" smtClean="0"/>
                        <a:t>DFv</a:t>
                      </a:r>
                      <a:r>
                        <a:rPr lang="de-AT" sz="1600" dirty="0" smtClean="0"/>
                        <a:t> = Durchführung von </a:t>
                      </a:r>
                      <a:r>
                        <a:rPr lang="de-AT" dirty="0" smtClean="0"/>
                        <a:t/>
                      </a:r>
                      <a:br>
                        <a:rPr lang="de-AT" dirty="0" smtClean="0"/>
                      </a:br>
                      <a:r>
                        <a:rPr lang="de-AT" sz="1800" baseline="0" dirty="0" smtClean="0"/>
                        <a:t>  </a:t>
                      </a:r>
                      <a:r>
                        <a:rPr lang="de-AT" sz="1600" baseline="0" dirty="0" smtClean="0"/>
                        <a:t>*) nicht bei fehlender Berufserfahrung</a:t>
                      </a:r>
                      <a:endParaRPr lang="de-AT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8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7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Lücken im Übergangsrecht</a:t>
            </a:r>
            <a:endParaRPr lang="de-A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36396"/>
            <a:ext cx="5922205" cy="468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1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Fortbildungspflicht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772816"/>
            <a:ext cx="792088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 (Allgemein) </a:t>
            </a:r>
            <a:r>
              <a:rPr lang="de-AT" sz="2000" dirty="0" smtClean="0"/>
              <a:t>haben sich </a:t>
            </a:r>
            <a:r>
              <a:rPr lang="de-DE" sz="2000" dirty="0"/>
              <a:t>über die neuesten Entwicklungen und Erkenntnisse der medizinischen und anderer berufsrelevanter Wissenschaften </a:t>
            </a:r>
            <a:r>
              <a:rPr lang="de-DE" sz="2000" dirty="0" smtClean="0"/>
              <a:t>fortzubilden.</a:t>
            </a:r>
          </a:p>
          <a:p>
            <a:pPr marL="0" indent="0">
              <a:buNone/>
            </a:pP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Fortbildungsausmaß</a:t>
            </a:r>
            <a:r>
              <a:rPr lang="de-A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AT" sz="2000" dirty="0" smtClean="0"/>
              <a:t>ohne konkretes Mindestmaß!</a:t>
            </a:r>
            <a:endParaRPr lang="de-DE" sz="2000" dirty="0" smtClean="0"/>
          </a:p>
          <a:p>
            <a:pPr marL="0" indent="0">
              <a:buNone/>
            </a:pPr>
            <a:endParaRPr lang="de-A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e-AT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MAB, </a:t>
            </a: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gemäß Übergangsbestimmung spezielle Tätigkeiten </a:t>
            </a:r>
            <a:r>
              <a:rPr lang="de-A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verrichten </a:t>
            </a:r>
            <a:r>
              <a:rPr lang="de-AT" sz="2000" dirty="0"/>
              <a:t>(</a:t>
            </a:r>
            <a:r>
              <a:rPr lang="de-AT" sz="2000" dirty="0" smtClean="0"/>
              <a:t>Labor und Röntgen), haben sich </a:t>
            </a:r>
            <a:r>
              <a:rPr lang="de-AT" sz="2000" u="sng" smtClean="0"/>
              <a:t>diesbezüglich</a:t>
            </a:r>
            <a:r>
              <a:rPr lang="de-AT" sz="2000" smtClean="0"/>
              <a:t> über </a:t>
            </a:r>
            <a:r>
              <a:rPr lang="de-AT" sz="2000" dirty="0" smtClean="0"/>
              <a:t>die neuesten Entwicklungen und Erkenntnisse der medizinischen und anderer berufsrelevanter Wissenschaften fortzubilden. </a:t>
            </a:r>
          </a:p>
          <a:p>
            <a:pPr marL="0" indent="0">
              <a:buNone/>
            </a:pPr>
            <a:r>
              <a:rPr lang="de-AT" sz="2000" dirty="0"/>
              <a:t>	</a:t>
            </a: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Fortbildungsausmaß: </a:t>
            </a:r>
            <a:r>
              <a:rPr lang="de-AT" sz="2000" dirty="0" smtClean="0"/>
              <a:t>mindestens 40 Std. innerhalb von 5 Jahren  </a:t>
            </a:r>
          </a:p>
        </p:txBody>
      </p:sp>
    </p:spTree>
    <p:extLst>
      <p:ext uri="{BB962C8B-B14F-4D97-AF65-F5344CB8AC3E}">
        <p14:creationId xmlns:p14="http://schemas.microsoft.com/office/powerpoint/2010/main" val="35567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1728" y="443251"/>
            <a:ext cx="7408704" cy="562074"/>
          </a:xfrm>
        </p:spPr>
        <p:txBody>
          <a:bodyPr/>
          <a:lstStyle/>
          <a:p>
            <a:r>
              <a:rPr lang="de-AT" dirty="0" smtClean="0"/>
              <a:t>OP-Gehilfen mit fehlender Berufsberechtigung zum 1.1.2013 – </a:t>
            </a:r>
            <a:r>
              <a:rPr lang="de-AT" dirty="0" smtClean="0">
                <a:solidFill>
                  <a:srgbClr val="FF0000"/>
                </a:solidFill>
              </a:rPr>
              <a:t>Novelle April 2014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Personen</a:t>
            </a:r>
            <a:r>
              <a:rPr lang="de-DE" dirty="0"/>
              <a:t>, die eine Sanitätsgrundausbildung oder eine weitere Sanitätsausbildung </a:t>
            </a:r>
            <a:r>
              <a:rPr lang="de-DE" dirty="0" smtClean="0"/>
              <a:t>beim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Bundesheer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/>
              <a:t>vor dem 1. Jänner 2013 erfolgreich absolviert </a:t>
            </a:r>
            <a:r>
              <a:rPr lang="de-DE" dirty="0" smtClean="0"/>
              <a:t>haben, erhalten</a:t>
            </a:r>
          </a:p>
          <a:p>
            <a:r>
              <a:rPr lang="de-DE" dirty="0" smtClean="0"/>
              <a:t>auf </a:t>
            </a:r>
            <a:r>
              <a:rPr lang="de-DE" b="1" dirty="0"/>
              <a:t>Antrag</a:t>
            </a:r>
            <a:r>
              <a:rPr lang="de-DE" dirty="0"/>
              <a:t> die Berechtigung zur Ausübung der Desinfektionsassistenz, der Operationsassistenz bzw. der </a:t>
            </a:r>
            <a:r>
              <a:rPr lang="de-DE" dirty="0" smtClean="0"/>
              <a:t>Ordinationsassistenz, </a:t>
            </a:r>
          </a:p>
          <a:p>
            <a:r>
              <a:rPr lang="de-DE" dirty="0" smtClean="0"/>
              <a:t>sofern </a:t>
            </a:r>
            <a:r>
              <a:rPr lang="de-DE" dirty="0"/>
              <a:t>die absolvierte </a:t>
            </a:r>
            <a:r>
              <a:rPr lang="de-DE" b="1" dirty="0"/>
              <a:t>Ausbildung</a:t>
            </a:r>
            <a:r>
              <a:rPr lang="de-DE" dirty="0"/>
              <a:t> der </a:t>
            </a:r>
            <a:r>
              <a:rPr lang="de-DE" dirty="0" smtClean="0"/>
              <a:t>Ausbildung</a:t>
            </a:r>
          </a:p>
          <a:p>
            <a:pPr lvl="1"/>
            <a:r>
              <a:rPr lang="de-DE" dirty="0" smtClean="0"/>
              <a:t> </a:t>
            </a:r>
            <a:r>
              <a:rPr lang="de-DE" dirty="0"/>
              <a:t>zum/zur Desinfektionsgehilfen/-in, </a:t>
            </a:r>
            <a:endParaRPr lang="de-DE" dirty="0" smtClean="0"/>
          </a:p>
          <a:p>
            <a:pPr lvl="1"/>
            <a:r>
              <a:rPr lang="de-DE" dirty="0" smtClean="0"/>
              <a:t>Operationsgehilfen</a:t>
            </a:r>
            <a:r>
              <a:rPr lang="de-DE" dirty="0"/>
              <a:t>/-in bzw. </a:t>
            </a:r>
            <a:endParaRPr lang="de-DE" dirty="0" smtClean="0"/>
          </a:p>
          <a:p>
            <a:pPr lvl="1"/>
            <a:r>
              <a:rPr lang="de-DE" dirty="0" smtClean="0"/>
              <a:t>Ordinationsgehilfen</a:t>
            </a:r>
            <a:r>
              <a:rPr lang="de-DE" dirty="0"/>
              <a:t>/-in gemäß MTF-SHD-G </a:t>
            </a: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      im </a:t>
            </a:r>
            <a:r>
              <a:rPr lang="de-DE" b="1" dirty="0"/>
              <a:t>Wesentlichen gleichwertig</a:t>
            </a:r>
            <a:r>
              <a:rPr lang="de-DE" dirty="0"/>
              <a:t> war.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Anträge </a:t>
            </a:r>
            <a:r>
              <a:rPr lang="de-DE" dirty="0"/>
              <a:t>gemäß Abs. 1 sind bis spätestens 30. Juni 2015 beim/bei der Landeshauptmann/Landeshauptfrau einzubringen.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99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1728" y="443251"/>
            <a:ext cx="6688623" cy="562074"/>
          </a:xfrm>
        </p:spPr>
        <p:txBody>
          <a:bodyPr/>
          <a:lstStyle/>
          <a:p>
            <a:r>
              <a:rPr lang="de-AT" dirty="0" err="1" smtClean="0"/>
              <a:t>OrdinationsgehilfInnen</a:t>
            </a:r>
            <a:r>
              <a:rPr lang="de-AT" dirty="0" smtClean="0"/>
              <a:t> – </a:t>
            </a:r>
            <a:r>
              <a:rPr lang="de-AT" dirty="0" smtClean="0">
                <a:solidFill>
                  <a:srgbClr val="FF0000"/>
                </a:solidFill>
              </a:rPr>
              <a:t>Novelle April 2014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Personen</a:t>
            </a:r>
            <a:r>
              <a:rPr lang="de-DE" dirty="0"/>
              <a:t>, die</a:t>
            </a:r>
          </a:p>
          <a:p>
            <a:pPr marL="0" indent="0">
              <a:buNone/>
            </a:pPr>
            <a:r>
              <a:rPr lang="de-DE" dirty="0" smtClean="0"/>
              <a:t>  1. 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Ordinationshilfeseminare</a:t>
            </a:r>
            <a:r>
              <a:rPr lang="de-DE" dirty="0" smtClean="0"/>
              <a:t> </a:t>
            </a:r>
            <a:r>
              <a:rPr lang="de-DE" dirty="0"/>
              <a:t>des Zentrums für Allgemeinmedizin der Ärztekammer für Wien vor dem 1. Juli 2006 erfolgreich absolviert und</a:t>
            </a:r>
          </a:p>
          <a:p>
            <a:pPr marL="0" indent="0">
              <a:buNone/>
            </a:pPr>
            <a:r>
              <a:rPr lang="de-DE" dirty="0" smtClean="0"/>
              <a:t>  2.  in </a:t>
            </a:r>
            <a:r>
              <a:rPr lang="de-DE" dirty="0"/>
              <a:t>den letzten zehn Jahren vor Inkrafttreten dieses 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Bundesgesetzes </a:t>
            </a:r>
            <a:r>
              <a:rPr lang="de-DE" dirty="0"/>
              <a:t>mindestens 36 Monate einfache Hilfsdienste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bei </a:t>
            </a:r>
            <a:r>
              <a:rPr lang="de-DE" dirty="0"/>
              <a:t>ärztlichen Verrichtungen im Rahmen ärztlicher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Ordinationen </a:t>
            </a:r>
            <a:r>
              <a:rPr lang="de-DE" dirty="0"/>
              <a:t>gemäß § 44 </a:t>
            </a:r>
            <a:r>
              <a:rPr lang="de-DE" dirty="0" err="1"/>
              <a:t>lit</a:t>
            </a:r>
            <a:r>
              <a:rPr lang="de-DE" dirty="0"/>
              <a:t>. f MTF-SHD-G verrichtet haben,</a:t>
            </a:r>
          </a:p>
          <a:p>
            <a:pPr marL="0" indent="0">
              <a:buNone/>
            </a:pPr>
            <a:r>
              <a:rPr lang="de-DE" dirty="0" smtClean="0"/>
              <a:t>… erhalten auf </a:t>
            </a:r>
            <a:r>
              <a:rPr lang="de-DE" dirty="0"/>
              <a:t>Antrag die Berechtigung zur Ausübung der </a:t>
            </a:r>
            <a:r>
              <a:rPr lang="de-DE" dirty="0" smtClean="0"/>
              <a:t>Ordinationsassistenz.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Anträge </a:t>
            </a:r>
            <a:r>
              <a:rPr lang="de-DE" dirty="0"/>
              <a:t>gemäß Abs. 1 sind bis spätestens 30. Juni 2015 beim/bei der Landeshauptmann/Landeshauptfrau einzubringen.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97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Lücken im Übergangsrecht</a:t>
            </a:r>
            <a:br>
              <a:rPr lang="de-AT" dirty="0" smtClean="0"/>
            </a:br>
            <a:r>
              <a:rPr lang="de-AT" sz="1800" dirty="0" smtClean="0"/>
              <a:t>Wandel der Anforderungen</a:t>
            </a:r>
            <a:endParaRPr lang="de-AT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772816"/>
            <a:ext cx="792088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Erfüllt durch die Novelle März 2014: </a:t>
            </a:r>
          </a:p>
          <a:p>
            <a:r>
              <a:rPr lang="de-DE" sz="2000" dirty="0" smtClean="0"/>
              <a:t>OP-Gehilfen-Ausbildung </a:t>
            </a:r>
            <a:r>
              <a:rPr lang="de-DE" sz="2000" dirty="0"/>
              <a:t>beim </a:t>
            </a:r>
            <a:r>
              <a:rPr lang="de-DE" sz="2000" dirty="0" smtClean="0"/>
              <a:t>Bundesheer</a:t>
            </a:r>
            <a:endParaRPr lang="de-DE" sz="2000" dirty="0"/>
          </a:p>
          <a:p>
            <a:r>
              <a:rPr lang="de-DE" sz="2000" dirty="0" smtClean="0"/>
              <a:t>Desinfektionsassistenz </a:t>
            </a:r>
            <a:r>
              <a:rPr lang="de-DE" sz="2000" dirty="0"/>
              <a:t>(Delegation durch </a:t>
            </a:r>
            <a:r>
              <a:rPr lang="de-DE" sz="2000" dirty="0" smtClean="0"/>
              <a:t>Pflege)</a:t>
            </a:r>
          </a:p>
          <a:p>
            <a:r>
              <a:rPr lang="de-DE" sz="2000" dirty="0" smtClean="0"/>
              <a:t>Ordinationsqualifikation </a:t>
            </a: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Offen: 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dirty="0" smtClean="0"/>
              <a:t>Keine einfachen physiotherapeutischen Tätigkeiten (DMTF)</a:t>
            </a:r>
          </a:p>
          <a:p>
            <a:r>
              <a:rPr lang="de-DE" sz="2000" dirty="0" smtClean="0"/>
              <a:t>Keine Berücksichtigung von Karenzzeiten</a:t>
            </a:r>
            <a:br>
              <a:rPr lang="de-DE" sz="2000" dirty="0" smtClean="0"/>
            </a:br>
            <a:r>
              <a:rPr lang="de-DE" sz="2000" dirty="0" smtClean="0"/>
              <a:t>(zB Baby-, Bildungs- oder Pflegekarenz, freigestellte Betriebsräte)</a:t>
            </a:r>
          </a:p>
          <a:p>
            <a:r>
              <a:rPr lang="de-DE" sz="2000" dirty="0" smtClean="0"/>
              <a:t>…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6" name="Freihandform 5"/>
          <p:cNvSpPr/>
          <p:nvPr/>
        </p:nvSpPr>
        <p:spPr>
          <a:xfrm>
            <a:off x="4551903" y="1939324"/>
            <a:ext cx="2431701" cy="1637889"/>
          </a:xfrm>
          <a:custGeom>
            <a:avLst/>
            <a:gdLst>
              <a:gd name="connsiteX0" fmla="*/ 0 w 2431701"/>
              <a:gd name="connsiteY0" fmla="*/ 1256052 h 1637889"/>
              <a:gd name="connsiteX1" fmla="*/ 50242 w 2431701"/>
              <a:gd name="connsiteY1" fmla="*/ 1306294 h 1637889"/>
              <a:gd name="connsiteX2" fmla="*/ 70339 w 2431701"/>
              <a:gd name="connsiteY2" fmla="*/ 1346487 h 1637889"/>
              <a:gd name="connsiteX3" fmla="*/ 90435 w 2431701"/>
              <a:gd name="connsiteY3" fmla="*/ 1376632 h 1637889"/>
              <a:gd name="connsiteX4" fmla="*/ 170822 w 2431701"/>
              <a:gd name="connsiteY4" fmla="*/ 1487164 h 1637889"/>
              <a:gd name="connsiteX5" fmla="*/ 180871 w 2431701"/>
              <a:gd name="connsiteY5" fmla="*/ 1517309 h 1637889"/>
              <a:gd name="connsiteX6" fmla="*/ 200967 w 2431701"/>
              <a:gd name="connsiteY6" fmla="*/ 1547454 h 1637889"/>
              <a:gd name="connsiteX7" fmla="*/ 211016 w 2431701"/>
              <a:gd name="connsiteY7" fmla="*/ 1577599 h 1637889"/>
              <a:gd name="connsiteX8" fmla="*/ 251209 w 2431701"/>
              <a:gd name="connsiteY8" fmla="*/ 1637889 h 1637889"/>
              <a:gd name="connsiteX9" fmla="*/ 291402 w 2431701"/>
              <a:gd name="connsiteY9" fmla="*/ 1587647 h 1637889"/>
              <a:gd name="connsiteX10" fmla="*/ 341644 w 2431701"/>
              <a:gd name="connsiteY10" fmla="*/ 1537406 h 1637889"/>
              <a:gd name="connsiteX11" fmla="*/ 422031 w 2431701"/>
              <a:gd name="connsiteY11" fmla="*/ 1426874 h 1637889"/>
              <a:gd name="connsiteX12" fmla="*/ 482321 w 2431701"/>
              <a:gd name="connsiteY12" fmla="*/ 1326390 h 1637889"/>
              <a:gd name="connsiteX13" fmla="*/ 552660 w 2431701"/>
              <a:gd name="connsiteY13" fmla="*/ 1256052 h 1637889"/>
              <a:gd name="connsiteX14" fmla="*/ 612950 w 2431701"/>
              <a:gd name="connsiteY14" fmla="*/ 1155568 h 1637889"/>
              <a:gd name="connsiteX15" fmla="*/ 713433 w 2431701"/>
              <a:gd name="connsiteY15" fmla="*/ 1004843 h 1637889"/>
              <a:gd name="connsiteX16" fmla="*/ 793820 w 2431701"/>
              <a:gd name="connsiteY16" fmla="*/ 894311 h 1637889"/>
              <a:gd name="connsiteX17" fmla="*/ 844062 w 2431701"/>
              <a:gd name="connsiteY17" fmla="*/ 803876 h 1637889"/>
              <a:gd name="connsiteX18" fmla="*/ 884255 w 2431701"/>
              <a:gd name="connsiteY18" fmla="*/ 763683 h 1637889"/>
              <a:gd name="connsiteX19" fmla="*/ 914400 w 2431701"/>
              <a:gd name="connsiteY19" fmla="*/ 723489 h 1637889"/>
              <a:gd name="connsiteX20" fmla="*/ 1055077 w 2431701"/>
              <a:gd name="connsiteY20" fmla="*/ 582812 h 1637889"/>
              <a:gd name="connsiteX21" fmla="*/ 1266093 w 2431701"/>
              <a:gd name="connsiteY21" fmla="*/ 391894 h 1637889"/>
              <a:gd name="connsiteX22" fmla="*/ 1346479 w 2431701"/>
              <a:gd name="connsiteY22" fmla="*/ 351700 h 1637889"/>
              <a:gd name="connsiteX23" fmla="*/ 1376624 w 2431701"/>
              <a:gd name="connsiteY23" fmla="*/ 331603 h 1637889"/>
              <a:gd name="connsiteX24" fmla="*/ 1587640 w 2431701"/>
              <a:gd name="connsiteY24" fmla="*/ 241168 h 1637889"/>
              <a:gd name="connsiteX25" fmla="*/ 1678075 w 2431701"/>
              <a:gd name="connsiteY25" fmla="*/ 211023 h 1637889"/>
              <a:gd name="connsiteX26" fmla="*/ 1979526 w 2431701"/>
              <a:gd name="connsiteY26" fmla="*/ 130636 h 1637889"/>
              <a:gd name="connsiteX27" fmla="*/ 2029767 w 2431701"/>
              <a:gd name="connsiteY27" fmla="*/ 120588 h 1637889"/>
              <a:gd name="connsiteX28" fmla="*/ 2110154 w 2431701"/>
              <a:gd name="connsiteY28" fmla="*/ 100491 h 1637889"/>
              <a:gd name="connsiteX29" fmla="*/ 2200589 w 2431701"/>
              <a:gd name="connsiteY29" fmla="*/ 80395 h 1637889"/>
              <a:gd name="connsiteX30" fmla="*/ 2321170 w 2431701"/>
              <a:gd name="connsiteY30" fmla="*/ 40201 h 1637889"/>
              <a:gd name="connsiteX31" fmla="*/ 2361363 w 2431701"/>
              <a:gd name="connsiteY31" fmla="*/ 20105 h 1637889"/>
              <a:gd name="connsiteX32" fmla="*/ 2431701 w 2431701"/>
              <a:gd name="connsiteY32" fmla="*/ 8 h 163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31701" h="1637889">
                <a:moveTo>
                  <a:pt x="0" y="1256052"/>
                </a:moveTo>
                <a:cubicBezTo>
                  <a:pt x="16747" y="1272799"/>
                  <a:pt x="35701" y="1287599"/>
                  <a:pt x="50242" y="1306294"/>
                </a:cubicBezTo>
                <a:cubicBezTo>
                  <a:pt x="59438" y="1318118"/>
                  <a:pt x="62907" y="1333481"/>
                  <a:pt x="70339" y="1346487"/>
                </a:cubicBezTo>
                <a:cubicBezTo>
                  <a:pt x="76331" y="1356972"/>
                  <a:pt x="83189" y="1366971"/>
                  <a:pt x="90435" y="1376632"/>
                </a:cubicBezTo>
                <a:cubicBezTo>
                  <a:pt x="106855" y="1398525"/>
                  <a:pt x="162498" y="1462194"/>
                  <a:pt x="170822" y="1487164"/>
                </a:cubicBezTo>
                <a:cubicBezTo>
                  <a:pt x="174172" y="1497212"/>
                  <a:pt x="176134" y="1507835"/>
                  <a:pt x="180871" y="1517309"/>
                </a:cubicBezTo>
                <a:cubicBezTo>
                  <a:pt x="186272" y="1528111"/>
                  <a:pt x="195566" y="1536652"/>
                  <a:pt x="200967" y="1547454"/>
                </a:cubicBezTo>
                <a:cubicBezTo>
                  <a:pt x="205704" y="1556928"/>
                  <a:pt x="205872" y="1568340"/>
                  <a:pt x="211016" y="1577599"/>
                </a:cubicBezTo>
                <a:cubicBezTo>
                  <a:pt x="222746" y="1598713"/>
                  <a:pt x="251209" y="1637889"/>
                  <a:pt x="251209" y="1637889"/>
                </a:cubicBezTo>
                <a:cubicBezTo>
                  <a:pt x="264607" y="1621142"/>
                  <a:pt x="277055" y="1603588"/>
                  <a:pt x="291402" y="1587647"/>
                </a:cubicBezTo>
                <a:cubicBezTo>
                  <a:pt x="307246" y="1570043"/>
                  <a:pt x="326709" y="1555787"/>
                  <a:pt x="341644" y="1537406"/>
                </a:cubicBezTo>
                <a:cubicBezTo>
                  <a:pt x="370372" y="1502048"/>
                  <a:pt x="396760" y="1464780"/>
                  <a:pt x="422031" y="1426874"/>
                </a:cubicBezTo>
                <a:cubicBezTo>
                  <a:pt x="443698" y="1394373"/>
                  <a:pt x="454700" y="1354010"/>
                  <a:pt x="482321" y="1326390"/>
                </a:cubicBezTo>
                <a:cubicBezTo>
                  <a:pt x="505767" y="1302944"/>
                  <a:pt x="532518" y="1282391"/>
                  <a:pt x="552660" y="1256052"/>
                </a:cubicBezTo>
                <a:cubicBezTo>
                  <a:pt x="576388" y="1225024"/>
                  <a:pt x="591283" y="1188069"/>
                  <a:pt x="612950" y="1155568"/>
                </a:cubicBezTo>
                <a:cubicBezTo>
                  <a:pt x="646444" y="1105326"/>
                  <a:pt x="679062" y="1054489"/>
                  <a:pt x="713433" y="1004843"/>
                </a:cubicBezTo>
                <a:cubicBezTo>
                  <a:pt x="739365" y="967386"/>
                  <a:pt x="771695" y="934135"/>
                  <a:pt x="793820" y="894311"/>
                </a:cubicBezTo>
                <a:cubicBezTo>
                  <a:pt x="810567" y="864166"/>
                  <a:pt x="824433" y="832229"/>
                  <a:pt x="844062" y="803876"/>
                </a:cubicBezTo>
                <a:cubicBezTo>
                  <a:pt x="854847" y="788298"/>
                  <a:pt x="871778" y="777942"/>
                  <a:pt x="884255" y="763683"/>
                </a:cubicBezTo>
                <a:cubicBezTo>
                  <a:pt x="895283" y="751079"/>
                  <a:pt x="902901" y="735665"/>
                  <a:pt x="914400" y="723489"/>
                </a:cubicBezTo>
                <a:cubicBezTo>
                  <a:pt x="959934" y="675276"/>
                  <a:pt x="1008185" y="629704"/>
                  <a:pt x="1055077" y="582812"/>
                </a:cubicBezTo>
                <a:cubicBezTo>
                  <a:pt x="1125967" y="511922"/>
                  <a:pt x="1176811" y="458856"/>
                  <a:pt x="1266093" y="391894"/>
                </a:cubicBezTo>
                <a:cubicBezTo>
                  <a:pt x="1290060" y="373919"/>
                  <a:pt x="1320179" y="366046"/>
                  <a:pt x="1346479" y="351700"/>
                </a:cubicBezTo>
                <a:cubicBezTo>
                  <a:pt x="1357081" y="345917"/>
                  <a:pt x="1365646" y="336635"/>
                  <a:pt x="1376624" y="331603"/>
                </a:cubicBezTo>
                <a:cubicBezTo>
                  <a:pt x="1446191" y="299718"/>
                  <a:pt x="1516587" y="269589"/>
                  <a:pt x="1587640" y="241168"/>
                </a:cubicBezTo>
                <a:cubicBezTo>
                  <a:pt x="1617143" y="229367"/>
                  <a:pt x="1647493" y="219649"/>
                  <a:pt x="1678075" y="211023"/>
                </a:cubicBezTo>
                <a:cubicBezTo>
                  <a:pt x="1778165" y="182792"/>
                  <a:pt x="1877550" y="151031"/>
                  <a:pt x="1979526" y="130636"/>
                </a:cubicBezTo>
                <a:cubicBezTo>
                  <a:pt x="1996273" y="127287"/>
                  <a:pt x="2013126" y="124428"/>
                  <a:pt x="2029767" y="120588"/>
                </a:cubicBezTo>
                <a:cubicBezTo>
                  <a:pt x="2056680" y="114377"/>
                  <a:pt x="2083268" y="106817"/>
                  <a:pt x="2110154" y="100491"/>
                </a:cubicBezTo>
                <a:cubicBezTo>
                  <a:pt x="2140213" y="93418"/>
                  <a:pt x="2170444" y="87094"/>
                  <a:pt x="2200589" y="80395"/>
                </a:cubicBezTo>
                <a:cubicBezTo>
                  <a:pt x="2291224" y="35077"/>
                  <a:pt x="2178795" y="87659"/>
                  <a:pt x="2321170" y="40201"/>
                </a:cubicBezTo>
                <a:cubicBezTo>
                  <a:pt x="2335380" y="35464"/>
                  <a:pt x="2347455" y="25668"/>
                  <a:pt x="2361363" y="20105"/>
                </a:cubicBezTo>
                <a:cubicBezTo>
                  <a:pt x="2414254" y="-1051"/>
                  <a:pt x="2402141" y="8"/>
                  <a:pt x="2431701" y="8"/>
                </a:cubicBezTo>
              </a:path>
            </a:pathLst>
          </a:cu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7956768" y="5221423"/>
            <a:ext cx="135273" cy="101962"/>
          </a:xfrm>
          <a:custGeom>
            <a:avLst/>
            <a:gdLst>
              <a:gd name="connsiteX0" fmla="*/ 80516 w 135273"/>
              <a:gd name="connsiteY0" fmla="*/ 0 h 101962"/>
              <a:gd name="connsiteX1" fmla="*/ 10178 w 135273"/>
              <a:gd name="connsiteY1" fmla="*/ 10049 h 101962"/>
              <a:gd name="connsiteX2" fmla="*/ 10178 w 135273"/>
              <a:gd name="connsiteY2" fmla="*/ 90436 h 101962"/>
              <a:gd name="connsiteX3" fmla="*/ 50371 w 135273"/>
              <a:gd name="connsiteY3" fmla="*/ 100484 h 101962"/>
              <a:gd name="connsiteX4" fmla="*/ 130758 w 135273"/>
              <a:gd name="connsiteY4" fmla="*/ 90436 h 101962"/>
              <a:gd name="connsiteX5" fmla="*/ 80516 w 135273"/>
              <a:gd name="connsiteY5" fmla="*/ 0 h 101962"/>
              <a:gd name="connsiteX6" fmla="*/ 80516 w 135273"/>
              <a:gd name="connsiteY6" fmla="*/ 0 h 10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273" h="101962">
                <a:moveTo>
                  <a:pt x="80516" y="0"/>
                </a:moveTo>
                <a:cubicBezTo>
                  <a:pt x="68793" y="1675"/>
                  <a:pt x="30262" y="-2504"/>
                  <a:pt x="10178" y="10049"/>
                </a:cubicBezTo>
                <a:cubicBezTo>
                  <a:pt x="-6311" y="20355"/>
                  <a:pt x="-127" y="80130"/>
                  <a:pt x="10178" y="90436"/>
                </a:cubicBezTo>
                <a:cubicBezTo>
                  <a:pt x="19943" y="100201"/>
                  <a:pt x="36973" y="97135"/>
                  <a:pt x="50371" y="100484"/>
                </a:cubicBezTo>
                <a:cubicBezTo>
                  <a:pt x="77167" y="97135"/>
                  <a:pt x="113184" y="110939"/>
                  <a:pt x="130758" y="90436"/>
                </a:cubicBezTo>
                <a:cubicBezTo>
                  <a:pt x="151427" y="66322"/>
                  <a:pt x="95281" y="11812"/>
                  <a:pt x="80516" y="0"/>
                </a:cubicBezTo>
                <a:lnTo>
                  <a:pt x="80516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8276583" y="5261329"/>
            <a:ext cx="152674" cy="171110"/>
          </a:xfrm>
          <a:custGeom>
            <a:avLst/>
            <a:gdLst>
              <a:gd name="connsiteX0" fmla="*/ 32007 w 152674"/>
              <a:gd name="connsiteY0" fmla="*/ 288 h 171110"/>
              <a:gd name="connsiteX1" fmla="*/ 11910 w 152674"/>
              <a:gd name="connsiteY1" fmla="*/ 50530 h 171110"/>
              <a:gd name="connsiteX2" fmla="*/ 11910 w 152674"/>
              <a:gd name="connsiteY2" fmla="*/ 130916 h 171110"/>
              <a:gd name="connsiteX3" fmla="*/ 52104 w 152674"/>
              <a:gd name="connsiteY3" fmla="*/ 151013 h 171110"/>
              <a:gd name="connsiteX4" fmla="*/ 112394 w 152674"/>
              <a:gd name="connsiteY4" fmla="*/ 171110 h 171110"/>
              <a:gd name="connsiteX5" fmla="*/ 142539 w 152674"/>
              <a:gd name="connsiteY5" fmla="*/ 151013 h 171110"/>
              <a:gd name="connsiteX6" fmla="*/ 132490 w 152674"/>
              <a:gd name="connsiteY6" fmla="*/ 60578 h 171110"/>
              <a:gd name="connsiteX7" fmla="*/ 102345 w 152674"/>
              <a:gd name="connsiteY7" fmla="*/ 30433 h 171110"/>
              <a:gd name="connsiteX8" fmla="*/ 32007 w 152674"/>
              <a:gd name="connsiteY8" fmla="*/ 288 h 17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74" h="171110">
                <a:moveTo>
                  <a:pt x="32007" y="288"/>
                </a:moveTo>
                <a:cubicBezTo>
                  <a:pt x="16935" y="3637"/>
                  <a:pt x="18243" y="33641"/>
                  <a:pt x="11910" y="50530"/>
                </a:cubicBezTo>
                <a:cubicBezTo>
                  <a:pt x="1852" y="77352"/>
                  <a:pt x="-8907" y="101773"/>
                  <a:pt x="11910" y="130916"/>
                </a:cubicBezTo>
                <a:cubicBezTo>
                  <a:pt x="20617" y="143105"/>
                  <a:pt x="38196" y="145450"/>
                  <a:pt x="52104" y="151013"/>
                </a:cubicBezTo>
                <a:cubicBezTo>
                  <a:pt x="71773" y="158881"/>
                  <a:pt x="112394" y="171110"/>
                  <a:pt x="112394" y="171110"/>
                </a:cubicBezTo>
                <a:cubicBezTo>
                  <a:pt x="122442" y="164411"/>
                  <a:pt x="134995" y="160443"/>
                  <a:pt x="142539" y="151013"/>
                </a:cubicBezTo>
                <a:cubicBezTo>
                  <a:pt x="161891" y="126822"/>
                  <a:pt x="150726" y="78814"/>
                  <a:pt x="132490" y="60578"/>
                </a:cubicBezTo>
                <a:cubicBezTo>
                  <a:pt x="122442" y="50530"/>
                  <a:pt x="115956" y="34516"/>
                  <a:pt x="102345" y="30433"/>
                </a:cubicBezTo>
                <a:cubicBezTo>
                  <a:pt x="79888" y="23696"/>
                  <a:pt x="47079" y="-3061"/>
                  <a:pt x="32007" y="28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8429257" y="3957812"/>
            <a:ext cx="394102" cy="1166847"/>
          </a:xfrm>
          <a:custGeom>
            <a:avLst/>
            <a:gdLst>
              <a:gd name="connsiteX0" fmla="*/ 283571 w 394102"/>
              <a:gd name="connsiteY0" fmla="*/ 51480 h 1166847"/>
              <a:gd name="connsiteX1" fmla="*/ 243377 w 394102"/>
              <a:gd name="connsiteY1" fmla="*/ 151963 h 1166847"/>
              <a:gd name="connsiteX2" fmla="*/ 233329 w 394102"/>
              <a:gd name="connsiteY2" fmla="*/ 182109 h 1166847"/>
              <a:gd name="connsiteX3" fmla="*/ 223281 w 394102"/>
              <a:gd name="connsiteY3" fmla="*/ 222302 h 1166847"/>
              <a:gd name="connsiteX4" fmla="*/ 203184 w 394102"/>
              <a:gd name="connsiteY4" fmla="*/ 252447 h 1166847"/>
              <a:gd name="connsiteX5" fmla="*/ 173039 w 394102"/>
              <a:gd name="connsiteY5" fmla="*/ 332834 h 1166847"/>
              <a:gd name="connsiteX6" fmla="*/ 152942 w 394102"/>
              <a:gd name="connsiteY6" fmla="*/ 393124 h 1166847"/>
              <a:gd name="connsiteX7" fmla="*/ 132845 w 394102"/>
              <a:gd name="connsiteY7" fmla="*/ 453414 h 1166847"/>
              <a:gd name="connsiteX8" fmla="*/ 122797 w 394102"/>
              <a:gd name="connsiteY8" fmla="*/ 483559 h 1166847"/>
              <a:gd name="connsiteX9" fmla="*/ 102700 w 394102"/>
              <a:gd name="connsiteY9" fmla="*/ 584043 h 1166847"/>
              <a:gd name="connsiteX10" fmla="*/ 92652 w 394102"/>
              <a:gd name="connsiteY10" fmla="*/ 674478 h 1166847"/>
              <a:gd name="connsiteX11" fmla="*/ 62507 w 394102"/>
              <a:gd name="connsiteY11" fmla="*/ 785010 h 1166847"/>
              <a:gd name="connsiteX12" fmla="*/ 52459 w 394102"/>
              <a:gd name="connsiteY12" fmla="*/ 835251 h 1166847"/>
              <a:gd name="connsiteX13" fmla="*/ 42410 w 394102"/>
              <a:gd name="connsiteY13" fmla="*/ 865396 h 1166847"/>
              <a:gd name="connsiteX14" fmla="*/ 22313 w 394102"/>
              <a:gd name="connsiteY14" fmla="*/ 945783 h 1166847"/>
              <a:gd name="connsiteX15" fmla="*/ 12265 w 394102"/>
              <a:gd name="connsiteY15" fmla="*/ 1036218 h 1166847"/>
              <a:gd name="connsiteX16" fmla="*/ 12265 w 394102"/>
              <a:gd name="connsiteY16" fmla="*/ 1166847 h 1166847"/>
              <a:gd name="connsiteX17" fmla="*/ 72555 w 394102"/>
              <a:gd name="connsiteY17" fmla="*/ 1116605 h 1166847"/>
              <a:gd name="connsiteX18" fmla="*/ 112749 w 394102"/>
              <a:gd name="connsiteY18" fmla="*/ 1056315 h 1166847"/>
              <a:gd name="connsiteX19" fmla="*/ 142894 w 394102"/>
              <a:gd name="connsiteY19" fmla="*/ 1016122 h 1166847"/>
              <a:gd name="connsiteX20" fmla="*/ 162990 w 394102"/>
              <a:gd name="connsiteY20" fmla="*/ 955832 h 1166847"/>
              <a:gd name="connsiteX21" fmla="*/ 183087 w 394102"/>
              <a:gd name="connsiteY21" fmla="*/ 875445 h 1166847"/>
              <a:gd name="connsiteX22" fmla="*/ 203184 w 394102"/>
              <a:gd name="connsiteY22" fmla="*/ 815155 h 1166847"/>
              <a:gd name="connsiteX23" fmla="*/ 223281 w 394102"/>
              <a:gd name="connsiteY23" fmla="*/ 724719 h 1166847"/>
              <a:gd name="connsiteX24" fmla="*/ 233329 w 394102"/>
              <a:gd name="connsiteY24" fmla="*/ 674478 h 1166847"/>
              <a:gd name="connsiteX25" fmla="*/ 253426 w 394102"/>
              <a:gd name="connsiteY25" fmla="*/ 594091 h 1166847"/>
              <a:gd name="connsiteX26" fmla="*/ 273522 w 394102"/>
              <a:gd name="connsiteY26" fmla="*/ 513704 h 1166847"/>
              <a:gd name="connsiteX27" fmla="*/ 283571 w 394102"/>
              <a:gd name="connsiteY27" fmla="*/ 473511 h 1166847"/>
              <a:gd name="connsiteX28" fmla="*/ 293619 w 394102"/>
              <a:gd name="connsiteY28" fmla="*/ 433317 h 1166847"/>
              <a:gd name="connsiteX29" fmla="*/ 323764 w 394102"/>
              <a:gd name="connsiteY29" fmla="*/ 322785 h 1166847"/>
              <a:gd name="connsiteX30" fmla="*/ 333812 w 394102"/>
              <a:gd name="connsiteY30" fmla="*/ 272544 h 1166847"/>
              <a:gd name="connsiteX31" fmla="*/ 353909 w 394102"/>
              <a:gd name="connsiteY31" fmla="*/ 212254 h 1166847"/>
              <a:gd name="connsiteX32" fmla="*/ 363957 w 394102"/>
              <a:gd name="connsiteY32" fmla="*/ 182109 h 1166847"/>
              <a:gd name="connsiteX33" fmla="*/ 374006 w 394102"/>
              <a:gd name="connsiteY33" fmla="*/ 121818 h 1166847"/>
              <a:gd name="connsiteX34" fmla="*/ 384054 w 394102"/>
              <a:gd name="connsiteY34" fmla="*/ 81625 h 1166847"/>
              <a:gd name="connsiteX35" fmla="*/ 394102 w 394102"/>
              <a:gd name="connsiteY35" fmla="*/ 31383 h 1166847"/>
              <a:gd name="connsiteX36" fmla="*/ 384054 w 394102"/>
              <a:gd name="connsiteY36" fmla="*/ 1238 h 1166847"/>
              <a:gd name="connsiteX37" fmla="*/ 353909 w 394102"/>
              <a:gd name="connsiteY37" fmla="*/ 11287 h 1166847"/>
              <a:gd name="connsiteX38" fmla="*/ 323764 w 394102"/>
              <a:gd name="connsiteY38" fmla="*/ 31383 h 1166847"/>
              <a:gd name="connsiteX39" fmla="*/ 283571 w 394102"/>
              <a:gd name="connsiteY39" fmla="*/ 41432 h 1166847"/>
              <a:gd name="connsiteX40" fmla="*/ 253426 w 394102"/>
              <a:gd name="connsiteY40" fmla="*/ 51480 h 1166847"/>
              <a:gd name="connsiteX41" fmla="*/ 223281 w 394102"/>
              <a:gd name="connsiteY41" fmla="*/ 91673 h 116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94102" h="1166847">
                <a:moveTo>
                  <a:pt x="283571" y="51480"/>
                </a:moveTo>
                <a:cubicBezTo>
                  <a:pt x="270173" y="84974"/>
                  <a:pt x="254784" y="117739"/>
                  <a:pt x="243377" y="151963"/>
                </a:cubicBezTo>
                <a:cubicBezTo>
                  <a:pt x="240028" y="162012"/>
                  <a:pt x="236239" y="171924"/>
                  <a:pt x="233329" y="182109"/>
                </a:cubicBezTo>
                <a:cubicBezTo>
                  <a:pt x="229535" y="195388"/>
                  <a:pt x="228721" y="209609"/>
                  <a:pt x="223281" y="222302"/>
                </a:cubicBezTo>
                <a:cubicBezTo>
                  <a:pt x="218524" y="233402"/>
                  <a:pt x="209883" y="242399"/>
                  <a:pt x="203184" y="252447"/>
                </a:cubicBezTo>
                <a:cubicBezTo>
                  <a:pt x="179361" y="371557"/>
                  <a:pt x="210674" y="248156"/>
                  <a:pt x="173039" y="332834"/>
                </a:cubicBezTo>
                <a:cubicBezTo>
                  <a:pt x="164436" y="352192"/>
                  <a:pt x="159641" y="373027"/>
                  <a:pt x="152942" y="393124"/>
                </a:cubicBezTo>
                <a:lnTo>
                  <a:pt x="132845" y="453414"/>
                </a:lnTo>
                <a:cubicBezTo>
                  <a:pt x="129496" y="463462"/>
                  <a:pt x="124874" y="473173"/>
                  <a:pt x="122797" y="483559"/>
                </a:cubicBezTo>
                <a:cubicBezTo>
                  <a:pt x="116098" y="517054"/>
                  <a:pt x="106472" y="550094"/>
                  <a:pt x="102700" y="584043"/>
                </a:cubicBezTo>
                <a:cubicBezTo>
                  <a:pt x="99351" y="614188"/>
                  <a:pt x="97923" y="644609"/>
                  <a:pt x="92652" y="674478"/>
                </a:cubicBezTo>
                <a:cubicBezTo>
                  <a:pt x="63266" y="841001"/>
                  <a:pt x="83866" y="699571"/>
                  <a:pt x="62507" y="785010"/>
                </a:cubicBezTo>
                <a:cubicBezTo>
                  <a:pt x="58365" y="801579"/>
                  <a:pt x="56601" y="818682"/>
                  <a:pt x="52459" y="835251"/>
                </a:cubicBezTo>
                <a:cubicBezTo>
                  <a:pt x="49890" y="845527"/>
                  <a:pt x="45197" y="855177"/>
                  <a:pt x="42410" y="865396"/>
                </a:cubicBezTo>
                <a:cubicBezTo>
                  <a:pt x="35142" y="892043"/>
                  <a:pt x="22313" y="945783"/>
                  <a:pt x="22313" y="945783"/>
                </a:cubicBezTo>
                <a:cubicBezTo>
                  <a:pt x="18964" y="975928"/>
                  <a:pt x="15440" y="1006054"/>
                  <a:pt x="12265" y="1036218"/>
                </a:cubicBezTo>
                <a:cubicBezTo>
                  <a:pt x="719" y="1145909"/>
                  <a:pt x="-8288" y="1105187"/>
                  <a:pt x="12265" y="1166847"/>
                </a:cubicBezTo>
                <a:cubicBezTo>
                  <a:pt x="39060" y="1148983"/>
                  <a:pt x="51725" y="1143386"/>
                  <a:pt x="72555" y="1116605"/>
                </a:cubicBezTo>
                <a:cubicBezTo>
                  <a:pt x="87384" y="1097540"/>
                  <a:pt x="98898" y="1076102"/>
                  <a:pt x="112749" y="1056315"/>
                </a:cubicBezTo>
                <a:cubicBezTo>
                  <a:pt x="122353" y="1042595"/>
                  <a:pt x="132846" y="1029520"/>
                  <a:pt x="142894" y="1016122"/>
                </a:cubicBezTo>
                <a:cubicBezTo>
                  <a:pt x="149593" y="996025"/>
                  <a:pt x="157852" y="976383"/>
                  <a:pt x="162990" y="955832"/>
                </a:cubicBezTo>
                <a:cubicBezTo>
                  <a:pt x="169689" y="929036"/>
                  <a:pt x="174353" y="901648"/>
                  <a:pt x="183087" y="875445"/>
                </a:cubicBezTo>
                <a:cubicBezTo>
                  <a:pt x="189786" y="855348"/>
                  <a:pt x="199030" y="835927"/>
                  <a:pt x="203184" y="815155"/>
                </a:cubicBezTo>
                <a:cubicBezTo>
                  <a:pt x="233485" y="663642"/>
                  <a:pt x="194902" y="852421"/>
                  <a:pt x="223281" y="724719"/>
                </a:cubicBezTo>
                <a:cubicBezTo>
                  <a:pt x="226986" y="708047"/>
                  <a:pt x="229489" y="691119"/>
                  <a:pt x="233329" y="674478"/>
                </a:cubicBezTo>
                <a:cubicBezTo>
                  <a:pt x="239540" y="647565"/>
                  <a:pt x="246727" y="620887"/>
                  <a:pt x="253426" y="594091"/>
                </a:cubicBezTo>
                <a:lnTo>
                  <a:pt x="273522" y="513704"/>
                </a:lnTo>
                <a:lnTo>
                  <a:pt x="283571" y="473511"/>
                </a:lnTo>
                <a:cubicBezTo>
                  <a:pt x="286921" y="460113"/>
                  <a:pt x="289252" y="446419"/>
                  <a:pt x="293619" y="433317"/>
                </a:cubicBezTo>
                <a:cubicBezTo>
                  <a:pt x="308054" y="390009"/>
                  <a:pt x="312433" y="379442"/>
                  <a:pt x="323764" y="322785"/>
                </a:cubicBezTo>
                <a:cubicBezTo>
                  <a:pt x="327113" y="306038"/>
                  <a:pt x="329318" y="289021"/>
                  <a:pt x="333812" y="272544"/>
                </a:cubicBezTo>
                <a:cubicBezTo>
                  <a:pt x="339386" y="252107"/>
                  <a:pt x="347210" y="232351"/>
                  <a:pt x="353909" y="212254"/>
                </a:cubicBezTo>
                <a:cubicBezTo>
                  <a:pt x="357258" y="202206"/>
                  <a:pt x="362216" y="192557"/>
                  <a:pt x="363957" y="182109"/>
                </a:cubicBezTo>
                <a:cubicBezTo>
                  <a:pt x="367307" y="162012"/>
                  <a:pt x="370010" y="141797"/>
                  <a:pt x="374006" y="121818"/>
                </a:cubicBezTo>
                <a:cubicBezTo>
                  <a:pt x="376714" y="108276"/>
                  <a:pt x="381058" y="95106"/>
                  <a:pt x="384054" y="81625"/>
                </a:cubicBezTo>
                <a:cubicBezTo>
                  <a:pt x="387759" y="64953"/>
                  <a:pt x="390753" y="48130"/>
                  <a:pt x="394102" y="31383"/>
                </a:cubicBezTo>
                <a:cubicBezTo>
                  <a:pt x="390753" y="21335"/>
                  <a:pt x="393528" y="5975"/>
                  <a:pt x="384054" y="1238"/>
                </a:cubicBezTo>
                <a:cubicBezTo>
                  <a:pt x="374580" y="-3499"/>
                  <a:pt x="363383" y="6550"/>
                  <a:pt x="353909" y="11287"/>
                </a:cubicBezTo>
                <a:cubicBezTo>
                  <a:pt x="343107" y="16688"/>
                  <a:pt x="334864" y="26626"/>
                  <a:pt x="323764" y="31383"/>
                </a:cubicBezTo>
                <a:cubicBezTo>
                  <a:pt x="311071" y="36823"/>
                  <a:pt x="296850" y="37638"/>
                  <a:pt x="283571" y="41432"/>
                </a:cubicBezTo>
                <a:cubicBezTo>
                  <a:pt x="273387" y="44342"/>
                  <a:pt x="263474" y="48131"/>
                  <a:pt x="253426" y="51480"/>
                </a:cubicBezTo>
                <a:cubicBezTo>
                  <a:pt x="241009" y="88730"/>
                  <a:pt x="252851" y="76888"/>
                  <a:pt x="223281" y="916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8092041" y="4038817"/>
            <a:ext cx="393390" cy="1004835"/>
          </a:xfrm>
          <a:custGeom>
            <a:avLst/>
            <a:gdLst>
              <a:gd name="connsiteX0" fmla="*/ 11031 w 393390"/>
              <a:gd name="connsiteY0" fmla="*/ 1004835 h 1004835"/>
              <a:gd name="connsiteX1" fmla="*/ 11031 w 393390"/>
              <a:gd name="connsiteY1" fmla="*/ 723482 h 1004835"/>
              <a:gd name="connsiteX2" fmla="*/ 21079 w 393390"/>
              <a:gd name="connsiteY2" fmla="*/ 663191 h 1004835"/>
              <a:gd name="connsiteX3" fmla="*/ 51225 w 393390"/>
              <a:gd name="connsiteY3" fmla="*/ 592853 h 1004835"/>
              <a:gd name="connsiteX4" fmla="*/ 71321 w 393390"/>
              <a:gd name="connsiteY4" fmla="*/ 492369 h 1004835"/>
              <a:gd name="connsiteX5" fmla="*/ 121563 w 393390"/>
              <a:gd name="connsiteY5" fmla="*/ 401934 h 1004835"/>
              <a:gd name="connsiteX6" fmla="*/ 161756 w 393390"/>
              <a:gd name="connsiteY6" fmla="*/ 341644 h 1004835"/>
              <a:gd name="connsiteX7" fmla="*/ 171805 w 393390"/>
              <a:gd name="connsiteY7" fmla="*/ 311499 h 1004835"/>
              <a:gd name="connsiteX8" fmla="*/ 191901 w 393390"/>
              <a:gd name="connsiteY8" fmla="*/ 281354 h 1004835"/>
              <a:gd name="connsiteX9" fmla="*/ 211998 w 393390"/>
              <a:gd name="connsiteY9" fmla="*/ 241161 h 1004835"/>
              <a:gd name="connsiteX10" fmla="*/ 222046 w 393390"/>
              <a:gd name="connsiteY10" fmla="*/ 200967 h 1004835"/>
              <a:gd name="connsiteX11" fmla="*/ 262240 w 393390"/>
              <a:gd name="connsiteY11" fmla="*/ 130629 h 1004835"/>
              <a:gd name="connsiteX12" fmla="*/ 282337 w 393390"/>
              <a:gd name="connsiteY12" fmla="*/ 90435 h 1004835"/>
              <a:gd name="connsiteX13" fmla="*/ 322530 w 393390"/>
              <a:gd name="connsiteY13" fmla="*/ 30145 h 1004835"/>
              <a:gd name="connsiteX14" fmla="*/ 342627 w 393390"/>
              <a:gd name="connsiteY14" fmla="*/ 0 h 1004835"/>
              <a:gd name="connsiteX15" fmla="*/ 382820 w 393390"/>
              <a:gd name="connsiteY15" fmla="*/ 10049 h 1004835"/>
              <a:gd name="connsiteX16" fmla="*/ 392868 w 393390"/>
              <a:gd name="connsiteY16" fmla="*/ 60290 h 1004835"/>
              <a:gd name="connsiteX17" fmla="*/ 372772 w 393390"/>
              <a:gd name="connsiteY17" fmla="*/ 140677 h 1004835"/>
              <a:gd name="connsiteX18" fmla="*/ 342627 w 393390"/>
              <a:gd name="connsiteY18" fmla="*/ 241161 h 1004835"/>
              <a:gd name="connsiteX19" fmla="*/ 332578 w 393390"/>
              <a:gd name="connsiteY19" fmla="*/ 271306 h 1004835"/>
              <a:gd name="connsiteX20" fmla="*/ 292385 w 393390"/>
              <a:gd name="connsiteY20" fmla="*/ 331596 h 1004835"/>
              <a:gd name="connsiteX21" fmla="*/ 272288 w 393390"/>
              <a:gd name="connsiteY21" fmla="*/ 391886 h 1004835"/>
              <a:gd name="connsiteX22" fmla="*/ 222046 w 393390"/>
              <a:gd name="connsiteY22" fmla="*/ 472273 h 1004835"/>
              <a:gd name="connsiteX23" fmla="*/ 201950 w 393390"/>
              <a:gd name="connsiteY23" fmla="*/ 502418 h 1004835"/>
              <a:gd name="connsiteX24" fmla="*/ 191901 w 393390"/>
              <a:gd name="connsiteY24" fmla="*/ 532563 h 1004835"/>
              <a:gd name="connsiteX25" fmla="*/ 171805 w 393390"/>
              <a:gd name="connsiteY25" fmla="*/ 562708 h 1004835"/>
              <a:gd name="connsiteX26" fmla="*/ 161756 w 393390"/>
              <a:gd name="connsiteY26" fmla="*/ 592853 h 1004835"/>
              <a:gd name="connsiteX27" fmla="*/ 141660 w 393390"/>
              <a:gd name="connsiteY27" fmla="*/ 622998 h 1004835"/>
              <a:gd name="connsiteX28" fmla="*/ 101466 w 393390"/>
              <a:gd name="connsiteY28" fmla="*/ 713433 h 1004835"/>
              <a:gd name="connsiteX29" fmla="*/ 71321 w 393390"/>
              <a:gd name="connsiteY29" fmla="*/ 773723 h 1004835"/>
              <a:gd name="connsiteX30" fmla="*/ 41176 w 393390"/>
              <a:gd name="connsiteY30" fmla="*/ 834013 h 1004835"/>
              <a:gd name="connsiteX31" fmla="*/ 21079 w 393390"/>
              <a:gd name="connsiteY31" fmla="*/ 904352 h 1004835"/>
              <a:gd name="connsiteX32" fmla="*/ 21079 w 393390"/>
              <a:gd name="connsiteY32" fmla="*/ 924449 h 10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3390" h="1004835">
                <a:moveTo>
                  <a:pt x="11031" y="1004835"/>
                </a:moveTo>
                <a:cubicBezTo>
                  <a:pt x="-3214" y="862384"/>
                  <a:pt x="-4134" y="905465"/>
                  <a:pt x="11031" y="723482"/>
                </a:cubicBezTo>
                <a:cubicBezTo>
                  <a:pt x="12723" y="703178"/>
                  <a:pt x="15087" y="682664"/>
                  <a:pt x="21079" y="663191"/>
                </a:cubicBezTo>
                <a:cubicBezTo>
                  <a:pt x="28581" y="638810"/>
                  <a:pt x="42507" y="616826"/>
                  <a:pt x="51225" y="592853"/>
                </a:cubicBezTo>
                <a:cubicBezTo>
                  <a:pt x="72262" y="535001"/>
                  <a:pt x="50080" y="563173"/>
                  <a:pt x="71321" y="492369"/>
                </a:cubicBezTo>
                <a:cubicBezTo>
                  <a:pt x="76764" y="474226"/>
                  <a:pt x="114207" y="413494"/>
                  <a:pt x="121563" y="401934"/>
                </a:cubicBezTo>
                <a:cubicBezTo>
                  <a:pt x="134530" y="381557"/>
                  <a:pt x="154118" y="364558"/>
                  <a:pt x="161756" y="341644"/>
                </a:cubicBezTo>
                <a:cubicBezTo>
                  <a:pt x="165106" y="331596"/>
                  <a:pt x="167068" y="320973"/>
                  <a:pt x="171805" y="311499"/>
                </a:cubicBezTo>
                <a:cubicBezTo>
                  <a:pt x="177206" y="300697"/>
                  <a:pt x="185909" y="291839"/>
                  <a:pt x="191901" y="281354"/>
                </a:cubicBezTo>
                <a:cubicBezTo>
                  <a:pt x="199333" y="268348"/>
                  <a:pt x="205299" y="254559"/>
                  <a:pt x="211998" y="241161"/>
                </a:cubicBezTo>
                <a:cubicBezTo>
                  <a:pt x="215347" y="227763"/>
                  <a:pt x="217197" y="213898"/>
                  <a:pt x="222046" y="200967"/>
                </a:cubicBezTo>
                <a:cubicBezTo>
                  <a:pt x="238608" y="156801"/>
                  <a:pt x="241038" y="167731"/>
                  <a:pt x="262240" y="130629"/>
                </a:cubicBezTo>
                <a:cubicBezTo>
                  <a:pt x="269672" y="117623"/>
                  <a:pt x="274630" y="103280"/>
                  <a:pt x="282337" y="90435"/>
                </a:cubicBezTo>
                <a:cubicBezTo>
                  <a:pt x="294764" y="69724"/>
                  <a:pt x="309132" y="50242"/>
                  <a:pt x="322530" y="30145"/>
                </a:cubicBezTo>
                <a:lnTo>
                  <a:pt x="342627" y="0"/>
                </a:lnTo>
                <a:cubicBezTo>
                  <a:pt x="356025" y="3350"/>
                  <a:pt x="373979" y="-560"/>
                  <a:pt x="382820" y="10049"/>
                </a:cubicBezTo>
                <a:cubicBezTo>
                  <a:pt x="393753" y="23169"/>
                  <a:pt x="394178" y="43262"/>
                  <a:pt x="392868" y="60290"/>
                </a:cubicBezTo>
                <a:cubicBezTo>
                  <a:pt x="390750" y="87829"/>
                  <a:pt x="381506" y="114474"/>
                  <a:pt x="372772" y="140677"/>
                </a:cubicBezTo>
                <a:cubicBezTo>
                  <a:pt x="325005" y="283975"/>
                  <a:pt x="373004" y="134842"/>
                  <a:pt x="342627" y="241161"/>
                </a:cubicBezTo>
                <a:cubicBezTo>
                  <a:pt x="339717" y="251345"/>
                  <a:pt x="337722" y="262047"/>
                  <a:pt x="332578" y="271306"/>
                </a:cubicBezTo>
                <a:cubicBezTo>
                  <a:pt x="320848" y="292420"/>
                  <a:pt x="292385" y="331596"/>
                  <a:pt x="292385" y="331596"/>
                </a:cubicBezTo>
                <a:cubicBezTo>
                  <a:pt x="285686" y="351693"/>
                  <a:pt x="284998" y="374939"/>
                  <a:pt x="272288" y="391886"/>
                </a:cubicBezTo>
                <a:cubicBezTo>
                  <a:pt x="214654" y="468730"/>
                  <a:pt x="266181" y="395036"/>
                  <a:pt x="222046" y="472273"/>
                </a:cubicBezTo>
                <a:cubicBezTo>
                  <a:pt x="216054" y="482758"/>
                  <a:pt x="207351" y="491616"/>
                  <a:pt x="201950" y="502418"/>
                </a:cubicBezTo>
                <a:cubicBezTo>
                  <a:pt x="197213" y="511892"/>
                  <a:pt x="196638" y="523089"/>
                  <a:pt x="191901" y="532563"/>
                </a:cubicBezTo>
                <a:cubicBezTo>
                  <a:pt x="186500" y="543365"/>
                  <a:pt x="177206" y="551906"/>
                  <a:pt x="171805" y="562708"/>
                </a:cubicBezTo>
                <a:cubicBezTo>
                  <a:pt x="167068" y="572182"/>
                  <a:pt x="166493" y="583379"/>
                  <a:pt x="161756" y="592853"/>
                </a:cubicBezTo>
                <a:cubicBezTo>
                  <a:pt x="156355" y="603655"/>
                  <a:pt x="146565" y="611962"/>
                  <a:pt x="141660" y="622998"/>
                </a:cubicBezTo>
                <a:cubicBezTo>
                  <a:pt x="93832" y="730613"/>
                  <a:pt x="146946" y="645214"/>
                  <a:pt x="101466" y="713433"/>
                </a:cubicBezTo>
                <a:cubicBezTo>
                  <a:pt x="76210" y="789203"/>
                  <a:pt x="110279" y="695807"/>
                  <a:pt x="71321" y="773723"/>
                </a:cubicBezTo>
                <a:cubicBezTo>
                  <a:pt x="29719" y="856927"/>
                  <a:pt x="98772" y="747621"/>
                  <a:pt x="41176" y="834013"/>
                </a:cubicBezTo>
                <a:cubicBezTo>
                  <a:pt x="33213" y="857903"/>
                  <a:pt x="25284" y="879121"/>
                  <a:pt x="21079" y="904352"/>
                </a:cubicBezTo>
                <a:cubicBezTo>
                  <a:pt x="19978" y="910960"/>
                  <a:pt x="21079" y="917750"/>
                  <a:pt x="21079" y="92444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2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Lösungen!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72816"/>
            <a:ext cx="748883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e</a:t>
            </a:r>
            <a:r>
              <a:rPr lang="de-DE" sz="2000" b="1" dirty="0" smtClean="0"/>
              <a:t>infache physiotherapeutische Tätigkeiten</a:t>
            </a:r>
          </a:p>
          <a:p>
            <a:r>
              <a:rPr lang="de-DE" sz="2000" dirty="0" smtClean="0"/>
              <a:t>Nachweis über ausgeübte Tätigkeiten!</a:t>
            </a:r>
          </a:p>
          <a:p>
            <a:r>
              <a:rPr lang="de-DE" sz="2000" dirty="0" smtClean="0"/>
              <a:t>Aus- und Fortbildungsnachweis!</a:t>
            </a:r>
          </a:p>
          <a:p>
            <a:r>
              <a:rPr lang="de-DE" sz="2000" dirty="0" smtClean="0"/>
              <a:t>Bewilligte Lehrpläne!</a:t>
            </a:r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Karenzzeiten und Rahmenzeitraum</a:t>
            </a:r>
          </a:p>
          <a:p>
            <a:r>
              <a:rPr lang="de-DE" sz="2000" dirty="0" smtClean="0"/>
              <a:t>Fallzahlen?</a:t>
            </a:r>
            <a:endParaRPr lang="de-DE" sz="2000" dirty="0"/>
          </a:p>
          <a:p>
            <a:r>
              <a:rPr lang="de-DE" sz="2000" dirty="0" smtClean="0"/>
              <a:t>…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707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 smtClean="0"/>
              <a:t>OP-Gehilfen: Vergleich der Ausbildungsstunden</a:t>
            </a:r>
            <a:endParaRPr lang="de-AT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11" y="1340768"/>
            <a:ext cx="789290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5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3632" y="507204"/>
            <a:ext cx="6086475" cy="5619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 haben eine Berufsberechtigung als MTF und bisher einzelne Tätigkeiten des medizinisch-technischen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Laboratoriumsdienstes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(§ 38 (7) MABG) oder des radiologisch-technischen Dienstes (§ 38 (8) MABG) durchgeführt oder den medizinisch-technischen Fachdienst ohne Aufsicht ausgeübt? 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486651" y="507204"/>
            <a:ext cx="1333822" cy="604046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 haben keinen Handlungsbedarf!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6544766" y="477836"/>
            <a:ext cx="657225" cy="2381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NEIN</a:t>
            </a: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185737" y="1710183"/>
            <a:ext cx="2257426" cy="564456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 haben diese Tätigkeiten im Zeitraum 1.1.2005 – 31.12.2012 mindestens 36 Monate ausgeübt? 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2605086" y="1700808"/>
            <a:ext cx="2257425" cy="573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 haben diese Tätigkeiten im Zeitraum 1.1.2005 – 31.12.2012 mindestens 30 Monate ausgeübt?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5076824" y="1670100"/>
            <a:ext cx="2257425" cy="236319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 haben diese Tätigkeiten bisher weniger als 30 Monate ausgeübt oder noch keine Berufserfahrung und möchten einzelne Tätigkeiten des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Laboratoriumsdienstes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(ausgenommen Zytologie und molekulare Diagnostik) oder die Assistenz in der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interventionellen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Radiologie bzw. die Durchführung von Ultraschalluntersuchungen ebenfalls ausüben dürfen?</a:t>
            </a:r>
            <a:r>
              <a:rPr lang="de-DE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Anm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Die übrigen Bereiche im</a:t>
            </a:r>
            <a:r>
              <a:rPr kumimoji="0" lang="de-D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radiologisch-techn</a:t>
            </a:r>
            <a:r>
              <a:rPr lang="de-DE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de-D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Dienst bzw. der </a:t>
            </a:r>
            <a:r>
              <a:rPr lang="de-DE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med.-technische Fachdienst ohne Aufsicht </a:t>
            </a:r>
            <a:r>
              <a:rPr kumimoji="0" lang="de-D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stehen nicht offen)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8"/>
          <p:cNvSpPr txBox="1">
            <a:spLocks noChangeArrowheads="1"/>
          </p:cNvSpPr>
          <p:nvPr/>
        </p:nvSpPr>
        <p:spPr bwMode="auto">
          <a:xfrm>
            <a:off x="188912" y="3699917"/>
            <a:ext cx="4676776" cy="3333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Dienstgeberbestätigung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2605086" y="4268789"/>
            <a:ext cx="4762500" cy="4381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rfolgreiche Absolvierung einer kommissionellen Prüfung über den entsprechenden Fachbereich bis 31.12.2016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5"/>
          <p:cNvSpPr txBox="1">
            <a:spLocks noChangeArrowheads="1"/>
          </p:cNvSpPr>
          <p:nvPr/>
        </p:nvSpPr>
        <p:spPr bwMode="auto">
          <a:xfrm>
            <a:off x="195460" y="4970464"/>
            <a:ext cx="7210425" cy="276225"/>
          </a:xfrm>
          <a:prstGeom prst="rect">
            <a:avLst/>
          </a:prstGeom>
          <a:ln w="6350">
            <a:solidFill>
              <a:srgbClr val="00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Bescheid durch Landeshauptmann/-frau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8"/>
          <p:cNvSpPr txBox="1">
            <a:spLocks noChangeArrowheads="1"/>
          </p:cNvSpPr>
          <p:nvPr/>
        </p:nvSpPr>
        <p:spPr bwMode="auto">
          <a:xfrm>
            <a:off x="214312" y="2567439"/>
            <a:ext cx="2228851" cy="692224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 können diese Tätigkeiten bis 31.12.2014 ausüben. Um die Tätigkeiten auch danach weiterhin ausüben zu können, brauchen Sie: 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405885" y="1404938"/>
            <a:ext cx="1414587" cy="454434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Alle MTF können weiterhin den med.-techn. Fachdienst nach den Bestimmungen des MTF-SHD-G aus-üben. Zusätzlich erhalten sie nach dem MABG automatisch die Berufsberechtigung </a:t>
            </a:r>
            <a:r>
              <a:rPr lang="de-DE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ür die med. Assistenzberufe Labor- und Röntgenassistenz. 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Weiters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sind sie grundsätzlich auch zur Ausübung des Berufs des/der med. Masseurs/in samt den Spezial-qualifikationen Hydro- und Balneotherapie sowie Elektrotherapie berechtigt, sofern und soweit sie über die entsprechenden Kenntnisse und Fertigkeiten verfügen. 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7"/>
          <p:cNvSpPr txBox="1">
            <a:spLocks noChangeArrowheads="1"/>
          </p:cNvSpPr>
          <p:nvPr/>
        </p:nvSpPr>
        <p:spPr bwMode="auto">
          <a:xfrm>
            <a:off x="187324" y="5461968"/>
            <a:ext cx="4705351" cy="76993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Zusätzlich zu den nebenstehenden Berufsberechtigungen (grüner Kasten) können weiterhin auch die einzelnen Tätigkeiten im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Laboratoriumsdienst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oder radiologisch-technischen Dienst oder der med.-technische Fachdienst ohne Aufsicht nach ärztlicher Anordnung in einem Dienstverhältnis ausgeübt werden. 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8"/>
          <p:cNvSpPr txBox="1">
            <a:spLocks noChangeArrowheads="1"/>
          </p:cNvSpPr>
          <p:nvPr/>
        </p:nvSpPr>
        <p:spPr bwMode="auto">
          <a:xfrm>
            <a:off x="4985867" y="5461967"/>
            <a:ext cx="2376487" cy="76993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Zusätzlich zu den nebenstehenden Berufsberechtigungen (grüner Kasten) können auch die genannten Tätigkeiten ausgeübt werden. 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Gerade Verbindung 14"/>
          <p:cNvSpPr>
            <a:spLocks noChangeShapeType="1"/>
          </p:cNvSpPr>
          <p:nvPr/>
        </p:nvSpPr>
        <p:spPr bwMode="auto">
          <a:xfrm>
            <a:off x="1174750" y="1411288"/>
            <a:ext cx="4933778" cy="0"/>
          </a:xfrm>
          <a:prstGeom prst="line">
            <a:avLst/>
          </a:prstGeom>
          <a:noFill/>
          <a:ln w="25400">
            <a:solidFill>
              <a:srgbClr val="C0504D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5" name="Textfeld 43"/>
          <p:cNvSpPr txBox="1">
            <a:spLocks noChangeArrowheads="1"/>
          </p:cNvSpPr>
          <p:nvPr/>
        </p:nvSpPr>
        <p:spPr bwMode="auto">
          <a:xfrm>
            <a:off x="2703508" y="1111249"/>
            <a:ext cx="419100" cy="2381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Gerade Verbindung mit Pfeil 50"/>
          <p:cNvSpPr>
            <a:spLocks noChangeShapeType="1"/>
          </p:cNvSpPr>
          <p:nvPr/>
        </p:nvSpPr>
        <p:spPr bwMode="auto">
          <a:xfrm rot="5400000">
            <a:off x="6078066" y="5348463"/>
            <a:ext cx="192087" cy="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A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539999" y="6508973"/>
            <a:ext cx="5871843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2" idx="2"/>
          </p:cNvCxnSpPr>
          <p:nvPr/>
        </p:nvCxnSpPr>
        <p:spPr>
          <a:xfrm flipH="1">
            <a:off x="6174110" y="6231904"/>
            <a:ext cx="1" cy="277069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21" idx="2"/>
          </p:cNvCxnSpPr>
          <p:nvPr/>
        </p:nvCxnSpPr>
        <p:spPr>
          <a:xfrm flipH="1">
            <a:off x="2539999" y="6231905"/>
            <a:ext cx="1" cy="28327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8377237" y="5949280"/>
            <a:ext cx="0" cy="56589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18"/>
          <p:cNvSpPr txBox="1">
            <a:spLocks noChangeArrowheads="1"/>
          </p:cNvSpPr>
          <p:nvPr/>
        </p:nvSpPr>
        <p:spPr bwMode="auto">
          <a:xfrm>
            <a:off x="2605086" y="2600975"/>
            <a:ext cx="2228851" cy="6922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 können diese Tätigkeiten bis 31.12.2016 ausüben. Um die Tätigkeiten auch danach weiterhin ausüben zu können, brauchen Sie: 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Gerade Verbindung mit Pfeil 57"/>
          <p:cNvCxnSpPr>
            <a:stCxn id="3" idx="3"/>
            <a:endCxn id="6" idx="1"/>
          </p:cNvCxnSpPr>
          <p:nvPr/>
        </p:nvCxnSpPr>
        <p:spPr>
          <a:xfrm>
            <a:off x="6260107" y="788192"/>
            <a:ext cx="1226544" cy="2103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3" idx="2"/>
          </p:cNvCxnSpPr>
          <p:nvPr/>
        </p:nvCxnSpPr>
        <p:spPr>
          <a:xfrm flipH="1">
            <a:off x="3216869" y="1069179"/>
            <a:ext cx="1" cy="34210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H="1">
            <a:off x="1174749" y="1411288"/>
            <a:ext cx="1" cy="298895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H="1">
            <a:off x="6108527" y="1411288"/>
            <a:ext cx="1" cy="298895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563888" y="1448396"/>
            <a:ext cx="1" cy="298895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11" idx="2"/>
          </p:cNvCxnSpPr>
          <p:nvPr/>
        </p:nvCxnSpPr>
        <p:spPr>
          <a:xfrm>
            <a:off x="6205537" y="4033292"/>
            <a:ext cx="0" cy="235497"/>
          </a:xfrm>
          <a:prstGeom prst="straightConnector1">
            <a:avLst/>
          </a:prstGeom>
          <a:ln>
            <a:solidFill>
              <a:srgbClr val="EE7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6174111" y="4706939"/>
            <a:ext cx="0" cy="263525"/>
          </a:xfrm>
          <a:prstGeom prst="straightConnector1">
            <a:avLst/>
          </a:prstGeom>
          <a:ln>
            <a:solidFill>
              <a:srgbClr val="EE7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>
            <a:off x="1160461" y="2274639"/>
            <a:ext cx="14288" cy="292800"/>
          </a:xfrm>
          <a:prstGeom prst="straightConnector1">
            <a:avLst/>
          </a:prstGeom>
          <a:ln>
            <a:solidFill>
              <a:srgbClr val="A6589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3556744" y="2274639"/>
            <a:ext cx="7144" cy="326336"/>
          </a:xfrm>
          <a:prstGeom prst="straightConnector1">
            <a:avLst/>
          </a:prstGeom>
          <a:ln>
            <a:solidFill>
              <a:srgbClr val="3693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>
            <a:off x="1160461" y="3259663"/>
            <a:ext cx="7144" cy="440254"/>
          </a:xfrm>
          <a:prstGeom prst="straightConnector1">
            <a:avLst/>
          </a:prstGeom>
          <a:ln>
            <a:solidFill>
              <a:srgbClr val="A6589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3548805" y="3300715"/>
            <a:ext cx="7144" cy="440254"/>
          </a:xfrm>
          <a:prstGeom prst="straightConnector1">
            <a:avLst/>
          </a:prstGeom>
          <a:ln>
            <a:solidFill>
              <a:srgbClr val="3693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>
            <a:off x="1167605" y="4033292"/>
            <a:ext cx="0" cy="937172"/>
          </a:xfrm>
          <a:prstGeom prst="straightConnector1">
            <a:avLst/>
          </a:prstGeom>
          <a:ln>
            <a:solidFill>
              <a:srgbClr val="A6589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H="1">
            <a:off x="1160461" y="5252419"/>
            <a:ext cx="7144" cy="209548"/>
          </a:xfrm>
          <a:prstGeom prst="straightConnector1">
            <a:avLst/>
          </a:prstGeom>
          <a:ln>
            <a:solidFill>
              <a:srgbClr val="A6589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>
            <a:off x="3555949" y="4033292"/>
            <a:ext cx="0" cy="235497"/>
          </a:xfrm>
          <a:prstGeom prst="straightConnector1">
            <a:avLst/>
          </a:prstGeom>
          <a:ln>
            <a:solidFill>
              <a:srgbClr val="3693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H="1">
            <a:off x="3548805" y="4706939"/>
            <a:ext cx="7144" cy="263525"/>
          </a:xfrm>
          <a:prstGeom prst="straightConnector1">
            <a:avLst/>
          </a:prstGeom>
          <a:ln>
            <a:solidFill>
              <a:srgbClr val="3693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/>
          <p:nvPr/>
        </p:nvCxnSpPr>
        <p:spPr>
          <a:xfrm>
            <a:off x="3548805" y="5246689"/>
            <a:ext cx="0" cy="215279"/>
          </a:xfrm>
          <a:prstGeom prst="straightConnector1">
            <a:avLst/>
          </a:prstGeom>
          <a:ln>
            <a:solidFill>
              <a:srgbClr val="3693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>
            <a:stCxn id="6" idx="2"/>
          </p:cNvCxnSpPr>
          <p:nvPr/>
        </p:nvCxnSpPr>
        <p:spPr>
          <a:xfrm>
            <a:off x="8153562" y="1111250"/>
            <a:ext cx="0" cy="337146"/>
          </a:xfrm>
          <a:prstGeom prst="straightConnector1">
            <a:avLst/>
          </a:prstGeom>
          <a:ln>
            <a:solidFill>
              <a:srgbClr val="7FAD1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85737" y="6508973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Quelle: Mag. Hais, AKNÖ</a:t>
            </a:r>
            <a:endParaRPr lang="de-AT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152400" y="45539"/>
            <a:ext cx="866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 b e r s i c h t: Übergangsbestimmungen für DMTF</a:t>
            </a:r>
            <a:endParaRPr lang="de-A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2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Trainingstherapie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772816"/>
            <a:ext cx="778720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erbringt die </a:t>
            </a:r>
            <a:r>
              <a:rPr lang="de-A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Trainingstherpie</a:t>
            </a: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de-DE" sz="2000" dirty="0" err="1" smtClean="0"/>
              <a:t>SportwissenschafterInnen</a:t>
            </a:r>
            <a:r>
              <a:rPr lang="de-DE" sz="2000" dirty="0" smtClean="0"/>
              <a:t> nach </a:t>
            </a:r>
            <a:r>
              <a:rPr lang="de-DE" sz="2000" dirty="0"/>
              <a:t>ärztlicher Anordnung und </a:t>
            </a:r>
            <a:r>
              <a:rPr lang="de-DE" sz="2000" dirty="0" smtClean="0"/>
              <a:t>Aufsicht</a:t>
            </a:r>
          </a:p>
          <a:p>
            <a:pPr marL="0" indent="0">
              <a:buNone/>
            </a:pPr>
            <a:endParaRPr lang="de-DE" sz="2000" dirty="0">
              <a:solidFill>
                <a:srgbClr val="E2001A"/>
              </a:solidFill>
            </a:endParaRPr>
          </a:p>
          <a:p>
            <a:pPr marL="0" indent="0">
              <a:buNone/>
            </a:pPr>
            <a:r>
              <a:rPr lang="de-A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Berufsbezeichnung:</a:t>
            </a:r>
            <a:r>
              <a:rPr lang="de-AT" sz="2000" dirty="0">
                <a:solidFill>
                  <a:srgbClr val="007630"/>
                </a:solidFill>
              </a:rPr>
              <a:t> </a:t>
            </a:r>
            <a:r>
              <a:rPr lang="de-AT" sz="2000" dirty="0" smtClean="0"/>
              <a:t>Trainingstherapeut / Trainingstherapeutin </a:t>
            </a:r>
            <a:endParaRPr lang="de-AT" sz="2000" dirty="0"/>
          </a:p>
          <a:p>
            <a:pPr marL="0" indent="0">
              <a:buNone/>
            </a:pPr>
            <a:r>
              <a:rPr lang="de-DE" sz="2000" dirty="0" smtClean="0">
                <a:solidFill>
                  <a:srgbClr val="E2001A"/>
                </a:solidFill>
              </a:rPr>
              <a:t> </a:t>
            </a:r>
            <a:endParaRPr lang="de-AT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Berufsbild und Ziele</a:t>
            </a: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DE" sz="2000" dirty="0"/>
              <a:t>strukturelle Verbesserung der Bewegungsabläufe und </a:t>
            </a:r>
            <a:r>
              <a:rPr lang="de-DE" sz="2000" dirty="0" smtClean="0"/>
              <a:t>Organsysteme </a:t>
            </a:r>
          </a:p>
          <a:p>
            <a:r>
              <a:rPr lang="de-AT" sz="2000" dirty="0" smtClean="0"/>
              <a:t>Vermeidung des Wiedereintritts von Krankheiten, Folgeerkrankungen, Maladaptionen, </a:t>
            </a:r>
            <a:r>
              <a:rPr lang="de-AT" sz="2000" dirty="0" err="1" smtClean="0"/>
              <a:t>Chronifizierungen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DE" sz="2000" dirty="0" smtClean="0"/>
              <a:t>&gt; </a:t>
            </a:r>
            <a:r>
              <a:rPr lang="de-DE" sz="2000" dirty="0"/>
              <a:t>Stabilisierung der Primärerkrankung </a:t>
            </a:r>
            <a:br>
              <a:rPr lang="de-DE" sz="2000" dirty="0"/>
            </a:br>
            <a:r>
              <a:rPr lang="de-DE" sz="2000" dirty="0"/>
              <a:t>&gt; ergänzende Behandlung von </a:t>
            </a:r>
            <a:r>
              <a:rPr lang="de-DE" sz="2000" dirty="0" smtClean="0"/>
              <a:t>Sekundärerkrankungen</a:t>
            </a:r>
            <a:endParaRPr lang="de-AT" sz="2000" dirty="0" smtClean="0"/>
          </a:p>
          <a:p>
            <a:r>
              <a:rPr lang="de-DE" sz="2000" dirty="0" smtClean="0"/>
              <a:t>Stärkung von Koordination</a:t>
            </a:r>
            <a:r>
              <a:rPr lang="de-DE" sz="2000" dirty="0"/>
              <a:t>, Kraft, Ausdauer und </a:t>
            </a:r>
            <a:r>
              <a:rPr lang="de-DE" sz="2000" dirty="0" smtClean="0"/>
              <a:t>Gleichgewicht durch </a:t>
            </a:r>
            <a:r>
              <a:rPr lang="de-DE" sz="2000" dirty="0"/>
              <a:t>systematisches </a:t>
            </a:r>
            <a:r>
              <a:rPr lang="de-DE" sz="2000" dirty="0" smtClean="0"/>
              <a:t>Training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7630"/>
              </a:solidFill>
            </a:endParaRPr>
          </a:p>
          <a:p>
            <a:pPr marL="457200" lvl="1" indent="0">
              <a:buNone/>
            </a:pPr>
            <a:endParaRPr lang="de-AT" sz="2000" dirty="0"/>
          </a:p>
          <a:p>
            <a:endParaRPr lang="de-AT" sz="2000" dirty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6637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Trainingstherapie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772816"/>
            <a:ext cx="7571184" cy="4353347"/>
          </a:xfrm>
        </p:spPr>
        <p:txBody>
          <a:bodyPr>
            <a:noAutofit/>
          </a:bodyPr>
          <a:lstStyle/>
          <a:p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Berufspflichten:</a:t>
            </a:r>
            <a:r>
              <a:rPr lang="de-A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AT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e-A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de-AT" sz="2000" dirty="0" smtClean="0"/>
              <a:t>wie </a:t>
            </a:r>
            <a:r>
              <a:rPr lang="de-AT" sz="2000" dirty="0" smtClean="0"/>
              <a:t>med</a:t>
            </a:r>
            <a:r>
              <a:rPr lang="de-AT" sz="2000" dirty="0"/>
              <a:t>. Assistenzberufe</a:t>
            </a:r>
          </a:p>
          <a:p>
            <a:endParaRPr lang="de-AT" sz="2000" dirty="0">
              <a:solidFill>
                <a:srgbClr val="007630"/>
              </a:solidFill>
            </a:endParaRPr>
          </a:p>
          <a:p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Subdelegation</a:t>
            </a: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de-AT" sz="2000" dirty="0"/>
              <a:t> </a:t>
            </a:r>
            <a:r>
              <a:rPr lang="de-AT" sz="2000" dirty="0" smtClean="0"/>
              <a:t>     </a:t>
            </a:r>
            <a:r>
              <a:rPr lang="de-AT" sz="2000" dirty="0" smtClean="0"/>
              <a:t>Nach </a:t>
            </a:r>
            <a:r>
              <a:rPr lang="de-AT" sz="2000" dirty="0"/>
              <a:t>Maßgabe der ärztlichen Anordnung kann </a:t>
            </a:r>
          </a:p>
          <a:p>
            <a:pPr lvl="1"/>
            <a:r>
              <a:rPr lang="de-AT" sz="2000" dirty="0"/>
              <a:t>die Aufsicht durch eine/n </a:t>
            </a:r>
            <a:r>
              <a:rPr lang="de-AT" sz="2000" dirty="0" smtClean="0"/>
              <a:t>Physiotherapeuten/in erfolgen </a:t>
            </a:r>
            <a:r>
              <a:rPr lang="de-AT" sz="2000" dirty="0"/>
              <a:t>oder </a:t>
            </a:r>
          </a:p>
          <a:p>
            <a:pPr lvl="1"/>
            <a:r>
              <a:rPr lang="de-AT" sz="2000" dirty="0"/>
              <a:t>der/die </a:t>
            </a:r>
            <a:r>
              <a:rPr lang="de-AT" sz="2000" dirty="0" err="1" smtClean="0"/>
              <a:t>PhysiotherapeutIn</a:t>
            </a:r>
            <a:r>
              <a:rPr lang="de-AT" sz="2000" dirty="0" smtClean="0"/>
              <a:t> die </a:t>
            </a:r>
            <a:r>
              <a:rPr lang="de-AT" sz="2000" dirty="0"/>
              <a:t>angeordneten Tätigkeit im Einzelfall an </a:t>
            </a:r>
            <a:r>
              <a:rPr lang="de-AT" sz="2000" dirty="0" err="1" smtClean="0"/>
              <a:t>SportwissenschafterInnen</a:t>
            </a:r>
            <a:r>
              <a:rPr lang="de-AT" sz="2000" dirty="0" smtClean="0"/>
              <a:t> weiterdelegieren </a:t>
            </a:r>
            <a:r>
              <a:rPr lang="de-AT" sz="2000" dirty="0"/>
              <a:t>und die Aufsicht über </a:t>
            </a:r>
            <a:r>
              <a:rPr lang="de-AT" sz="2000" dirty="0" smtClean="0"/>
              <a:t>deren Durchführung wahrnehmen </a:t>
            </a:r>
            <a:endParaRPr lang="de-AT" sz="2000" dirty="0" smtClean="0"/>
          </a:p>
          <a:p>
            <a:pPr lvl="1"/>
            <a:endParaRPr lang="de-AT" sz="2000" dirty="0"/>
          </a:p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Blutentnahme 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der Kapillare </a:t>
            </a:r>
            <a:r>
              <a:rPr lang="de-DE" sz="2000" dirty="0"/>
              <a:t>zur Lactatmessung </a:t>
            </a:r>
            <a:br>
              <a:rPr lang="de-DE" sz="2000" dirty="0"/>
            </a:br>
            <a:r>
              <a:rPr lang="de-DE" sz="2000" dirty="0" smtClean="0"/>
              <a:t>ist nach </a:t>
            </a:r>
            <a:r>
              <a:rPr lang="de-DE" sz="2000" dirty="0"/>
              <a:t>ärztlicher Anordnung </a:t>
            </a:r>
            <a:r>
              <a:rPr lang="de-DE" sz="2000" dirty="0" smtClean="0"/>
              <a:t>möglich</a:t>
            </a:r>
            <a:endParaRPr lang="de-DE" sz="2000" dirty="0"/>
          </a:p>
          <a:p>
            <a:pPr lvl="1"/>
            <a:endParaRPr lang="de-AT" sz="2000" dirty="0" smtClean="0"/>
          </a:p>
          <a:p>
            <a:pPr marL="457200" lvl="1" indent="0">
              <a:buNone/>
            </a:pPr>
            <a:endParaRPr lang="de-AT" sz="2000" dirty="0"/>
          </a:p>
          <a:p>
            <a:endParaRPr lang="de-AT" sz="2000" dirty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9729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Trainingstherapie</a:t>
            </a:r>
            <a:br>
              <a:rPr lang="de-AT" dirty="0" smtClean="0"/>
            </a:br>
            <a:r>
              <a:rPr lang="de-AT" sz="2000" dirty="0" smtClean="0"/>
              <a:t>Ausübung</a:t>
            </a:r>
            <a:endParaRPr lang="de-AT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100" dirty="0" smtClean="0"/>
              <a:t>Ausübung </a:t>
            </a:r>
            <a:r>
              <a:rPr lang="de-AT" sz="2100" dirty="0" smtClean="0"/>
              <a:t>nur im </a:t>
            </a:r>
            <a:r>
              <a:rPr lang="de-AT" sz="2100" b="1" dirty="0" smtClean="0"/>
              <a:t>Dienstverhältnis</a:t>
            </a:r>
            <a:r>
              <a:rPr lang="de-AT" sz="2100" dirty="0" smtClean="0"/>
              <a:t> </a:t>
            </a:r>
            <a:r>
              <a:rPr lang="de-AT" sz="2100" dirty="0" smtClean="0"/>
              <a:t>zu</a:t>
            </a:r>
            <a:endParaRPr lang="de-AT" sz="21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e-AT" sz="2100" dirty="0" smtClean="0"/>
              <a:t>Rechtsträger einer Krankenanstalt 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e-AT" sz="2100" dirty="0" smtClean="0"/>
              <a:t>Rechtsträger einer sonstigen unter ärztlicher Leitung oder Aufsicht stehenden Einrichtung, die der Vorbeugung, Feststellung oder Heilung von Krankheiten dient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e-AT" sz="2100" dirty="0" smtClean="0"/>
              <a:t>freiberuflichen </a:t>
            </a:r>
            <a:r>
              <a:rPr lang="de-AT" sz="2100" dirty="0" err="1" smtClean="0"/>
              <a:t>ÄrztInnen</a:t>
            </a:r>
            <a:r>
              <a:rPr lang="de-AT" sz="2100" dirty="0" smtClean="0"/>
              <a:t> </a:t>
            </a:r>
            <a:r>
              <a:rPr lang="de-AT" sz="2100" dirty="0" smtClean="0"/>
              <a:t>bzw</a:t>
            </a:r>
            <a:r>
              <a:rPr lang="de-AT" sz="2100" dirty="0" smtClean="0"/>
              <a:t>. ärztlichen </a:t>
            </a:r>
            <a:r>
              <a:rPr lang="de-AT" sz="2100" dirty="0" smtClean="0"/>
              <a:t>Gruppenpraxen</a:t>
            </a:r>
            <a:endParaRPr lang="de-AT" sz="21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e-AT" sz="2100" dirty="0" smtClean="0"/>
              <a:t>freiberuflichen </a:t>
            </a:r>
            <a:r>
              <a:rPr lang="de-AT" sz="2100" dirty="0" err="1" smtClean="0"/>
              <a:t>PhysiotherapeutInnen</a:t>
            </a:r>
            <a:r>
              <a:rPr lang="de-AT" sz="2100" dirty="0" smtClean="0"/>
              <a:t> </a:t>
            </a:r>
            <a:endParaRPr lang="de-AT" sz="2100" dirty="0" smtClean="0"/>
          </a:p>
        </p:txBody>
      </p:sp>
    </p:spTree>
    <p:extLst>
      <p:ext uri="{BB962C8B-B14F-4D97-AF65-F5344CB8AC3E}">
        <p14:creationId xmlns:p14="http://schemas.microsoft.com/office/powerpoint/2010/main" val="41425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Trainingstherapie</a:t>
            </a:r>
            <a:br>
              <a:rPr lang="de-AT" dirty="0" smtClean="0"/>
            </a:br>
            <a:r>
              <a:rPr lang="de-AT" sz="2000" dirty="0" smtClean="0"/>
              <a:t>Berufsberechtigung</a:t>
            </a:r>
            <a:endParaRPr lang="de-AT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100" dirty="0" smtClean="0"/>
              <a:t>Voraussetzung für die Berufsberechtigung </a:t>
            </a:r>
            <a:endParaRPr lang="de-AT" sz="2100" dirty="0" smtClean="0"/>
          </a:p>
          <a:p>
            <a:pPr marL="914400" lvl="1" indent="-457200">
              <a:buClr>
                <a:srgbClr val="FF0000"/>
              </a:buClr>
              <a:buFont typeface="+mj-lt"/>
              <a:buAutoNum type="arabicPeriod"/>
            </a:pPr>
            <a:r>
              <a:rPr lang="de-AT" sz="2100" dirty="0" smtClean="0"/>
              <a:t>Gesundheitliche Eignung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eriod"/>
            </a:pPr>
            <a:r>
              <a:rPr lang="de-AT" sz="2100" dirty="0" smtClean="0"/>
              <a:t>Erforderliche Kenntnisse der deutschen Sprache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eriod"/>
            </a:pPr>
            <a:r>
              <a:rPr lang="de-AT" sz="2100" dirty="0" smtClean="0"/>
              <a:t>Qualifikationsnachweis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eriod"/>
            </a:pPr>
            <a:r>
              <a:rPr lang="de-AT" sz="2100" dirty="0" smtClean="0"/>
              <a:t>Eintragung in die Liste der </a:t>
            </a:r>
            <a:r>
              <a:rPr lang="de-AT" sz="2100" dirty="0" err="1" smtClean="0"/>
              <a:t>SportwissenschafterInnen</a:t>
            </a:r>
            <a:r>
              <a:rPr lang="de-AT" sz="2100" dirty="0" smtClean="0"/>
              <a:t> in der  Trainingstherapie</a:t>
            </a:r>
            <a:endParaRPr lang="de-AT" sz="2100" dirty="0" smtClean="0"/>
          </a:p>
        </p:txBody>
      </p:sp>
    </p:spTree>
    <p:extLst>
      <p:ext uri="{BB962C8B-B14F-4D97-AF65-F5344CB8AC3E}">
        <p14:creationId xmlns:p14="http://schemas.microsoft.com/office/powerpoint/2010/main" val="4547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Berufsrecht: Berufspflichten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72816"/>
            <a:ext cx="7499176" cy="435334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AT" sz="2400" dirty="0" smtClean="0"/>
              <a:t>Zum wohl des Patienten</a:t>
            </a:r>
          </a:p>
          <a:p>
            <a:pPr>
              <a:lnSpc>
                <a:spcPct val="120000"/>
              </a:lnSpc>
            </a:pPr>
            <a:r>
              <a:rPr lang="de-AT" sz="2400" dirty="0" smtClean="0"/>
              <a:t>Ohne Unterschied der Person</a:t>
            </a:r>
          </a:p>
          <a:p>
            <a:pPr>
              <a:lnSpc>
                <a:spcPct val="120000"/>
              </a:lnSpc>
            </a:pPr>
            <a:r>
              <a:rPr lang="de-AT" sz="2400" dirty="0" smtClean="0"/>
              <a:t>Gewissenhafte Berufsausübung</a:t>
            </a:r>
          </a:p>
          <a:p>
            <a:pPr>
              <a:lnSpc>
                <a:spcPct val="120000"/>
              </a:lnSpc>
            </a:pPr>
            <a:r>
              <a:rPr lang="de-AT" sz="2400" dirty="0" smtClean="0"/>
              <a:t>Einhaltung der Vorschriften</a:t>
            </a:r>
          </a:p>
          <a:p>
            <a:pPr>
              <a:lnSpc>
                <a:spcPct val="120000"/>
              </a:lnSpc>
            </a:pPr>
            <a:r>
              <a:rPr lang="de-AT" sz="2400" dirty="0" smtClean="0"/>
              <a:t>Nach Maßgabe fachlicher und wissenschaftlicher Erkenntnisse</a:t>
            </a:r>
          </a:p>
          <a:p>
            <a:pPr>
              <a:lnSpc>
                <a:spcPct val="120000"/>
              </a:lnSpc>
            </a:pPr>
            <a:r>
              <a:rPr lang="de-AT" sz="2400" dirty="0" smtClean="0"/>
              <a:t>Keine eigenmächtige Heilbehandlung</a:t>
            </a:r>
          </a:p>
          <a:p>
            <a:pPr>
              <a:lnSpc>
                <a:spcPct val="120000"/>
              </a:lnSpc>
            </a:pPr>
            <a:r>
              <a:rPr lang="de-AT" sz="2400" dirty="0" smtClean="0"/>
              <a:t>Regelmäßige Fortbildung</a:t>
            </a:r>
          </a:p>
          <a:p>
            <a:pPr>
              <a:lnSpc>
                <a:spcPct val="120000"/>
              </a:lnSpc>
            </a:pPr>
            <a:r>
              <a:rPr lang="de-AT" sz="2400" dirty="0" smtClean="0"/>
              <a:t>Dokumentation der gesetzten Maßnahmen</a:t>
            </a:r>
          </a:p>
          <a:p>
            <a:pPr>
              <a:lnSpc>
                <a:spcPct val="120000"/>
              </a:lnSpc>
            </a:pPr>
            <a:r>
              <a:rPr lang="de-AT" sz="2400" dirty="0" smtClean="0"/>
              <a:t>Auskunftspflicht (</a:t>
            </a:r>
            <a:r>
              <a:rPr lang="de-AT" sz="2400" dirty="0" err="1" smtClean="0"/>
              <a:t>PatientInnen</a:t>
            </a:r>
            <a:r>
              <a:rPr lang="de-AT" sz="2400" dirty="0" smtClean="0"/>
              <a:t>, Angehörigen, Gesundheitsberufen)</a:t>
            </a:r>
          </a:p>
          <a:p>
            <a:pPr>
              <a:lnSpc>
                <a:spcPct val="120000"/>
              </a:lnSpc>
            </a:pPr>
            <a:r>
              <a:rPr lang="de-AT" sz="2400" dirty="0" smtClean="0"/>
              <a:t>Verschwiegenheitspflicht</a:t>
            </a:r>
          </a:p>
          <a:p>
            <a:pPr lvl="1">
              <a:lnSpc>
                <a:spcPct val="120000"/>
              </a:lnSpc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2090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Trainingstherapie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772816"/>
            <a:ext cx="7787208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Übergangsbestimmung:</a:t>
            </a:r>
            <a:endParaRPr lang="de-A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e-AT" sz="2000" dirty="0"/>
              <a:t>Zum 1.1.2013 </a:t>
            </a:r>
            <a:r>
              <a:rPr lang="de-AT" sz="2000" dirty="0" smtClean="0"/>
              <a:t>als ärztliche Hilfsperson tätige </a:t>
            </a:r>
            <a:r>
              <a:rPr lang="de-AT" sz="2000" b="1" dirty="0" err="1" smtClean="0"/>
              <a:t>SportwissenschafterInnen</a:t>
            </a:r>
            <a:r>
              <a:rPr lang="de-AT" sz="2000" dirty="0" smtClean="0"/>
              <a:t>, die </a:t>
            </a:r>
            <a:r>
              <a:rPr lang="de-AT" sz="2000" dirty="0"/>
              <a:t>in den letzten fünf Jahren </a:t>
            </a:r>
            <a:r>
              <a:rPr lang="de-AT" sz="2000" dirty="0" smtClean="0"/>
              <a:t>mindestens </a:t>
            </a:r>
            <a:r>
              <a:rPr lang="de-AT" sz="2000" dirty="0"/>
              <a:t>36 Monate vollbeschäftigt </a:t>
            </a:r>
            <a:r>
              <a:rPr lang="de-AT" sz="2000" dirty="0" smtClean="0"/>
              <a:t>(bei Teilzeit </a:t>
            </a:r>
            <a:r>
              <a:rPr lang="de-AT" sz="2000" dirty="0"/>
              <a:t>entsprechend </a:t>
            </a:r>
            <a:r>
              <a:rPr lang="de-AT" sz="2000" dirty="0" smtClean="0"/>
              <a:t>länger) Tätigkeiten </a:t>
            </a:r>
            <a:r>
              <a:rPr lang="de-AT" sz="2000" dirty="0"/>
              <a:t>in der Trainingstherapie </a:t>
            </a:r>
            <a:r>
              <a:rPr lang="de-AT" sz="2000" dirty="0" smtClean="0"/>
              <a:t>ausgeübt </a:t>
            </a:r>
            <a:r>
              <a:rPr lang="de-AT" sz="2000" dirty="0"/>
              <a:t>haben, sind berechtigt, diese Tätigkeiten im gleichen Fachbereich der Trainingstherapie nach den Bestimmungen dieses Bundesgesetzes weiterhin auszuüben</a:t>
            </a:r>
            <a:r>
              <a:rPr lang="de-AT" sz="2000" dirty="0" smtClean="0"/>
              <a:t>. Andernfalls erlischt die Berufsberechtigung mit 31.12.2015.</a:t>
            </a:r>
            <a:endParaRPr lang="de-AT" sz="2000" dirty="0"/>
          </a:p>
          <a:p>
            <a:pPr marL="0" indent="0">
              <a:buNone/>
            </a:pPr>
            <a:endParaRPr lang="de-AT" sz="700" dirty="0"/>
          </a:p>
          <a:p>
            <a:r>
              <a:rPr lang="de-AT" sz="2000" dirty="0" smtClean="0"/>
              <a:t>Vermerk in BMG-Liste </a:t>
            </a:r>
          </a:p>
          <a:p>
            <a:r>
              <a:rPr lang="de-AT" sz="2000" dirty="0" smtClean="0"/>
              <a:t>Antrag bis 30</a:t>
            </a:r>
            <a:r>
              <a:rPr lang="de-AT" sz="2000" dirty="0"/>
              <a:t>. Juni 2014 </a:t>
            </a:r>
            <a:r>
              <a:rPr lang="de-AT" sz="2000" dirty="0" smtClean="0"/>
              <a:t>beim BM für Gesundheit</a:t>
            </a:r>
          </a:p>
          <a:p>
            <a:r>
              <a:rPr lang="de-AT" sz="2000" dirty="0" smtClean="0"/>
              <a:t>entsprechende Nachweise </a:t>
            </a:r>
            <a:r>
              <a:rPr lang="de-AT" sz="1800" dirty="0" smtClean="0"/>
              <a:t>(Studienabschluss, Tätigkeitsnachweis, gesundheitliche Eignung, </a:t>
            </a:r>
            <a:r>
              <a:rPr lang="de-AT" sz="1800" dirty="0" smtClean="0"/>
              <a:t>Vertrauenswürdigkeit)</a:t>
            </a:r>
            <a:endParaRPr lang="de-AT" sz="2000" dirty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6255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5576" y="1700809"/>
            <a:ext cx="7920880" cy="1899642"/>
          </a:xfrm>
        </p:spPr>
        <p:txBody>
          <a:bodyPr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Danke für Ihre Aufmerksamkeit!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691680" y="4005064"/>
            <a:ext cx="5936704" cy="936104"/>
          </a:xfrm>
        </p:spPr>
        <p:txBody>
          <a:bodyPr>
            <a:noAutofit/>
          </a:bodyPr>
          <a:lstStyle/>
          <a:p>
            <a:r>
              <a:rPr lang="de-AT" sz="1800" dirty="0"/>
              <a:t>Mag. Alexander Gratzer</a:t>
            </a:r>
          </a:p>
          <a:p>
            <a:r>
              <a:rPr lang="de-AT" sz="1800" dirty="0"/>
              <a:t>Leiter der Abteilung Gesundheit, Pflege und Betreuung</a:t>
            </a:r>
          </a:p>
          <a:p>
            <a:r>
              <a:rPr lang="de-AT" sz="1800" dirty="0"/>
              <a:t>der Kammer für Arbeiter und Angestellte</a:t>
            </a:r>
          </a:p>
          <a:p>
            <a:r>
              <a:rPr lang="de-AT" sz="1600" b="1" dirty="0"/>
              <a:t> 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59457"/>
              </p:ext>
            </p:extLst>
          </p:nvPr>
        </p:nvGraphicFramePr>
        <p:xfrm>
          <a:off x="971600" y="5373216"/>
          <a:ext cx="734481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1008112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Hans-</a:t>
                      </a:r>
                      <a:r>
                        <a:rPr lang="fr-FR" sz="16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Resel</a:t>
                      </a:r>
                      <a:r>
                        <a:rPr lang="fr-F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fr-FR" sz="16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Gasse</a:t>
                      </a:r>
                      <a:r>
                        <a:rPr lang="fr-F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8-14</a:t>
                      </a:r>
                      <a:endParaRPr lang="de-AT" sz="16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A- 8021  Graz </a:t>
                      </a:r>
                      <a:endParaRPr lang="de-AT" sz="16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Tel: 05.7799.2444</a:t>
                      </a:r>
                      <a:endParaRPr lang="de-AT" sz="16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de-AT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email: </a:t>
                      </a:r>
                      <a:r>
                        <a:rPr lang="fr-FR" sz="1600" b="0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2"/>
                        </a:rPr>
                        <a:t>alexander.gratzer@akstmk.at</a:t>
                      </a:r>
                      <a:endParaRPr lang="de-AT" sz="16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en-GB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web: </a:t>
                      </a:r>
                      <a:r>
                        <a:rPr lang="en-GB" sz="1600" b="0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3"/>
                        </a:rPr>
                        <a:t>www.akstmk.at</a:t>
                      </a:r>
                      <a:endParaRPr lang="de-AT" sz="16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de-AT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Berufsrecht: Berufsberechtigung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772816"/>
            <a:ext cx="7643192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sz="2400" b="1" dirty="0" smtClean="0">
                <a:solidFill>
                  <a:srgbClr val="FF0000"/>
                </a:solidFill>
              </a:rPr>
              <a:t>Voraussetzung für die Berufsausübung sind</a:t>
            </a:r>
          </a:p>
          <a:p>
            <a:r>
              <a:rPr lang="de-AT" sz="2400" dirty="0" smtClean="0"/>
              <a:t>Gesundheitliche Eignung</a:t>
            </a:r>
          </a:p>
          <a:p>
            <a:r>
              <a:rPr lang="de-AT" sz="2400" dirty="0" smtClean="0"/>
              <a:t>Vertrauenswürdigkeit</a:t>
            </a:r>
          </a:p>
          <a:p>
            <a:r>
              <a:rPr lang="de-AT" sz="2400" dirty="0" smtClean="0"/>
              <a:t>Erforderlichen Kenntnisse der deutsche Sprache</a:t>
            </a:r>
          </a:p>
          <a:p>
            <a:r>
              <a:rPr lang="de-AT" sz="2400" dirty="0" smtClean="0"/>
              <a:t>Qualifikationsnachweis</a:t>
            </a:r>
          </a:p>
          <a:p>
            <a:pPr>
              <a:buNone/>
            </a:pPr>
            <a:endParaRPr lang="de-AT" sz="2400" dirty="0" smtClean="0"/>
          </a:p>
          <a:p>
            <a:pPr marL="0" indent="0">
              <a:buNone/>
            </a:pPr>
            <a:r>
              <a:rPr lang="de-AT" sz="2400" b="1" dirty="0" smtClean="0">
                <a:solidFill>
                  <a:srgbClr val="FF0000"/>
                </a:solidFill>
              </a:rPr>
              <a:t>Entziehung</a:t>
            </a:r>
            <a:r>
              <a:rPr lang="de-AT" sz="2400" dirty="0" smtClean="0"/>
              <a:t> </a:t>
            </a:r>
            <a:r>
              <a:rPr lang="de-AT" sz="2400" b="1" dirty="0" smtClean="0">
                <a:solidFill>
                  <a:srgbClr val="FF0000"/>
                </a:solidFill>
              </a:rPr>
              <a:t>der Berufsberechtigung</a:t>
            </a:r>
            <a:r>
              <a:rPr lang="de-AT" sz="2400" dirty="0" smtClean="0"/>
              <a:t>, wenn </a:t>
            </a:r>
            <a:r>
              <a:rPr lang="de-DE" sz="2400" dirty="0" smtClean="0"/>
              <a:t>eine Voraussetzung für die Berufsberechtigung nicht / nicht mehr vorliegt.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2090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Berufsrecht: Berufsausübung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b="1" dirty="0" smtClean="0">
                <a:solidFill>
                  <a:srgbClr val="FF0000"/>
                </a:solidFill>
              </a:rPr>
              <a:t>nur im Dienstverhältnis zu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Krankenanstalt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sonstigen unter ärztlicher oder pflegerischer Leitung oder Aufsicht stehenden Einrichtung, die der Vorbeugung, Feststellung oder Heilung von Krankheiten oder der Nachsorge, der Betreuung pflegebedürftiger Menschen oder der Gewinnung von Blut- oder Blutbestandteilen dient,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freiberuflich tätigen Arzt/Ärztin (Gruppenpraxis)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freiberuflichen tätigen Biomedizinischen Analytiker/in oder </a:t>
            </a:r>
            <a:r>
              <a:rPr lang="de-DE" dirty="0" err="1" smtClean="0"/>
              <a:t>Radiologietechnologen</a:t>
            </a:r>
            <a:r>
              <a:rPr lang="de-DE" dirty="0" smtClean="0"/>
              <a:t>/-in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Sanitätsbehörde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Einrichtung der Forschung, Wissenschaft, Industrie und Veterinärmedizin</a:t>
            </a:r>
          </a:p>
          <a:p>
            <a:pPr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2090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</a:t>
            </a:r>
            <a:r>
              <a:rPr lang="de-AT" dirty="0"/>
              <a:t>neuen MAB – </a:t>
            </a:r>
            <a:r>
              <a:rPr lang="de-AT" dirty="0" smtClean="0"/>
              <a:t>Berufe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72816"/>
            <a:ext cx="7776864" cy="4353347"/>
          </a:xfrm>
        </p:spPr>
        <p:txBody>
          <a:bodyPr>
            <a:normAutofit fontScale="92500" lnSpcReduction="10000"/>
          </a:bodyPr>
          <a:lstStyle/>
          <a:p>
            <a:r>
              <a:rPr lang="de-AT" dirty="0" smtClean="0"/>
              <a:t>Desinfektionsassistenz – 650 Std.</a:t>
            </a:r>
            <a:endParaRPr lang="de-AT" dirty="0"/>
          </a:p>
          <a:p>
            <a:r>
              <a:rPr lang="de-AT" dirty="0" smtClean="0"/>
              <a:t>Gipsassistenz – 650 Std.</a:t>
            </a:r>
            <a:endParaRPr lang="de-AT" dirty="0"/>
          </a:p>
          <a:p>
            <a:r>
              <a:rPr lang="de-AT" dirty="0" smtClean="0"/>
              <a:t>Laborassistenz – 1340 Std.</a:t>
            </a:r>
          </a:p>
          <a:p>
            <a:r>
              <a:rPr lang="de-AT" dirty="0" smtClean="0"/>
              <a:t>Obduktionsassistenz – 650 Std.</a:t>
            </a:r>
            <a:endParaRPr lang="de-AT" dirty="0"/>
          </a:p>
          <a:p>
            <a:r>
              <a:rPr lang="de-AT" dirty="0" smtClean="0"/>
              <a:t>Operationsassistenz – 1100 Std.</a:t>
            </a:r>
            <a:endParaRPr lang="de-AT" dirty="0"/>
          </a:p>
          <a:p>
            <a:r>
              <a:rPr lang="de-AT" dirty="0" smtClean="0"/>
              <a:t>Ordinationsassistenz – 650 Std.</a:t>
            </a:r>
          </a:p>
          <a:p>
            <a:r>
              <a:rPr lang="de-AT" dirty="0" smtClean="0"/>
              <a:t>Röntgenassistenz – 1360 Std.</a:t>
            </a:r>
            <a:endParaRPr lang="de-AT" dirty="0"/>
          </a:p>
          <a:p>
            <a:r>
              <a:rPr lang="de-AT" dirty="0" smtClean="0"/>
              <a:t>Medizinische Fachassistenz </a:t>
            </a:r>
          </a:p>
          <a:p>
            <a:pPr lvl="1"/>
            <a:r>
              <a:rPr lang="de-AT" sz="1600" dirty="0" smtClean="0"/>
              <a:t>MAB-Fächerkombi: bestehend aus mindestens 3 Fächern und mindestens 2500 Std.</a:t>
            </a:r>
          </a:p>
          <a:p>
            <a:pPr lvl="1"/>
            <a:r>
              <a:rPr lang="de-AT" sz="1600" dirty="0" smtClean="0"/>
              <a:t>Pflegehelfer + 1 MAB-Fach</a:t>
            </a:r>
          </a:p>
          <a:p>
            <a:pPr lvl="1"/>
            <a:r>
              <a:rPr lang="de-AT" sz="1600" dirty="0" smtClean="0"/>
              <a:t>Medizinischer Masseur + 1 MAB-Fach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6895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</a:t>
            </a:r>
            <a:r>
              <a:rPr lang="de-AT" dirty="0"/>
              <a:t>neuen MAB – </a:t>
            </a:r>
            <a:r>
              <a:rPr lang="de-AT" dirty="0" smtClean="0"/>
              <a:t>Berufe im Vergleich</a:t>
            </a:r>
            <a:endParaRPr lang="de-AT" dirty="0"/>
          </a:p>
        </p:txBody>
      </p:sp>
      <p:graphicFrame>
        <p:nvGraphicFramePr>
          <p:cNvPr id="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36705"/>
              </p:ext>
            </p:extLst>
          </p:nvPr>
        </p:nvGraphicFramePr>
        <p:xfrm>
          <a:off x="1403648" y="1207813"/>
          <a:ext cx="6912000" cy="5630171"/>
        </p:xfrm>
        <a:graphic>
          <a:graphicData uri="http://schemas.openxmlformats.org/drawingml/2006/table">
            <a:tbl>
              <a:tblPr/>
              <a:tblGrid>
                <a:gridCol w="3456000"/>
                <a:gridCol w="3456000"/>
              </a:tblGrid>
              <a:tr h="619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MAB-Gesetz - 2013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MTF-SHD-Gesetz -1961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Desinfektionsassistent/in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(650 Mindeststunden)</a:t>
                      </a:r>
                      <a:endParaRPr kumimoji="0" lang="de-DE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Desinfektionsgehilfe/in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(135 Stunden)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Gipsassistent/in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(650 Mindeststunden)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Laborassistent/in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1.300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Mindeststunden)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Laborgehilfe/in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(135 Stunden)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Obduktionsassistent/in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(650 Mindeststunden)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Prosekturgehilfe/in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(135 Stunden)</a:t>
                      </a: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Operationsassistent/in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(1.100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Mindeststunden)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Operationsgehilfe/in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(135 Stunden)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Ordinationsassistent/in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(650 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Mindeststunden)</a:t>
                      </a:r>
                      <a:endParaRPr kumimoji="0" lang="de-DE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  <a:ea typeface="+mn-ea"/>
                        <a:cs typeface="Lucida Sans Unicode" pitchFamily="34" charset="0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Ordinationsgehilfe/in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(135 Stunden)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Röngtenassistent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/in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(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1.300 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Mindeststunden)</a:t>
                      </a:r>
                      <a:endParaRPr kumimoji="0" lang="de-DE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  <a:ea typeface="+mn-ea"/>
                        <a:cs typeface="Lucida Sans Unicode" pitchFamily="34" charset="0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-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726B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Ergotherapiegehilfe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/in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Medizinische/r Fachassistent/in</a:t>
                      </a: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/>
                      </a:r>
                      <a:b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</a:b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(2.500 Mindeststunden)</a:t>
                      </a:r>
                      <a:endParaRPr kumimoji="0" lang="de-DE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  <a:ea typeface="+mn-ea"/>
                        <a:cs typeface="Lucida Sans Unicode" pitchFamily="34" charset="0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Dipl. med.-techn. Fachkraft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726B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(3.670 Stunden)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0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-Muster_201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PPP-Muster_2012</Template>
  <TotalTime>0</TotalTime>
  <Words>3342</Words>
  <Application>Microsoft Office PowerPoint</Application>
  <PresentationFormat>Bildschirmpräsentation (4:3)</PresentationFormat>
  <Paragraphs>649</Paragraphs>
  <Slides>51</Slides>
  <Notes>8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PPP-Muster_2012</vt:lpstr>
      <vt:lpstr>Die neuen  medizinischen Assistenzberufe </vt:lpstr>
      <vt:lpstr>Entwicklung</vt:lpstr>
      <vt:lpstr>Modernes Berufsrecht</vt:lpstr>
      <vt:lpstr>Fortbildungspflicht</vt:lpstr>
      <vt:lpstr>Berufsrecht: Berufspflichten</vt:lpstr>
      <vt:lpstr>Berufsrecht: Berufsberechtigung</vt:lpstr>
      <vt:lpstr>Berufsrecht: Berufsausübung</vt:lpstr>
      <vt:lpstr>Die neuen MAB – Berufe</vt:lpstr>
      <vt:lpstr>Die neuen MAB – Berufe im Vergleich</vt:lpstr>
      <vt:lpstr>Die medizinischen Assistenzberufe</vt:lpstr>
      <vt:lpstr>Die medizinischen Assistenzberufe</vt:lpstr>
      <vt:lpstr>Aufsicht und Delegation I</vt:lpstr>
      <vt:lpstr>Aufsicht und Delegation II + DGKP</vt:lpstr>
      <vt:lpstr>Aufsicht und Delegation III + MTD</vt:lpstr>
      <vt:lpstr>Tätigkeitsbereich der Desinfektionsassistenz </vt:lpstr>
      <vt:lpstr>Tätigkeitsbereich der Gipsassistenz</vt:lpstr>
      <vt:lpstr>Tätigkeitsbereich der Laborassistenz</vt:lpstr>
      <vt:lpstr>Labor:  MTD vs. MAB</vt:lpstr>
      <vt:lpstr>Tätigkeitsbereich der Obduktionsassistenz</vt:lpstr>
      <vt:lpstr>Tätigkeitsbereich der Operationsassistenz</vt:lpstr>
      <vt:lpstr>Tätigkeitsbereich der Ordinationsassistenz </vt:lpstr>
      <vt:lpstr>Tätigkeitsbereich der Röntgenassistenz</vt:lpstr>
      <vt:lpstr>Röngten:  MTD vs. MAB</vt:lpstr>
      <vt:lpstr>Wie geht es für DMTF/SHD weiter? Übergangsbestimmungen für DMTF und SHD</vt:lpstr>
      <vt:lpstr>Übergangsbestimmungen - SHD</vt:lpstr>
      <vt:lpstr>Übergangsbestimmungen - SHD</vt:lpstr>
      <vt:lpstr>Übergangsbestimmung - MTF</vt:lpstr>
      <vt:lpstr>Medizinische Fachassistenz </vt:lpstr>
      <vt:lpstr>Übergangsbestimmung MTF – Berufsbezeichnung</vt:lpstr>
      <vt:lpstr>Übergang I:  DMTF ohne Zusatzkompetenzen</vt:lpstr>
      <vt:lpstr>Übergang II:  DMTF mit Zusatzkompetenzen (&gt; 36 Mon.)</vt:lpstr>
      <vt:lpstr>Übergang III:  DMTF mit Zusatzkompetenzen (30-36 Mon.) </vt:lpstr>
      <vt:lpstr>Übergang IV:  DMTF mit Zusatzkompetenzen (&lt;30 Mon.) </vt:lpstr>
      <vt:lpstr>Übergang: Zusatzkompetenzen im Labor sind …</vt:lpstr>
      <vt:lpstr>Labor:  MTD vs. MAB/Übergangsbestimmung</vt:lpstr>
      <vt:lpstr>Übergang: Zusatzkompetenzen im Röntgen sind … </vt:lpstr>
      <vt:lpstr>Röngten:  MTD vs. MAB/Übergangsbestimmung</vt:lpstr>
      <vt:lpstr>PowerPoint-Präsentation</vt:lpstr>
      <vt:lpstr>Lücken im Übergangsrecht</vt:lpstr>
      <vt:lpstr>OP-Gehilfen mit fehlender Berufsberechtigung zum 1.1.2013 – Novelle April 2014</vt:lpstr>
      <vt:lpstr>OrdinationsgehilfInnen – Novelle April 2014</vt:lpstr>
      <vt:lpstr>Lücken im Übergangsrecht Wandel der Anforderungen</vt:lpstr>
      <vt:lpstr>Lösungen!</vt:lpstr>
      <vt:lpstr>OP-Gehilfen: Vergleich der Ausbildungsstunden</vt:lpstr>
      <vt:lpstr>PowerPoint-Präsentation</vt:lpstr>
      <vt:lpstr>Trainingstherapie</vt:lpstr>
      <vt:lpstr>Trainingstherapie</vt:lpstr>
      <vt:lpstr>Trainingstherapie Ausübung</vt:lpstr>
      <vt:lpstr>Trainingstherapie Berufsberechtigung</vt:lpstr>
      <vt:lpstr>Trainingstherapie</vt:lpstr>
      <vt:lpstr> Danke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Walenta Hannelore</dc:creator>
  <cp:lastModifiedBy>G</cp:lastModifiedBy>
  <cp:revision>242</cp:revision>
  <cp:lastPrinted>2014-06-24T11:43:01Z</cp:lastPrinted>
  <dcterms:created xsi:type="dcterms:W3CDTF">2012-09-14T05:59:17Z</dcterms:created>
  <dcterms:modified xsi:type="dcterms:W3CDTF">2014-06-24T11:43:48Z</dcterms:modified>
</cp:coreProperties>
</file>