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73" r:id="rId6"/>
    <p:sldId id="260" r:id="rId7"/>
    <p:sldId id="261" r:id="rId8"/>
    <p:sldId id="262" r:id="rId9"/>
    <p:sldId id="267" r:id="rId10"/>
    <p:sldId id="268" r:id="rId11"/>
    <p:sldId id="264" r:id="rId12"/>
    <p:sldId id="265" r:id="rId13"/>
    <p:sldId id="266" r:id="rId14"/>
    <p:sldId id="270" r:id="rId15"/>
    <p:sldId id="271" r:id="rId1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62" name="Base" hidden="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3" imgW="0" imgH="0" progId="PowerPoint.Show.8">
                  <p:embed/>
                </p:oleObj>
              </mc:Choice>
              <mc:Fallback>
                <p:oleObj r:id="rId3" imgW="0" imgH="0" progId="PowerPoint.Show.8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70" name="Text Box 38"/>
          <p:cNvSpPr txBox="1">
            <a:spLocks noChangeArrowheads="1"/>
          </p:cNvSpPr>
          <p:nvPr/>
        </p:nvSpPr>
        <p:spPr bwMode="auto">
          <a:xfrm>
            <a:off x="7543800" y="6400800"/>
            <a:ext cx="1676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AT" sz="1200" b="1">
                <a:latin typeface="Arial Narrow" pitchFamily="34" charset="0"/>
              </a:rPr>
              <a:t>www.arbeiterkammer.at</a:t>
            </a:r>
            <a:endParaRPr lang="de-DE" sz="1200" b="1">
              <a:latin typeface="Arial Narrow" pitchFamily="34" charset="0"/>
            </a:endParaRPr>
          </a:p>
        </p:txBody>
      </p:sp>
      <p:sp>
        <p:nvSpPr>
          <p:cNvPr id="18473" name="Rectangle 41"/>
          <p:cNvSpPr>
            <a:spLocks noChangeArrowheads="1"/>
          </p:cNvSpPr>
          <p:nvPr/>
        </p:nvSpPr>
        <p:spPr bwMode="auto">
          <a:xfrm>
            <a:off x="0" y="0"/>
            <a:ext cx="1439863" cy="143986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8474" name="Rectangle 42"/>
          <p:cNvSpPr>
            <a:spLocks noGrp="1" noChangeArrowheads="1"/>
          </p:cNvSpPr>
          <p:nvPr>
            <p:ph type="ctrTitle"/>
          </p:nvPr>
        </p:nvSpPr>
        <p:spPr>
          <a:xfrm>
            <a:off x="1447800" y="1484313"/>
            <a:ext cx="6172200" cy="2097087"/>
          </a:xfrm>
        </p:spPr>
        <p:txBody>
          <a:bodyPr lIns="91440" tIns="45720" anchor="ctr"/>
          <a:lstStyle>
            <a:lvl1pPr>
              <a:defRPr sz="3800"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18475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1439863" y="3886200"/>
            <a:ext cx="6180137" cy="177482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>
                <a:solidFill>
                  <a:srgbClr val="FF0000"/>
                </a:solidFill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pic>
        <p:nvPicPr>
          <p:cNvPr id="18479" name="Picture 47" descr="akoesterreichro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5662613"/>
            <a:ext cx="1497012" cy="71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59321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32563" y="269875"/>
            <a:ext cx="1925637" cy="53689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55650" y="269875"/>
            <a:ext cx="5624513" cy="53689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1463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5271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1829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3528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67200" y="1676400"/>
            <a:ext cx="33528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74848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75977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56582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5819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2293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4970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6858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Aufzählung Ebene 1</a:t>
            </a:r>
          </a:p>
          <a:p>
            <a:pPr lvl="1"/>
            <a:r>
              <a:rPr lang="en-US" smtClean="0"/>
              <a:t>Text Ebene 1</a:t>
            </a:r>
          </a:p>
          <a:p>
            <a:pPr lvl="2"/>
            <a:r>
              <a:rPr lang="en-US" smtClean="0"/>
              <a:t>Aufzählung Ebene 2</a:t>
            </a:r>
          </a:p>
          <a:p>
            <a:pPr lvl="3"/>
            <a:r>
              <a:rPr lang="en-US" smtClean="0"/>
              <a:t>Text Ebene 2 </a:t>
            </a:r>
          </a:p>
        </p:txBody>
      </p:sp>
      <p:sp>
        <p:nvSpPr>
          <p:cNvPr id="17442" name="Rectangle 34"/>
          <p:cNvSpPr>
            <a:spLocks noChangeArrowheads="1"/>
          </p:cNvSpPr>
          <p:nvPr/>
        </p:nvSpPr>
        <p:spPr bwMode="auto">
          <a:xfrm>
            <a:off x="0" y="0"/>
            <a:ext cx="719138" cy="71913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7543800" y="6400800"/>
            <a:ext cx="1676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AT" sz="1200" b="1">
                <a:latin typeface="Arial Narrow" pitchFamily="34" charset="0"/>
              </a:rPr>
              <a:t>www.arbeiterkammer.at</a:t>
            </a:r>
            <a:endParaRPr lang="de-DE" sz="1200" b="1">
              <a:latin typeface="Arial Narrow" pitchFamily="34" charset="0"/>
            </a:endParaRPr>
          </a:p>
        </p:txBody>
      </p:sp>
      <p:sp>
        <p:nvSpPr>
          <p:cNvPr id="17444" name="Rectangle 36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269875"/>
            <a:ext cx="77025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000" tIns="5400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KLICKEN SIE, UM DAS TITELFORMAT ZU BEARBEITEN</a:t>
            </a:r>
          </a:p>
        </p:txBody>
      </p:sp>
      <p:sp>
        <p:nvSpPr>
          <p:cNvPr id="1744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5650" y="6416675"/>
            <a:ext cx="661828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600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de-AT"/>
          </a:p>
        </p:txBody>
      </p:sp>
      <p:pic>
        <p:nvPicPr>
          <p:cNvPr id="17446" name="Picture 38" descr="akoesterreichro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5661025"/>
            <a:ext cx="1497012" cy="71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355600" indent="-355600" algn="l" rtl="0" eaLnBrk="1" fontAlgn="base" hangingPunct="1">
        <a:lnSpc>
          <a:spcPct val="150000"/>
        </a:lnSpc>
        <a:spcBef>
          <a:spcPct val="0"/>
        </a:spcBef>
        <a:spcAft>
          <a:spcPct val="0"/>
        </a:spcAft>
        <a:buClr>
          <a:schemeClr val="bg2"/>
        </a:buClr>
        <a:buFont typeface="Wingdings" pitchFamily="2" charset="2"/>
        <a:buBlip>
          <a:blip r:embed="rId14"/>
        </a:buBlip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357188" algn="l" rtl="0" eaLnBrk="1" fontAlgn="base" hangingPunct="1">
        <a:lnSpc>
          <a:spcPct val="150000"/>
        </a:lnSpc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2400">
          <a:solidFill>
            <a:schemeClr val="tx1"/>
          </a:solidFill>
          <a:latin typeface="+mn-lt"/>
        </a:defRPr>
      </a:lvl2pPr>
      <a:lvl3pPr marL="647700" indent="-288925" algn="l" rtl="0" eaLnBrk="1" fontAlgn="base" hangingPunct="1">
        <a:lnSpc>
          <a:spcPct val="150000"/>
        </a:lnSpc>
        <a:spcBef>
          <a:spcPct val="0"/>
        </a:spcBef>
        <a:spcAft>
          <a:spcPct val="0"/>
        </a:spcAft>
        <a:buClr>
          <a:schemeClr val="bg2"/>
        </a:buClr>
        <a:buFont typeface="Wingdings" pitchFamily="2" charset="2"/>
        <a:buBlip>
          <a:blip r:embed="rId14"/>
        </a:buBlip>
        <a:defRPr sz="2000" b="1">
          <a:solidFill>
            <a:schemeClr val="tx1"/>
          </a:solidFill>
          <a:latin typeface="+mn-lt"/>
        </a:defRPr>
      </a:lvl3pPr>
      <a:lvl4pPr marL="649288" algn="l" rtl="0" eaLnBrk="1" fontAlgn="base" hangingPunct="1">
        <a:lnSpc>
          <a:spcPct val="150000"/>
        </a:lnSpc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2000">
          <a:solidFill>
            <a:schemeClr val="tx1"/>
          </a:solidFill>
          <a:latin typeface="+mn-lt"/>
        </a:defRPr>
      </a:lvl4pPr>
      <a:lvl5pPr marL="2155825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defRPr sz="2000">
          <a:solidFill>
            <a:schemeClr val="tx1"/>
          </a:solidFill>
          <a:latin typeface="+mn-lt"/>
        </a:defRPr>
      </a:lvl5pPr>
      <a:lvl6pPr marL="2613025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3070225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527425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984625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Registrierung der nicht ärztlichen</a:t>
            </a:r>
            <a:br>
              <a:rPr lang="de-AT" dirty="0" smtClean="0"/>
            </a:br>
            <a:r>
              <a:rPr lang="de-AT" dirty="0" smtClean="0"/>
              <a:t>Gesundheitsberufe durch die AK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Mag Manuela Blum/Projektleitung</a:t>
            </a:r>
          </a:p>
          <a:p>
            <a:r>
              <a:rPr lang="de-AT" smtClean="0"/>
              <a:t>Jänner 2014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53812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Freiberuflichkeit der MTDs: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2000" y="1676400"/>
            <a:ext cx="6906344" cy="4704928"/>
          </a:xfrm>
        </p:spPr>
        <p:txBody>
          <a:bodyPr/>
          <a:lstStyle/>
          <a:p>
            <a:pPr marL="400050" lvl="1" indent="0">
              <a:buNone/>
            </a:pPr>
            <a:r>
              <a:rPr lang="de-DE" sz="2000" b="1" dirty="0"/>
              <a:t>Physiotherapeuten und Freiberuflichkeit:</a:t>
            </a:r>
            <a:endParaRPr lang="de-AT" sz="2000" dirty="0"/>
          </a:p>
          <a:p>
            <a:r>
              <a:rPr lang="de-DE" sz="1800" b="0" dirty="0"/>
              <a:t>In der Physiotherapie ist die </a:t>
            </a:r>
            <a:r>
              <a:rPr lang="de-DE" sz="1800" dirty="0"/>
              <a:t>Freiberuflichkeit</a:t>
            </a:r>
            <a:r>
              <a:rPr lang="de-DE" sz="1800" b="0" dirty="0"/>
              <a:t> </a:t>
            </a:r>
            <a:r>
              <a:rPr lang="de-DE" sz="1800" dirty="0"/>
              <a:t>gehäuft </a:t>
            </a:r>
            <a:r>
              <a:rPr lang="de-DE" sz="1800" b="0" dirty="0"/>
              <a:t>anzutreffen. Das Bundesministerium für Gesundheit schätzt die Freiberuflichkeit hier auf </a:t>
            </a:r>
            <a:r>
              <a:rPr lang="de-DE" sz="1800" dirty="0"/>
              <a:t>45 %</a:t>
            </a:r>
            <a:r>
              <a:rPr lang="de-DE" sz="1800" b="0" dirty="0"/>
              <a:t>. </a:t>
            </a:r>
            <a:endParaRPr lang="de-DE" sz="1800" b="0" dirty="0" smtClean="0"/>
          </a:p>
          <a:p>
            <a:r>
              <a:rPr lang="de-DE" sz="1800" dirty="0" smtClean="0"/>
              <a:t>BMG: </a:t>
            </a:r>
            <a:r>
              <a:rPr lang="de-DE" sz="1800" b="0" dirty="0" smtClean="0"/>
              <a:t>Über </a:t>
            </a:r>
            <a:r>
              <a:rPr lang="de-DE" sz="1800" b="0" dirty="0"/>
              <a:t>das </a:t>
            </a:r>
            <a:r>
              <a:rPr lang="de-DE" sz="1800" dirty="0"/>
              <a:t>zeitliche Ausmaß </a:t>
            </a:r>
            <a:r>
              <a:rPr lang="de-DE" sz="1800" b="0" dirty="0"/>
              <a:t>der Freiberuflichkeit können keine Aussagen getätigt werden (</a:t>
            </a:r>
            <a:r>
              <a:rPr lang="de-DE" sz="1800" dirty="0"/>
              <a:t>1 % bis 100 </a:t>
            </a:r>
            <a:r>
              <a:rPr lang="de-DE" sz="1800" dirty="0" smtClean="0"/>
              <a:t>%).</a:t>
            </a:r>
          </a:p>
          <a:p>
            <a:pPr marL="0" indent="0">
              <a:buNone/>
            </a:pPr>
            <a:endParaRPr lang="de-DE" sz="1800" dirty="0" smtClean="0"/>
          </a:p>
          <a:p>
            <a:r>
              <a:rPr lang="de-DE" sz="1800" dirty="0" smtClean="0"/>
              <a:t>Fazit: maximal 1/5 der MTDs sind im unterschiedlichen Ausmaß freiberuflich.</a:t>
            </a:r>
            <a:endParaRPr lang="de-AT" sz="1800" dirty="0"/>
          </a:p>
          <a:p>
            <a:endParaRPr lang="de-AT" sz="1800" b="0" dirty="0"/>
          </a:p>
        </p:txBody>
      </p:sp>
    </p:spTree>
    <p:extLst>
      <p:ext uri="{BB962C8B-B14F-4D97-AF65-F5344CB8AC3E}">
        <p14:creationId xmlns:p14="http://schemas.microsoft.com/office/powerpoint/2010/main" val="3106461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Gesetzeslage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AT" dirty="0" smtClean="0"/>
              <a:t>Gesundheitsberuferegistergesetz (nicht kundgemacht)</a:t>
            </a:r>
          </a:p>
          <a:p>
            <a:pPr lvl="1"/>
            <a:r>
              <a:rPr lang="de-AT" dirty="0" smtClean="0"/>
              <a:t>Im Sommer 2013 wurde dieses Gesetz sowohl im NR als auch im BR beschlossen. Aufgrund der Einsprüche von Niederösterreich und Salzburg konnte das Gesetz nicht kundgemacht werden.</a:t>
            </a:r>
          </a:p>
          <a:p>
            <a:r>
              <a:rPr lang="de-AT" dirty="0" smtClean="0"/>
              <a:t>MTD-Novelle 2013 (in Kraft): </a:t>
            </a:r>
          </a:p>
          <a:p>
            <a:pPr lvl="1"/>
            <a:r>
              <a:rPr lang="de-AT" dirty="0" smtClean="0"/>
              <a:t>Altbestand MTD-Angehörige müssen sich Mitte 2015 bei der AK registrieren lassen.</a:t>
            </a:r>
          </a:p>
          <a:p>
            <a:pPr lvl="1"/>
            <a:r>
              <a:rPr lang="de-AT" dirty="0" smtClean="0"/>
              <a:t>Der bisherige Berufsausweis verliert mit 1.1.2016 seine Gültigkeit.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64066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Ausblick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AT" dirty="0" smtClean="0"/>
              <a:t>Da nur eine geringe Anzahl von Berufsangehörigen keine Mitglieder der AK sind möchte die AK die Registrierung als Service-Einrichtung im Rahmen einer </a:t>
            </a:r>
            <a:r>
              <a:rPr lang="de-AT" u="sng" dirty="0" smtClean="0"/>
              <a:t>Bundesbehörde </a:t>
            </a:r>
            <a:r>
              <a:rPr lang="de-AT" dirty="0" smtClean="0"/>
              <a:t>allen Berufsangehörigen anbieten, ohne das sich dadurch am Mitgliederstatus etwas ändert.</a:t>
            </a:r>
          </a:p>
          <a:p>
            <a:pPr marL="457200" lvl="1" indent="0">
              <a:buNone/>
            </a:pPr>
            <a:endParaRPr lang="de-AT" dirty="0" smtClean="0"/>
          </a:p>
          <a:p>
            <a:pPr marL="457200" lvl="1" indent="0">
              <a:buNone/>
            </a:pPr>
            <a:r>
              <a:rPr lang="de-AT" dirty="0" smtClean="0"/>
              <a:t>Vorteile: </a:t>
            </a:r>
          </a:p>
          <a:p>
            <a:pPr lvl="2"/>
            <a:r>
              <a:rPr lang="de-AT" b="0" dirty="0" smtClean="0"/>
              <a:t>kostengünstige Dienstleistung (vergleichbare Registrierungen kosten dem einzelnen Berufsangehörigen bis zu 300 €)</a:t>
            </a:r>
          </a:p>
          <a:p>
            <a:pPr lvl="2"/>
            <a:r>
              <a:rPr lang="de-AT" b="0" dirty="0" smtClean="0"/>
              <a:t>Kundennahe Registrierung (über 90 Beratungszentren)</a:t>
            </a:r>
          </a:p>
          <a:p>
            <a:pPr lvl="2"/>
            <a:r>
              <a:rPr lang="de-AT" b="0" dirty="0" smtClean="0"/>
              <a:t>AK-Expertise in der Führung großer Register</a:t>
            </a:r>
          </a:p>
          <a:p>
            <a:pPr lvl="2"/>
            <a:r>
              <a:rPr lang="de-AT" b="0" dirty="0" smtClean="0"/>
              <a:t>AK-Expertise im Verwaltungsrecht</a:t>
            </a:r>
          </a:p>
          <a:p>
            <a:pPr marL="914400" lvl="2" indent="0">
              <a:buNone/>
            </a:pPr>
            <a:endParaRPr lang="de-AT" dirty="0" smtClean="0"/>
          </a:p>
          <a:p>
            <a:pPr lvl="1"/>
            <a:endParaRPr lang="de-AT" dirty="0"/>
          </a:p>
          <a:p>
            <a:pPr marL="457200" lvl="1" indent="0">
              <a:buNone/>
            </a:pPr>
            <a:endParaRPr lang="de-AT" dirty="0"/>
          </a:p>
          <a:p>
            <a:pPr marL="457200" lvl="1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55863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Umsetzungsbedarf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AT" b="0" dirty="0" smtClean="0"/>
              <a:t>Da sich die </a:t>
            </a:r>
            <a:r>
              <a:rPr lang="de-AT" dirty="0" smtClean="0"/>
              <a:t>Regierungsparteien </a:t>
            </a:r>
            <a:r>
              <a:rPr lang="de-AT" b="0" dirty="0"/>
              <a:t>auf Bundesebene </a:t>
            </a:r>
            <a:r>
              <a:rPr lang="de-AT" b="0" dirty="0" smtClean="0"/>
              <a:t>bereits auf ein Gesetz geeinigt haben (</a:t>
            </a:r>
            <a:r>
              <a:rPr lang="de-AT" dirty="0" smtClean="0"/>
              <a:t>Einigung im NR und BR</a:t>
            </a:r>
            <a:r>
              <a:rPr lang="de-AT" b="0" dirty="0" smtClean="0"/>
              <a:t>), war ein Aufnahme ins </a:t>
            </a:r>
            <a:r>
              <a:rPr lang="de-AT" b="0" u="sng" dirty="0" smtClean="0"/>
              <a:t>Regierungsprogramm nicht erforderlich.</a:t>
            </a:r>
          </a:p>
          <a:p>
            <a:r>
              <a:rPr lang="de-AT" b="0" dirty="0" smtClean="0"/>
              <a:t>Das Gesetz muss aber nochmals im NR und BR beschlossen werden (Initiativantrag? Adaptierungen?)</a:t>
            </a:r>
          </a:p>
          <a:p>
            <a:r>
              <a:rPr lang="de-AT" b="0" dirty="0" smtClean="0"/>
              <a:t>Durch Verhandlungen zwischen Gesundheitsminister und den Ländern ist deren Zustimmung (bzw. Verschweigung) sicherzustellen (LH-Konferenz vermutlich 21.5.2014 unter Vorsitz Burgenland).</a:t>
            </a:r>
            <a:endParaRPr lang="de-AT" b="0" dirty="0"/>
          </a:p>
        </p:txBody>
      </p:sp>
    </p:spTree>
    <p:extLst>
      <p:ext uri="{BB962C8B-B14F-4D97-AF65-F5344CB8AC3E}">
        <p14:creationId xmlns:p14="http://schemas.microsoft.com/office/powerpoint/2010/main" val="223797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AK als </a:t>
            </a:r>
            <a:r>
              <a:rPr lang="de-AT" dirty="0" smtClean="0"/>
              <a:t>Behörde und nicht in der Funktion als Interessensvertretung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2000" y="1676400"/>
            <a:ext cx="6858000" cy="3962400"/>
          </a:xfrm>
        </p:spPr>
        <p:txBody>
          <a:bodyPr/>
          <a:lstStyle/>
          <a:p>
            <a:r>
              <a:rPr lang="de-AT" b="0" dirty="0" smtClean="0"/>
              <a:t>Zuständig jene AK, wo Beruf ausgeübt wird</a:t>
            </a:r>
          </a:p>
          <a:p>
            <a:r>
              <a:rPr lang="de-AT" b="0" dirty="0" smtClean="0"/>
              <a:t>Innerhalb eines Monats nach vollständiger </a:t>
            </a:r>
            <a:r>
              <a:rPr lang="de-AT" b="0" dirty="0" smtClean="0"/>
              <a:t>Vorlage </a:t>
            </a:r>
            <a:r>
              <a:rPr lang="de-AT" b="0" dirty="0" smtClean="0"/>
              <a:t>der Unterlagen </a:t>
            </a:r>
          </a:p>
          <a:p>
            <a:pPr marL="0" indent="0">
              <a:buNone/>
            </a:pPr>
            <a:r>
              <a:rPr lang="de-AT" b="0" dirty="0" smtClean="0"/>
              <a:t>	=&gt; Online-Schaltung, mit Information</a:t>
            </a:r>
            <a:endParaRPr lang="de-AT" b="0" dirty="0"/>
          </a:p>
          <a:p>
            <a:r>
              <a:rPr lang="de-AT" b="0" dirty="0" smtClean="0"/>
              <a:t>Wenn Eintragung nicht möglich, wird ein negativer Bescheid ausgestellt, wobei der Beirat vorher zustimmen muss.</a:t>
            </a:r>
          </a:p>
          <a:p>
            <a:pPr marL="0" indent="0">
              <a:buNone/>
            </a:pPr>
            <a:r>
              <a:rPr lang="de-AT" b="0" dirty="0" smtClean="0"/>
              <a:t>	</a:t>
            </a:r>
            <a:endParaRPr lang="de-AT" b="0" dirty="0"/>
          </a:p>
        </p:txBody>
      </p:sp>
    </p:spTree>
    <p:extLst>
      <p:ext uri="{BB962C8B-B14F-4D97-AF65-F5344CB8AC3E}">
        <p14:creationId xmlns:p14="http://schemas.microsoft.com/office/powerpoint/2010/main" val="4286925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AK als Behörde und nicht in der Funktion als </a:t>
            </a:r>
            <a:r>
              <a:rPr lang="de-AT" dirty="0" smtClean="0"/>
              <a:t>Interessensvertretung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lnSpc>
                <a:spcPct val="160000"/>
              </a:lnSpc>
            </a:pPr>
            <a:r>
              <a:rPr lang="de-AT" b="0" u="sng" dirty="0">
                <a:latin typeface="Arial" pitchFamily="34" charset="0"/>
                <a:cs typeface="Arial" pitchFamily="34" charset="0"/>
              </a:rPr>
              <a:t>Streichung</a:t>
            </a:r>
            <a:r>
              <a:rPr lang="de-AT" b="0" dirty="0">
                <a:latin typeface="Arial" pitchFamily="34" charset="0"/>
                <a:cs typeface="Arial" pitchFamily="34" charset="0"/>
              </a:rPr>
              <a:t> aus dem Register erfolgen nur, wenn </a:t>
            </a:r>
          </a:p>
          <a:p>
            <a:pPr marL="992188" lvl="3" indent="-342900">
              <a:lnSpc>
                <a:spcPct val="160000"/>
              </a:lnSpc>
              <a:buFont typeface="Arial" pitchFamily="34" charset="0"/>
              <a:buChar char="•"/>
            </a:pPr>
            <a:r>
              <a:rPr lang="de-AT" dirty="0">
                <a:latin typeface="Arial" pitchFamily="34" charset="0"/>
                <a:cs typeface="Arial" pitchFamily="34" charset="0"/>
              </a:rPr>
              <a:t>der Antragsteller eine Berufseinstellung beantragt oder wenn 	</a:t>
            </a:r>
          </a:p>
          <a:p>
            <a:pPr marL="992188" lvl="3" indent="-342900">
              <a:lnSpc>
                <a:spcPct val="160000"/>
              </a:lnSpc>
              <a:buFont typeface="Arial" pitchFamily="34" charset="0"/>
              <a:buChar char="•"/>
            </a:pPr>
            <a:r>
              <a:rPr lang="de-AT" dirty="0">
                <a:latin typeface="Arial" pitchFamily="34" charset="0"/>
                <a:cs typeface="Arial" pitchFamily="34" charset="0"/>
              </a:rPr>
              <a:t>die Bezirksverwaltungsbehörde die Berufsberechtigung gemäß GuKG entzieht.</a:t>
            </a:r>
          </a:p>
          <a:p>
            <a:r>
              <a:rPr lang="de-AT" sz="2000" b="0" dirty="0" smtClean="0"/>
              <a:t>Berufsausweis</a:t>
            </a:r>
          </a:p>
          <a:p>
            <a:r>
              <a:rPr lang="de-AT" sz="2000" b="0" dirty="0" smtClean="0"/>
              <a:t>Eintragung für 5 Jahre, dann Re-Registrierung unter </a:t>
            </a:r>
            <a:r>
              <a:rPr lang="de-AT" sz="2000" b="0" dirty="0"/>
              <a:t>N</a:t>
            </a:r>
            <a:r>
              <a:rPr lang="de-AT" sz="2000" b="0" dirty="0" smtClean="0"/>
              <a:t>achweis der Fortbildung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25469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Ziel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Qualitätssicherung in der Dienstleistung</a:t>
            </a:r>
          </a:p>
          <a:p>
            <a:r>
              <a:rPr lang="de-AT" dirty="0" smtClean="0"/>
              <a:t>Patientensicherheit</a:t>
            </a:r>
          </a:p>
          <a:p>
            <a:r>
              <a:rPr lang="de-AT" dirty="0" smtClean="0"/>
              <a:t>Aufwertung der Berufe</a:t>
            </a:r>
          </a:p>
          <a:p>
            <a:r>
              <a:rPr lang="de-AT" dirty="0" smtClean="0"/>
              <a:t>Faktenbasierte Bedarfsplanung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04214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Maßnahmen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AT" dirty="0" smtClean="0"/>
              <a:t>Eintragung in ein öffentliches Register:</a:t>
            </a:r>
          </a:p>
          <a:p>
            <a:pPr marL="700088" lvl="1" indent="-342900">
              <a:buFont typeface="Arial" panose="020B0604020202020204" pitchFamily="34" charset="0"/>
              <a:buChar char="•"/>
            </a:pPr>
            <a:r>
              <a:rPr lang="de-AT" dirty="0"/>
              <a:t>Angehörige des gehobenen Dienstes in der Pflege</a:t>
            </a:r>
          </a:p>
          <a:p>
            <a:pPr marL="700088" lvl="1" indent="-342900">
              <a:buFont typeface="Arial" panose="020B0604020202020204" pitchFamily="34" charset="0"/>
              <a:buChar char="•"/>
            </a:pPr>
            <a:r>
              <a:rPr lang="de-AT" dirty="0" err="1"/>
              <a:t>PflegehelferInnen</a:t>
            </a:r>
            <a:endParaRPr lang="de-AT" dirty="0"/>
          </a:p>
          <a:p>
            <a:pPr marL="700088" lvl="1" indent="-342900">
              <a:buFont typeface="Arial" panose="020B0604020202020204" pitchFamily="34" charset="0"/>
              <a:buChar char="•"/>
            </a:pPr>
            <a:r>
              <a:rPr lang="de-AT" dirty="0"/>
              <a:t>Angehörige der medizinischen technischen Dienste</a:t>
            </a:r>
          </a:p>
          <a:p>
            <a:pPr indent="0">
              <a:buClr>
                <a:srgbClr val="C00000"/>
              </a:buClr>
              <a:buNone/>
            </a:pPr>
            <a:endParaRPr lang="de-AT" b="0" dirty="0" smtClean="0"/>
          </a:p>
          <a:p>
            <a:pPr indent="0">
              <a:buClr>
                <a:srgbClr val="C00000"/>
              </a:buClr>
              <a:buNone/>
            </a:pPr>
            <a:r>
              <a:rPr lang="de-AT" b="0" dirty="0" smtClean="0"/>
              <a:t>dürfen </a:t>
            </a:r>
            <a:r>
              <a:rPr lang="de-AT" b="0" dirty="0"/>
              <a:t>ab einem bestimmten Stichtag, Ihren Beruf nur ausüben, wenn sie </a:t>
            </a:r>
            <a:r>
              <a:rPr lang="de-AT" b="0" dirty="0" smtClean="0"/>
              <a:t>im </a:t>
            </a:r>
            <a:r>
              <a:rPr lang="de-AT" b="0" dirty="0"/>
              <a:t>Register eingetragen sind. </a:t>
            </a:r>
          </a:p>
          <a:p>
            <a:pPr marL="0" indent="0">
              <a:buNone/>
            </a:pPr>
            <a:endParaRPr lang="de-AT" b="0" dirty="0" smtClean="0"/>
          </a:p>
          <a:p>
            <a:r>
              <a:rPr lang="de-AT" dirty="0" smtClean="0"/>
              <a:t>Verbindliche Fortbildungen sind nachzuweisen.</a:t>
            </a:r>
          </a:p>
          <a:p>
            <a:pPr marL="0" indent="0">
              <a:buNone/>
            </a:pPr>
            <a:endParaRPr lang="de-AT" dirty="0"/>
          </a:p>
          <a:p>
            <a:r>
              <a:rPr lang="de-AT" dirty="0" smtClean="0"/>
              <a:t>Berufsausweis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28235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Voraussetzung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Nachweis der Ausbildung</a:t>
            </a:r>
          </a:p>
          <a:p>
            <a:r>
              <a:rPr lang="de-AT" dirty="0" smtClean="0"/>
              <a:t>Gesundheitliche Eignung</a:t>
            </a:r>
          </a:p>
          <a:p>
            <a:r>
              <a:rPr lang="de-AT" dirty="0" smtClean="0"/>
              <a:t>Unbescholtenheit</a:t>
            </a:r>
          </a:p>
          <a:p>
            <a:r>
              <a:rPr lang="de-AT" dirty="0" smtClean="0"/>
              <a:t>Nachweise der persönlichen Angaben (Name, Staatsbürgerschaft, Wohnort, etc.)</a:t>
            </a:r>
          </a:p>
          <a:p>
            <a:r>
              <a:rPr lang="de-AT" dirty="0" smtClean="0"/>
              <a:t>Antragstellung</a:t>
            </a:r>
          </a:p>
          <a:p>
            <a:r>
              <a:rPr lang="de-AT" dirty="0" smtClean="0"/>
              <a:t>Passbild für den Berufsausweis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30544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Wie sieht das  Registerverfahren aus?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124744"/>
            <a:ext cx="6858000" cy="2569840"/>
          </a:xfrm>
        </p:spPr>
        <p:txBody>
          <a:bodyPr/>
          <a:lstStyle/>
          <a:p>
            <a:pPr marL="0" indent="0">
              <a:buNone/>
            </a:pPr>
            <a:endParaRPr lang="de-AT" dirty="0" smtClean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909646"/>
              </p:ext>
            </p:extLst>
          </p:nvPr>
        </p:nvGraphicFramePr>
        <p:xfrm>
          <a:off x="827584" y="980728"/>
          <a:ext cx="6552728" cy="4761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3407"/>
                <a:gridCol w="1741037"/>
                <a:gridCol w="1650102"/>
                <a:gridCol w="1638182"/>
              </a:tblGrid>
              <a:tr h="640512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„Bestand“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/>
                        <a:t>SchülerInnen</a:t>
                      </a:r>
                    </a:p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/>
                        <a:t>Zuzug</a:t>
                      </a:r>
                    </a:p>
                    <a:p>
                      <a:endParaRPr lang="de-AT" dirty="0"/>
                    </a:p>
                  </a:txBody>
                  <a:tcPr/>
                </a:tc>
              </a:tr>
              <a:tr h="819396">
                <a:tc>
                  <a:txBody>
                    <a:bodyPr/>
                    <a:lstStyle/>
                    <a:p>
                      <a:r>
                        <a:rPr lang="de-AT" sz="1600" dirty="0" smtClean="0"/>
                        <a:t>Antrag, </a:t>
                      </a:r>
                      <a:r>
                        <a:rPr lang="de-AT" sz="1600" dirty="0" smtClean="0"/>
                        <a:t>Original</a:t>
                      </a:r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X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X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X</a:t>
                      </a:r>
                      <a:endParaRPr lang="de-AT" dirty="0"/>
                    </a:p>
                  </a:txBody>
                  <a:tcPr/>
                </a:tc>
              </a:tr>
              <a:tr h="819396">
                <a:tc>
                  <a:txBody>
                    <a:bodyPr/>
                    <a:lstStyle/>
                    <a:p>
                      <a:r>
                        <a:rPr lang="de-AT" sz="1600" dirty="0" smtClean="0"/>
                        <a:t>Identität/ Staatsbürger-</a:t>
                      </a:r>
                      <a:r>
                        <a:rPr lang="de-AT" sz="1600" dirty="0" err="1" smtClean="0"/>
                        <a:t>schaft</a:t>
                      </a:r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X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X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X</a:t>
                      </a:r>
                      <a:endParaRPr lang="de-AT" dirty="0"/>
                    </a:p>
                  </a:txBody>
                  <a:tcPr/>
                </a:tc>
              </a:tr>
              <a:tr h="576611">
                <a:tc>
                  <a:txBody>
                    <a:bodyPr/>
                    <a:lstStyle/>
                    <a:p>
                      <a:r>
                        <a:rPr lang="de-AT" sz="1600" dirty="0" smtClean="0"/>
                        <a:t>Hauptwohn-sitz</a:t>
                      </a:r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X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X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X</a:t>
                      </a:r>
                      <a:endParaRPr lang="de-AT" dirty="0"/>
                    </a:p>
                  </a:txBody>
                  <a:tcPr/>
                </a:tc>
              </a:tr>
              <a:tr h="366007">
                <a:tc>
                  <a:txBody>
                    <a:bodyPr/>
                    <a:lstStyle/>
                    <a:p>
                      <a:r>
                        <a:rPr lang="de-AT" sz="1600" dirty="0" smtClean="0"/>
                        <a:t>Qualifikation</a:t>
                      </a:r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X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X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X</a:t>
                      </a:r>
                      <a:endParaRPr lang="de-AT" dirty="0"/>
                    </a:p>
                  </a:txBody>
                  <a:tcPr/>
                </a:tc>
              </a:tr>
              <a:tr h="576611">
                <a:tc>
                  <a:txBody>
                    <a:bodyPr/>
                    <a:lstStyle/>
                    <a:p>
                      <a:r>
                        <a:rPr lang="de-AT" sz="1600" dirty="0" smtClean="0"/>
                        <a:t>Vertrauens-würdigkeit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X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X</a:t>
                      </a:r>
                      <a:endParaRPr lang="de-AT" dirty="0"/>
                    </a:p>
                  </a:txBody>
                  <a:tcPr/>
                </a:tc>
              </a:tr>
              <a:tr h="579511">
                <a:tc>
                  <a:txBody>
                    <a:bodyPr/>
                    <a:lstStyle/>
                    <a:p>
                      <a:r>
                        <a:rPr lang="de-AT" sz="1600" dirty="0" smtClean="0"/>
                        <a:t>Gesundheit-</a:t>
                      </a:r>
                      <a:r>
                        <a:rPr lang="de-AT" sz="1600" dirty="0" err="1" smtClean="0"/>
                        <a:t>liche</a:t>
                      </a:r>
                      <a:r>
                        <a:rPr lang="de-AT" sz="1600" baseline="0" dirty="0" smtClean="0"/>
                        <a:t> Eignung</a:t>
                      </a:r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X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X</a:t>
                      </a:r>
                      <a:endParaRPr lang="de-AT" dirty="0"/>
                    </a:p>
                  </a:txBody>
                  <a:tcPr/>
                </a:tc>
              </a:tr>
              <a:tr h="374486">
                <a:tc>
                  <a:txBody>
                    <a:bodyPr/>
                    <a:lstStyle/>
                    <a:p>
                      <a:r>
                        <a:rPr lang="de-AT" sz="1600" dirty="0" smtClean="0"/>
                        <a:t>Passbild</a:t>
                      </a:r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X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X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X</a:t>
                      </a:r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0529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Anzahl der Personen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5576" y="1676400"/>
            <a:ext cx="6864424" cy="4056856"/>
          </a:xfrm>
        </p:spPr>
        <p:txBody>
          <a:bodyPr/>
          <a:lstStyle/>
          <a:p>
            <a:r>
              <a:rPr lang="de-AT" dirty="0" smtClean="0"/>
              <a:t>Schätzungen BMG (österreichweit) Altbestand: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AT" b="0" dirty="0" smtClean="0"/>
              <a:t>Bereich Pflege rund 85.000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AT" b="0" dirty="0" smtClean="0"/>
              <a:t>Bereich MTD rund 20.000 </a:t>
            </a:r>
          </a:p>
          <a:p>
            <a:pPr lvl="1"/>
            <a:r>
              <a:rPr lang="de-AT" b="1" dirty="0">
                <a:ea typeface="+mn-ea"/>
                <a:cs typeface="+mn-cs"/>
              </a:rPr>
              <a:t>Jährliche </a:t>
            </a:r>
            <a:r>
              <a:rPr lang="de-AT" b="1" dirty="0" err="1">
                <a:ea typeface="+mn-ea"/>
                <a:cs typeface="+mn-cs"/>
              </a:rPr>
              <a:t>SchulabgängerInnen</a:t>
            </a:r>
            <a:r>
              <a:rPr lang="de-AT" dirty="0" smtClean="0"/>
              <a:t>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AT" b="0" dirty="0" smtClean="0"/>
              <a:t>insgesamt: 8.000</a:t>
            </a:r>
          </a:p>
          <a:p>
            <a:pPr lvl="1"/>
            <a:r>
              <a:rPr lang="de-AT" b="1" dirty="0">
                <a:ea typeface="+mn-ea"/>
                <a:cs typeface="+mn-cs"/>
              </a:rPr>
              <a:t>Jährlicher Zuzug aus EU und Drittstaaten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AT" b="0" dirty="0">
                <a:ea typeface="+mn-ea"/>
                <a:cs typeface="+mn-cs"/>
              </a:rPr>
              <a:t>unbekannt</a:t>
            </a:r>
          </a:p>
          <a:p>
            <a:pPr marL="457200" lvl="1" indent="0">
              <a:buNone/>
            </a:pPr>
            <a:endParaRPr lang="de-AT" dirty="0" smtClean="0"/>
          </a:p>
        </p:txBody>
      </p:sp>
    </p:spTree>
    <p:extLst>
      <p:ext uri="{BB962C8B-B14F-4D97-AF65-F5344CB8AC3E}">
        <p14:creationId xmlns:p14="http://schemas.microsoft.com/office/powerpoint/2010/main" val="104318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Form der Berufsausübung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2000" y="1676400"/>
            <a:ext cx="6858000" cy="4344888"/>
          </a:xfrm>
        </p:spPr>
        <p:txBody>
          <a:bodyPr/>
          <a:lstStyle/>
          <a:p>
            <a:r>
              <a:rPr lang="de-AT" dirty="0" err="1" smtClean="0"/>
              <a:t>PflegehelferInnen</a:t>
            </a:r>
            <a:r>
              <a:rPr lang="de-AT" dirty="0" smtClean="0"/>
              <a:t> ausschließlich Arbeitsverhältnis</a:t>
            </a:r>
          </a:p>
          <a:p>
            <a:r>
              <a:rPr lang="de-AT" dirty="0" smtClean="0"/>
              <a:t>Alle anderen Berufe sowohl  Arbeits-verhältnis als auch freiberuflich,</a:t>
            </a:r>
          </a:p>
          <a:p>
            <a:pPr marL="700088" lvl="1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Gemeinsame Sichtweise mit ÖGKV: weniger als 2.000 Personen sind </a:t>
            </a:r>
            <a:r>
              <a:rPr lang="de-AT" sz="2000" dirty="0" smtClean="0"/>
              <a:t>ausschließlich freiberuflich tätig</a:t>
            </a:r>
            <a:endParaRPr lang="de-AT" sz="2000" dirty="0" smtClean="0"/>
          </a:p>
          <a:p>
            <a:pPr marL="700088" lvl="1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Im Bereich der MTD: unterschiedlich je nach Sparte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3383754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MTD: Form der Berufsausübung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AT" dirty="0" smtClean="0"/>
              <a:t>MTD-Report 2011: </a:t>
            </a:r>
          </a:p>
          <a:p>
            <a:pPr lvl="1"/>
            <a:r>
              <a:rPr lang="de-AT" dirty="0" smtClean="0"/>
              <a:t>Schätzungsweise gibt es rund 20.000  MTDs</a:t>
            </a:r>
          </a:p>
          <a:p>
            <a:pPr lvl="1"/>
            <a:r>
              <a:rPr lang="de-DE" dirty="0" smtClean="0"/>
              <a:t>Der </a:t>
            </a:r>
            <a:r>
              <a:rPr lang="de-DE" dirty="0"/>
              <a:t>MTD-Verband weist </a:t>
            </a:r>
            <a:r>
              <a:rPr lang="de-DE" dirty="0" smtClean="0"/>
              <a:t>aus</a:t>
            </a:r>
            <a:r>
              <a:rPr lang="de-DE" dirty="0"/>
              <a:t>, dass rund 80 % der Berufsausübenden ihren Beruf in Krankenanstalten bzw in selbständigen Ambulatorien </a:t>
            </a:r>
            <a:r>
              <a:rPr lang="de-DE" dirty="0" smtClean="0"/>
              <a:t>ausüben.</a:t>
            </a:r>
          </a:p>
          <a:p>
            <a:pPr marL="700088" lvl="1" indent="-342900">
              <a:buFont typeface="Symbol"/>
              <a:buChar char="Þ"/>
            </a:pPr>
            <a:r>
              <a:rPr lang="de-DE" dirty="0" smtClean="0"/>
              <a:t>20 </a:t>
            </a:r>
            <a:r>
              <a:rPr lang="de-DE" dirty="0"/>
              <a:t>% üben </a:t>
            </a:r>
            <a:r>
              <a:rPr lang="de-DE" dirty="0" smtClean="0"/>
              <a:t>ihren </a:t>
            </a:r>
            <a:r>
              <a:rPr lang="de-DE" dirty="0"/>
              <a:t>Beruf entweder </a:t>
            </a:r>
            <a:endParaRPr lang="de-DE" dirty="0" smtClean="0"/>
          </a:p>
          <a:p>
            <a:pPr marL="990600" lvl="2" indent="-342900">
              <a:buFont typeface="Symbol"/>
              <a:buChar char="Þ"/>
            </a:pPr>
            <a:r>
              <a:rPr lang="de-DE" dirty="0" smtClean="0"/>
              <a:t>in </a:t>
            </a:r>
            <a:r>
              <a:rPr lang="de-DE" dirty="0"/>
              <a:t>einem Arbeitsverhältnis zu einem anderen Arbeitgeber oder </a:t>
            </a:r>
            <a:endParaRPr lang="de-DE" dirty="0" smtClean="0"/>
          </a:p>
          <a:p>
            <a:pPr marL="990600" lvl="2" indent="-342900">
              <a:buFont typeface="Symbol"/>
              <a:buChar char="Þ"/>
            </a:pPr>
            <a:r>
              <a:rPr lang="de-DE" dirty="0" smtClean="0"/>
              <a:t>freiberuflich </a:t>
            </a:r>
            <a:r>
              <a:rPr lang="de-DE" dirty="0"/>
              <a:t>aus.</a:t>
            </a:r>
            <a:endParaRPr lang="de-AT" sz="1600" dirty="0"/>
          </a:p>
          <a:p>
            <a:r>
              <a:rPr lang="de-AT" dirty="0" smtClean="0"/>
              <a:t>BMG: Aufgrund der berufsspezifischen Tätigkeiten gibt es unterschiedliche Grade der Freiberuflichkeit in den einzelnen Sparten (von 0 bis 45%).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94038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Freiberuflichkeit der MTDs: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2000" y="1676400"/>
            <a:ext cx="6858000" cy="4848944"/>
          </a:xfrm>
        </p:spPr>
        <p:txBody>
          <a:bodyPr>
            <a:noAutofit/>
          </a:bodyPr>
          <a:lstStyle/>
          <a:p>
            <a:r>
              <a:rPr lang="de-DE" sz="1600" b="0" dirty="0"/>
              <a:t>Die </a:t>
            </a:r>
            <a:r>
              <a:rPr lang="de-DE" sz="1600" dirty="0"/>
              <a:t>Praxis zeigt</a:t>
            </a:r>
            <a:r>
              <a:rPr lang="de-DE" sz="1600" b="0" dirty="0"/>
              <a:t>, dass </a:t>
            </a:r>
            <a:r>
              <a:rPr lang="de-DE" sz="1600" b="0" dirty="0" smtClean="0"/>
              <a:t>ein </a:t>
            </a:r>
            <a:r>
              <a:rPr lang="de-DE" sz="1600" b="0" dirty="0"/>
              <a:t>und dieselbe Person sowohl in einem Beschäftigungsverhältnis als auch freiberuflich tätig ist </a:t>
            </a:r>
            <a:r>
              <a:rPr lang="de-DE" sz="1600" dirty="0"/>
              <a:t>(</a:t>
            </a:r>
            <a:r>
              <a:rPr lang="de-DE" sz="1600" dirty="0" err="1" smtClean="0"/>
              <a:t>Mixform</a:t>
            </a:r>
            <a:r>
              <a:rPr lang="de-DE" sz="1600" b="0" dirty="0"/>
              <a:t>).</a:t>
            </a:r>
            <a:endParaRPr lang="de-AT" sz="1600" b="0" dirty="0"/>
          </a:p>
          <a:p>
            <a:r>
              <a:rPr lang="de-DE" sz="1600" b="0" dirty="0" smtClean="0"/>
              <a:t>Der </a:t>
            </a:r>
            <a:r>
              <a:rPr lang="de-DE" sz="1600" b="0" dirty="0"/>
              <a:t>MTD-Bereich gliedert sich in </a:t>
            </a:r>
            <a:r>
              <a:rPr lang="de-DE" sz="1600" dirty="0"/>
              <a:t>7 Sparten</a:t>
            </a:r>
            <a:r>
              <a:rPr lang="de-DE" sz="1600" b="0" dirty="0"/>
              <a:t>, wobei die Gruppe der Physiotherapeuten die mit Abstand größte ist </a:t>
            </a:r>
            <a:r>
              <a:rPr lang="de-DE" sz="1600" b="0" dirty="0" smtClean="0"/>
              <a:t>(MTD-Report </a:t>
            </a:r>
            <a:r>
              <a:rPr lang="de-DE" sz="1600" b="0" dirty="0"/>
              <a:t>geschätzt 36 %).</a:t>
            </a:r>
            <a:endParaRPr lang="de-AT" sz="1600" b="0" dirty="0"/>
          </a:p>
          <a:p>
            <a:r>
              <a:rPr lang="de-DE" sz="1600" b="0" dirty="0" smtClean="0"/>
              <a:t>In </a:t>
            </a:r>
            <a:r>
              <a:rPr lang="de-DE" sz="1600" b="0" dirty="0"/>
              <a:t>den Bereichen der </a:t>
            </a:r>
            <a:r>
              <a:rPr lang="de-DE" sz="1600" dirty="0"/>
              <a:t>Radiotechnologie und der Biomedizinischen </a:t>
            </a:r>
            <a:r>
              <a:rPr lang="de-DE" sz="1600" b="0" dirty="0"/>
              <a:t>Analytik, ist auf Grund der berufsspezifischen Tätigkeit die </a:t>
            </a:r>
            <a:r>
              <a:rPr lang="de-DE" sz="1600" dirty="0"/>
              <a:t>Freiberuflichkeit gleich Null.</a:t>
            </a:r>
            <a:endParaRPr lang="de-AT" sz="1600" dirty="0"/>
          </a:p>
          <a:p>
            <a:r>
              <a:rPr lang="de-DE" sz="1600" dirty="0" smtClean="0"/>
              <a:t>Gering ist </a:t>
            </a:r>
            <a:r>
              <a:rPr lang="de-DE" sz="1600" dirty="0"/>
              <a:t>die Freiberuflichkeit </a:t>
            </a:r>
            <a:r>
              <a:rPr lang="de-DE" sz="1600" b="0" dirty="0"/>
              <a:t>in der die </a:t>
            </a:r>
            <a:r>
              <a:rPr lang="de-DE" sz="1600" dirty="0"/>
              <a:t>Ergotherapie bzw </a:t>
            </a:r>
            <a:r>
              <a:rPr lang="de-DE" sz="1600" dirty="0" smtClean="0"/>
              <a:t>Logopädie</a:t>
            </a:r>
            <a:endParaRPr lang="de-DE" sz="1600" b="0" u="sng" dirty="0" smtClean="0"/>
          </a:p>
        </p:txBody>
      </p:sp>
    </p:spTree>
    <p:extLst>
      <p:ext uri="{BB962C8B-B14F-4D97-AF65-F5344CB8AC3E}">
        <p14:creationId xmlns:p14="http://schemas.microsoft.com/office/powerpoint/2010/main" val="2488288504"/>
      </p:ext>
    </p:extLst>
  </p:cSld>
  <p:clrMapOvr>
    <a:masterClrMapping/>
  </p:clrMapOvr>
</p:sld>
</file>

<file path=ppt/theme/theme1.xml><?xml version="1.0" encoding="utf-8"?>
<a:theme xmlns:a="http://schemas.openxmlformats.org/drawingml/2006/main" name="AK Österreich">
  <a:themeElements>
    <a:clrScheme name="AK_Neu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AK_Ne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K_Neu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_Neu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_Neu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_Neu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_Neu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_Neu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_Neu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_Neu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_Neu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_Neu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_Neu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_Neu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 BAK Folien</Template>
  <TotalTime>0</TotalTime>
  <Words>661</Words>
  <Application>Microsoft Office PowerPoint</Application>
  <PresentationFormat>Bildschirmpräsentation (4:3)</PresentationFormat>
  <Paragraphs>120</Paragraphs>
  <Slides>15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7" baseType="lpstr">
      <vt:lpstr>AK Österreich</vt:lpstr>
      <vt:lpstr>Microsoft PowerPoint 97-2003-Präsentation</vt:lpstr>
      <vt:lpstr>Registrierung der nicht ärztlichen Gesundheitsberufe durch die AK</vt:lpstr>
      <vt:lpstr>Ziel</vt:lpstr>
      <vt:lpstr>Maßnahmen</vt:lpstr>
      <vt:lpstr>Voraussetzung</vt:lpstr>
      <vt:lpstr>Wie sieht das  Registerverfahren aus?</vt:lpstr>
      <vt:lpstr>Anzahl der Personen</vt:lpstr>
      <vt:lpstr>Form der Berufsausübung</vt:lpstr>
      <vt:lpstr>MTD: Form der Berufsausübung</vt:lpstr>
      <vt:lpstr>Freiberuflichkeit der MTDs:</vt:lpstr>
      <vt:lpstr>Freiberuflichkeit der MTDs:</vt:lpstr>
      <vt:lpstr>Gesetzeslage</vt:lpstr>
      <vt:lpstr>Ausblick</vt:lpstr>
      <vt:lpstr>Umsetzungsbedarf</vt:lpstr>
      <vt:lpstr>AK als Behörde und nicht in der Funktion als Interessensvertretung</vt:lpstr>
      <vt:lpstr>AK als Behörde und nicht in der Funktion als Interessensvertretung</vt:lpstr>
    </vt:vector>
  </TitlesOfParts>
  <Company>AK-Wien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Registrierung der nicht ärztlichen Gesundheitsberufe</dc:title>
  <dc:creator>BLUM Manuela</dc:creator>
  <cp:lastModifiedBy>BLUM Manuela</cp:lastModifiedBy>
  <cp:revision>10</cp:revision>
  <dcterms:created xsi:type="dcterms:W3CDTF">2013-12-27T06:44:42Z</dcterms:created>
  <dcterms:modified xsi:type="dcterms:W3CDTF">2014-01-19T14:06:54Z</dcterms:modified>
</cp:coreProperties>
</file>