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62" r:id="rId2"/>
    <p:sldId id="257" r:id="rId3"/>
    <p:sldId id="265" r:id="rId4"/>
    <p:sldId id="269" r:id="rId5"/>
    <p:sldId id="307" r:id="rId6"/>
    <p:sldId id="272" r:id="rId7"/>
    <p:sldId id="275" r:id="rId8"/>
    <p:sldId id="274" r:id="rId9"/>
    <p:sldId id="315" r:id="rId10"/>
    <p:sldId id="266" r:id="rId11"/>
    <p:sldId id="276" r:id="rId12"/>
    <p:sldId id="277" r:id="rId13"/>
    <p:sldId id="278" r:id="rId14"/>
    <p:sldId id="279" r:id="rId15"/>
    <p:sldId id="308" r:id="rId16"/>
    <p:sldId id="281" r:id="rId17"/>
    <p:sldId id="282" r:id="rId18"/>
    <p:sldId id="280" r:id="rId19"/>
    <p:sldId id="288" r:id="rId20"/>
    <p:sldId id="289" r:id="rId21"/>
    <p:sldId id="291" r:id="rId22"/>
    <p:sldId id="292" r:id="rId23"/>
    <p:sldId id="293" r:id="rId24"/>
    <p:sldId id="294" r:id="rId25"/>
    <p:sldId id="295" r:id="rId26"/>
    <p:sldId id="301" r:id="rId27"/>
    <p:sldId id="299" r:id="rId28"/>
    <p:sldId id="300" r:id="rId29"/>
    <p:sldId id="310" r:id="rId30"/>
    <p:sldId id="284" r:id="rId31"/>
    <p:sldId id="302" r:id="rId32"/>
    <p:sldId id="309" r:id="rId33"/>
    <p:sldId id="305" r:id="rId34"/>
    <p:sldId id="311" r:id="rId35"/>
    <p:sldId id="312" r:id="rId36"/>
    <p:sldId id="313" r:id="rId37"/>
    <p:sldId id="314" r:id="rId38"/>
    <p:sldId id="298" r:id="rId39"/>
    <p:sldId id="316" r:id="rId40"/>
    <p:sldId id="259" r:id="rId41"/>
  </p:sldIdLst>
  <p:sldSz cx="9144000" cy="6858000" type="screen4x3"/>
  <p:notesSz cx="6794500" cy="9931400"/>
  <p:defaultTextStyle>
    <a:defPPr>
      <a:defRPr lang="de-DE"/>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726B"/>
    <a:srgbClr val="EAEAE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00" autoAdjust="0"/>
  </p:normalViewPr>
  <p:slideViewPr>
    <p:cSldViewPr>
      <p:cViewPr>
        <p:scale>
          <a:sx n="80" d="100"/>
          <a:sy n="80" d="100"/>
        </p:scale>
        <p:origin x="-2514" y="-1080"/>
      </p:cViewPr>
      <p:guideLst>
        <p:guide orient="horz" pos="2160"/>
        <p:guide pos="2880"/>
      </p:guideLst>
    </p:cSldViewPr>
  </p:slideViewPr>
  <p:notesTextViewPr>
    <p:cViewPr>
      <p:scale>
        <a:sx n="100" d="100"/>
        <a:sy n="100" d="100"/>
      </p:scale>
      <p:origin x="0" y="0"/>
    </p:cViewPr>
  </p:notesTextViewPr>
  <p:notesViewPr>
    <p:cSldViewPr>
      <p:cViewPr varScale="1">
        <p:scale>
          <a:sx n="79" d="100"/>
          <a:sy n="79" d="100"/>
        </p:scale>
        <p:origin x="-3318" y="-84"/>
      </p:cViewPr>
      <p:guideLst>
        <p:guide orient="horz" pos="3127"/>
        <p:guide pos="213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fileserver.goeg.local\public\Projekte\Gesundheitsberufe\Evaluation_GuKG_SAB_2008\tml\bericht\bericht1102\&#220;berblick(e)\Pflegehilfe_&#220;berblick.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fileserver.goeg.local\public\Projekte\Gesundheitsberufe\Evaluation_GuKG_SAB_2008\tml\bericht\bericht1102\&#220;berblick(e)\Pflegehilfe_&#220;berblick.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fileserver.goeg.local\public\Projekte\Gesundheitsberufe\Evaluation_GuKG_SAB_2008\tml\bericht\bericht1102\&#220;berblick(e)\Geh.Dienst_Grafik.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de-AT"/>
  <c:clrMapOvr bg1="lt1" tx1="dk1" bg2="lt2" tx2="dk2" accent1="accent1" accent2="accent2" accent3="accent3" accent4="accent4" accent5="accent5" accent6="accent6" hlink="hlink" folHlink="folHlink"/>
  <c:chart>
    <c:title>
      <c:tx>
        <c:rich>
          <a:bodyPr/>
          <a:lstStyle/>
          <a:p>
            <a:pPr algn="l" rtl="0" fontAlgn="base">
              <a:spcBef>
                <a:spcPct val="0"/>
              </a:spcBef>
              <a:spcAft>
                <a:spcPct val="0"/>
              </a:spcAft>
              <a:defRPr lang="de-AT" sz="3200" b="1" kern="1200">
                <a:solidFill>
                  <a:srgbClr val="67726B"/>
                </a:solidFill>
                <a:latin typeface="Lucida Sans Unicode" pitchFamily="34" charset="0"/>
                <a:ea typeface="Lucida Sans Unicode" pitchFamily="34" charset="0"/>
                <a:cs typeface="Lucida Sans Unicode" pitchFamily="34" charset="0"/>
              </a:defRPr>
            </a:pPr>
            <a:r>
              <a:rPr lang="de-AT" sz="1800" b="1" kern="1200" dirty="0" smtClean="0">
                <a:solidFill>
                  <a:srgbClr val="67726B"/>
                </a:solidFill>
                <a:latin typeface="Lucida Sans Unicode" pitchFamily="34" charset="0"/>
                <a:ea typeface="Lucida Sans Unicode" pitchFamily="34" charset="0"/>
                <a:cs typeface="Lucida Sans Unicode" pitchFamily="34" charset="0"/>
              </a:rPr>
              <a:t>Zielgruppenspezifische </a:t>
            </a:r>
            <a:r>
              <a:rPr lang="de-AT" sz="1800" b="1" kern="1200" dirty="0">
                <a:solidFill>
                  <a:srgbClr val="67726B"/>
                </a:solidFill>
                <a:latin typeface="Lucida Sans Unicode" pitchFamily="34" charset="0"/>
                <a:ea typeface="Lucida Sans Unicode" pitchFamily="34" charset="0"/>
                <a:cs typeface="Lucida Sans Unicode" pitchFamily="34" charset="0"/>
              </a:rPr>
              <a:t>Kenntnisse</a:t>
            </a:r>
          </a:p>
        </c:rich>
      </c:tx>
      <c:layout>
        <c:manualLayout>
          <c:xMode val="edge"/>
          <c:yMode val="edge"/>
          <c:x val="1.9208005249343876E-2"/>
          <c:y val="7.4147889080397739E-2"/>
        </c:manualLayout>
      </c:layout>
    </c:title>
    <c:plotArea>
      <c:layout>
        <c:manualLayout>
          <c:layoutTarget val="inner"/>
          <c:xMode val="edge"/>
          <c:yMode val="edge"/>
          <c:x val="0.29754563524039751"/>
          <c:y val="0.15959596715776325"/>
          <c:w val="0.41718914853612354"/>
          <c:h val="0.69211327093421871"/>
        </c:manualLayout>
      </c:layout>
      <c:radarChart>
        <c:radarStyle val="marker"/>
        <c:ser>
          <c:idx val="0"/>
          <c:order val="0"/>
          <c:tx>
            <c:strRef>
              <c:f>PHZahlen!$C$105</c:f>
              <c:strCache>
                <c:ptCount val="1"/>
                <c:pt idx="0">
                  <c:v>Vorbereitung durch Theorie ausreichend</c:v>
                </c:pt>
              </c:strCache>
            </c:strRef>
          </c:tx>
          <c:cat>
            <c:strRef>
              <c:f>PHZahlen!$B$106:$B$124</c:f>
              <c:strCache>
                <c:ptCount val="19"/>
                <c:pt idx="0">
                  <c:v>Frühgeborene</c:v>
                </c:pt>
                <c:pt idx="1">
                  <c:v>Säuglinge</c:v>
                </c:pt>
                <c:pt idx="2">
                  <c:v>Kinder/Jugendliche</c:v>
                </c:pt>
                <c:pt idx="3">
                  <c:v>Erwachsene</c:v>
                </c:pt>
                <c:pt idx="4">
                  <c:v>Alte Menschen</c:v>
                </c:pt>
                <c:pt idx="5">
                  <c:v>Menschen mit chronischen Erkrankungen</c:v>
                </c:pt>
                <c:pt idx="6">
                  <c:v>Menschen mit Demenz</c:v>
                </c:pt>
                <c:pt idx="7">
                  <c:v>Menschen mit onkologischen Erkrankungen</c:v>
                </c:pt>
                <c:pt idx="8">
                  <c:v>Menschen nach Unfällen</c:v>
                </c:pt>
                <c:pt idx="9">
                  <c:v>Menschen mit Erkrankungen des Bewegungs- und Stützapparates</c:v>
                </c:pt>
                <c:pt idx="10">
                  <c:v>Menschen mit Herz-Kreislauferkrankungen</c:v>
                </c:pt>
                <c:pt idx="11">
                  <c:v>Menschen mit Stoffwechselerkrankungen</c:v>
                </c:pt>
                <c:pt idx="12">
                  <c:v>Menschen mit Lungenerkrankungen</c:v>
                </c:pt>
                <c:pt idx="13">
                  <c:v>Menschen mit Abhängigkeitserkrankungen</c:v>
                </c:pt>
                <c:pt idx="14">
                  <c:v>Menschen mit allgemein-psychiatrischen Erkrankungen</c:v>
                </c:pt>
                <c:pt idx="15">
                  <c:v>Menschen mit gerontopsychiatrischen Erkrankungen</c:v>
                </c:pt>
                <c:pt idx="16">
                  <c:v>Menschen mit Behinderungen</c:v>
                </c:pt>
                <c:pt idx="17">
                  <c:v>Menschen aus anderen Kulturkreisen</c:v>
                </c:pt>
                <c:pt idx="18">
                  <c:v>Pflege in Spezialbereichen wie OP, Intensiv, Nierenersatztherapie …</c:v>
                </c:pt>
              </c:strCache>
            </c:strRef>
          </c:cat>
          <c:val>
            <c:numRef>
              <c:f>PHZahlen!$C$106:$C$124</c:f>
              <c:numCache>
                <c:formatCode>General</c:formatCode>
                <c:ptCount val="19"/>
                <c:pt idx="0">
                  <c:v>6</c:v>
                </c:pt>
                <c:pt idx="1">
                  <c:v>7</c:v>
                </c:pt>
                <c:pt idx="2">
                  <c:v>11</c:v>
                </c:pt>
                <c:pt idx="3">
                  <c:v>64</c:v>
                </c:pt>
                <c:pt idx="4">
                  <c:v>90</c:v>
                </c:pt>
                <c:pt idx="5">
                  <c:v>56</c:v>
                </c:pt>
                <c:pt idx="6">
                  <c:v>70</c:v>
                </c:pt>
                <c:pt idx="7">
                  <c:v>28</c:v>
                </c:pt>
                <c:pt idx="8">
                  <c:v>30</c:v>
                </c:pt>
                <c:pt idx="9">
                  <c:v>48</c:v>
                </c:pt>
                <c:pt idx="10">
                  <c:v>33</c:v>
                </c:pt>
                <c:pt idx="11">
                  <c:v>33</c:v>
                </c:pt>
                <c:pt idx="12">
                  <c:v>49</c:v>
                </c:pt>
                <c:pt idx="13">
                  <c:v>33</c:v>
                </c:pt>
                <c:pt idx="14">
                  <c:v>33</c:v>
                </c:pt>
                <c:pt idx="15">
                  <c:v>49</c:v>
                </c:pt>
                <c:pt idx="16">
                  <c:v>37</c:v>
                </c:pt>
                <c:pt idx="17">
                  <c:v>41</c:v>
                </c:pt>
                <c:pt idx="18">
                  <c:v>16</c:v>
                </c:pt>
              </c:numCache>
            </c:numRef>
          </c:val>
        </c:ser>
        <c:ser>
          <c:idx val="1"/>
          <c:order val="1"/>
          <c:tx>
            <c:strRef>
              <c:f>PHZahlen!$D$105</c:f>
              <c:strCache>
                <c:ptCount val="1"/>
                <c:pt idx="0">
                  <c:v>Vorbereitung durch Praxis ausreichend</c:v>
                </c:pt>
              </c:strCache>
            </c:strRef>
          </c:tx>
          <c:cat>
            <c:strRef>
              <c:f>PHZahlen!$B$106:$B$124</c:f>
              <c:strCache>
                <c:ptCount val="19"/>
                <c:pt idx="0">
                  <c:v>Frühgeborene</c:v>
                </c:pt>
                <c:pt idx="1">
                  <c:v>Säuglinge</c:v>
                </c:pt>
                <c:pt idx="2">
                  <c:v>Kinder/Jugendliche</c:v>
                </c:pt>
                <c:pt idx="3">
                  <c:v>Erwachsene</c:v>
                </c:pt>
                <c:pt idx="4">
                  <c:v>Alte Menschen</c:v>
                </c:pt>
                <c:pt idx="5">
                  <c:v>Menschen mit chronischen Erkrankungen</c:v>
                </c:pt>
                <c:pt idx="6">
                  <c:v>Menschen mit Demenz</c:v>
                </c:pt>
                <c:pt idx="7">
                  <c:v>Menschen mit onkologischen Erkrankungen</c:v>
                </c:pt>
                <c:pt idx="8">
                  <c:v>Menschen nach Unfällen</c:v>
                </c:pt>
                <c:pt idx="9">
                  <c:v>Menschen mit Erkrankungen des Bewegungs- und Stützapparates</c:v>
                </c:pt>
                <c:pt idx="10">
                  <c:v>Menschen mit Herz-Kreislauferkrankungen</c:v>
                </c:pt>
                <c:pt idx="11">
                  <c:v>Menschen mit Stoffwechselerkrankungen</c:v>
                </c:pt>
                <c:pt idx="12">
                  <c:v>Menschen mit Lungenerkrankungen</c:v>
                </c:pt>
                <c:pt idx="13">
                  <c:v>Menschen mit Abhängigkeitserkrankungen</c:v>
                </c:pt>
                <c:pt idx="14">
                  <c:v>Menschen mit allgemein-psychiatrischen Erkrankungen</c:v>
                </c:pt>
                <c:pt idx="15">
                  <c:v>Menschen mit gerontopsychiatrischen Erkrankungen</c:v>
                </c:pt>
                <c:pt idx="16">
                  <c:v>Menschen mit Behinderungen</c:v>
                </c:pt>
                <c:pt idx="17">
                  <c:v>Menschen aus anderen Kulturkreisen</c:v>
                </c:pt>
                <c:pt idx="18">
                  <c:v>Pflege in Spezialbereichen wie OP, Intensiv, Nierenersatztherapie …</c:v>
                </c:pt>
              </c:strCache>
            </c:strRef>
          </c:cat>
          <c:val>
            <c:numRef>
              <c:f>PHZahlen!$D$106:$D$124</c:f>
              <c:numCache>
                <c:formatCode>General</c:formatCode>
                <c:ptCount val="19"/>
                <c:pt idx="0">
                  <c:v>4</c:v>
                </c:pt>
                <c:pt idx="1">
                  <c:v>6</c:v>
                </c:pt>
                <c:pt idx="2">
                  <c:v>9</c:v>
                </c:pt>
                <c:pt idx="3">
                  <c:v>63</c:v>
                </c:pt>
                <c:pt idx="4">
                  <c:v>83</c:v>
                </c:pt>
                <c:pt idx="5">
                  <c:v>54</c:v>
                </c:pt>
                <c:pt idx="6">
                  <c:v>60</c:v>
                </c:pt>
                <c:pt idx="7">
                  <c:v>23</c:v>
                </c:pt>
                <c:pt idx="8">
                  <c:v>31</c:v>
                </c:pt>
                <c:pt idx="9">
                  <c:v>41</c:v>
                </c:pt>
                <c:pt idx="10">
                  <c:v>27</c:v>
                </c:pt>
                <c:pt idx="11">
                  <c:v>29</c:v>
                </c:pt>
                <c:pt idx="12">
                  <c:v>41</c:v>
                </c:pt>
                <c:pt idx="13">
                  <c:v>27</c:v>
                </c:pt>
                <c:pt idx="14">
                  <c:v>29</c:v>
                </c:pt>
                <c:pt idx="15">
                  <c:v>41</c:v>
                </c:pt>
                <c:pt idx="16">
                  <c:v>31</c:v>
                </c:pt>
                <c:pt idx="17">
                  <c:v>26</c:v>
                </c:pt>
                <c:pt idx="18">
                  <c:v>10</c:v>
                </c:pt>
              </c:numCache>
            </c:numRef>
          </c:val>
        </c:ser>
        <c:ser>
          <c:idx val="2"/>
          <c:order val="2"/>
          <c:tx>
            <c:strRef>
              <c:f>PHZahlen!$E$105</c:f>
              <c:strCache>
                <c:ptCount val="1"/>
                <c:pt idx="0">
                  <c:v>Häufigkeit DF (t-w) in %</c:v>
                </c:pt>
              </c:strCache>
            </c:strRef>
          </c:tx>
          <c:cat>
            <c:strRef>
              <c:f>PHZahlen!$B$106:$B$124</c:f>
              <c:strCache>
                <c:ptCount val="19"/>
                <c:pt idx="0">
                  <c:v>Frühgeborene</c:v>
                </c:pt>
                <c:pt idx="1">
                  <c:v>Säuglinge</c:v>
                </c:pt>
                <c:pt idx="2">
                  <c:v>Kinder/Jugendliche</c:v>
                </c:pt>
                <c:pt idx="3">
                  <c:v>Erwachsene</c:v>
                </c:pt>
                <c:pt idx="4">
                  <c:v>Alte Menschen</c:v>
                </c:pt>
                <c:pt idx="5">
                  <c:v>Menschen mit chronischen Erkrankungen</c:v>
                </c:pt>
                <c:pt idx="6">
                  <c:v>Menschen mit Demenz</c:v>
                </c:pt>
                <c:pt idx="7">
                  <c:v>Menschen mit onkologischen Erkrankungen</c:v>
                </c:pt>
                <c:pt idx="8">
                  <c:v>Menschen nach Unfällen</c:v>
                </c:pt>
                <c:pt idx="9">
                  <c:v>Menschen mit Erkrankungen des Bewegungs- und Stützapparates</c:v>
                </c:pt>
                <c:pt idx="10">
                  <c:v>Menschen mit Herz-Kreislauferkrankungen</c:v>
                </c:pt>
                <c:pt idx="11">
                  <c:v>Menschen mit Stoffwechselerkrankungen</c:v>
                </c:pt>
                <c:pt idx="12">
                  <c:v>Menschen mit Lungenerkrankungen</c:v>
                </c:pt>
                <c:pt idx="13">
                  <c:v>Menschen mit Abhängigkeitserkrankungen</c:v>
                </c:pt>
                <c:pt idx="14">
                  <c:v>Menschen mit allgemein-psychiatrischen Erkrankungen</c:v>
                </c:pt>
                <c:pt idx="15">
                  <c:v>Menschen mit gerontopsychiatrischen Erkrankungen</c:v>
                </c:pt>
                <c:pt idx="16">
                  <c:v>Menschen mit Behinderungen</c:v>
                </c:pt>
                <c:pt idx="17">
                  <c:v>Menschen aus anderen Kulturkreisen</c:v>
                </c:pt>
                <c:pt idx="18">
                  <c:v>Pflege in Spezialbereichen wie OP, Intensiv, Nierenersatztherapie …</c:v>
                </c:pt>
              </c:strCache>
            </c:strRef>
          </c:cat>
          <c:val>
            <c:numRef>
              <c:f>PHZahlen!$E$106:$E$124</c:f>
              <c:numCache>
                <c:formatCode>General</c:formatCode>
                <c:ptCount val="19"/>
              </c:numCache>
            </c:numRef>
          </c:val>
        </c:ser>
        <c:ser>
          <c:idx val="3"/>
          <c:order val="3"/>
          <c:tx>
            <c:strRef>
              <c:f>PHZahlen!$F$105</c:f>
              <c:strCache>
                <c:ptCount val="1"/>
                <c:pt idx="0">
                  <c:v>Qualität DF ausreichend (tadellos-ausreichend)</c:v>
                </c:pt>
              </c:strCache>
            </c:strRef>
          </c:tx>
          <c:cat>
            <c:strRef>
              <c:f>PHZahlen!$B$106:$B$124</c:f>
              <c:strCache>
                <c:ptCount val="19"/>
                <c:pt idx="0">
                  <c:v>Frühgeborene</c:v>
                </c:pt>
                <c:pt idx="1">
                  <c:v>Säuglinge</c:v>
                </c:pt>
                <c:pt idx="2">
                  <c:v>Kinder/Jugendliche</c:v>
                </c:pt>
                <c:pt idx="3">
                  <c:v>Erwachsene</c:v>
                </c:pt>
                <c:pt idx="4">
                  <c:v>Alte Menschen</c:v>
                </c:pt>
                <c:pt idx="5">
                  <c:v>Menschen mit chronischen Erkrankungen</c:v>
                </c:pt>
                <c:pt idx="6">
                  <c:v>Menschen mit Demenz</c:v>
                </c:pt>
                <c:pt idx="7">
                  <c:v>Menschen mit onkologischen Erkrankungen</c:v>
                </c:pt>
                <c:pt idx="8">
                  <c:v>Menschen nach Unfällen</c:v>
                </c:pt>
                <c:pt idx="9">
                  <c:v>Menschen mit Erkrankungen des Bewegungs- und Stützapparates</c:v>
                </c:pt>
                <c:pt idx="10">
                  <c:v>Menschen mit Herz-Kreislauferkrankungen</c:v>
                </c:pt>
                <c:pt idx="11">
                  <c:v>Menschen mit Stoffwechselerkrankungen</c:v>
                </c:pt>
                <c:pt idx="12">
                  <c:v>Menschen mit Lungenerkrankungen</c:v>
                </c:pt>
                <c:pt idx="13">
                  <c:v>Menschen mit Abhängigkeitserkrankungen</c:v>
                </c:pt>
                <c:pt idx="14">
                  <c:v>Menschen mit allgemein-psychiatrischen Erkrankungen</c:v>
                </c:pt>
                <c:pt idx="15">
                  <c:v>Menschen mit gerontopsychiatrischen Erkrankungen</c:v>
                </c:pt>
                <c:pt idx="16">
                  <c:v>Menschen mit Behinderungen</c:v>
                </c:pt>
                <c:pt idx="17">
                  <c:v>Menschen aus anderen Kulturkreisen</c:v>
                </c:pt>
                <c:pt idx="18">
                  <c:v>Pflege in Spezialbereichen wie OP, Intensiv, Nierenersatztherapie …</c:v>
                </c:pt>
              </c:strCache>
            </c:strRef>
          </c:cat>
          <c:val>
            <c:numRef>
              <c:f>PHZahlen!$F$106:$F$124</c:f>
              <c:numCache>
                <c:formatCode>General</c:formatCode>
                <c:ptCount val="19"/>
                <c:pt idx="0">
                  <c:v>27</c:v>
                </c:pt>
                <c:pt idx="1">
                  <c:v>41</c:v>
                </c:pt>
                <c:pt idx="2">
                  <c:v>54</c:v>
                </c:pt>
                <c:pt idx="3">
                  <c:v>96</c:v>
                </c:pt>
                <c:pt idx="4">
                  <c:v>93</c:v>
                </c:pt>
                <c:pt idx="5">
                  <c:v>83</c:v>
                </c:pt>
                <c:pt idx="6">
                  <c:v>74</c:v>
                </c:pt>
                <c:pt idx="7">
                  <c:v>58</c:v>
                </c:pt>
                <c:pt idx="8">
                  <c:v>64</c:v>
                </c:pt>
                <c:pt idx="9">
                  <c:v>70</c:v>
                </c:pt>
                <c:pt idx="10">
                  <c:v>58</c:v>
                </c:pt>
                <c:pt idx="11">
                  <c:v>50</c:v>
                </c:pt>
                <c:pt idx="12">
                  <c:v>58</c:v>
                </c:pt>
                <c:pt idx="13">
                  <c:v>58</c:v>
                </c:pt>
                <c:pt idx="14">
                  <c:v>50</c:v>
                </c:pt>
                <c:pt idx="15">
                  <c:v>58</c:v>
                </c:pt>
                <c:pt idx="16">
                  <c:v>66</c:v>
                </c:pt>
                <c:pt idx="17">
                  <c:v>54</c:v>
                </c:pt>
                <c:pt idx="18">
                  <c:v>31</c:v>
                </c:pt>
              </c:numCache>
            </c:numRef>
          </c:val>
        </c:ser>
        <c:ser>
          <c:idx val="4"/>
          <c:order val="4"/>
          <c:tx>
            <c:strRef>
              <c:f>PHZahlen!$G$105</c:f>
              <c:strCache>
                <c:ptCount val="1"/>
                <c:pt idx="0">
                  <c:v>soll in Ausbildung sein in %</c:v>
                </c:pt>
              </c:strCache>
            </c:strRef>
          </c:tx>
          <c:cat>
            <c:strRef>
              <c:f>PHZahlen!$B$106:$B$124</c:f>
              <c:strCache>
                <c:ptCount val="19"/>
                <c:pt idx="0">
                  <c:v>Frühgeborene</c:v>
                </c:pt>
                <c:pt idx="1">
                  <c:v>Säuglinge</c:v>
                </c:pt>
                <c:pt idx="2">
                  <c:v>Kinder/Jugendliche</c:v>
                </c:pt>
                <c:pt idx="3">
                  <c:v>Erwachsene</c:v>
                </c:pt>
                <c:pt idx="4">
                  <c:v>Alte Menschen</c:v>
                </c:pt>
                <c:pt idx="5">
                  <c:v>Menschen mit chronischen Erkrankungen</c:v>
                </c:pt>
                <c:pt idx="6">
                  <c:v>Menschen mit Demenz</c:v>
                </c:pt>
                <c:pt idx="7">
                  <c:v>Menschen mit onkologischen Erkrankungen</c:v>
                </c:pt>
                <c:pt idx="8">
                  <c:v>Menschen nach Unfällen</c:v>
                </c:pt>
                <c:pt idx="9">
                  <c:v>Menschen mit Erkrankungen des Bewegungs- und Stützapparates</c:v>
                </c:pt>
                <c:pt idx="10">
                  <c:v>Menschen mit Herz-Kreislauferkrankungen</c:v>
                </c:pt>
                <c:pt idx="11">
                  <c:v>Menschen mit Stoffwechselerkrankungen</c:v>
                </c:pt>
                <c:pt idx="12">
                  <c:v>Menschen mit Lungenerkrankungen</c:v>
                </c:pt>
                <c:pt idx="13">
                  <c:v>Menschen mit Abhängigkeitserkrankungen</c:v>
                </c:pt>
                <c:pt idx="14">
                  <c:v>Menschen mit allgemein-psychiatrischen Erkrankungen</c:v>
                </c:pt>
                <c:pt idx="15">
                  <c:v>Menschen mit gerontopsychiatrischen Erkrankungen</c:v>
                </c:pt>
                <c:pt idx="16">
                  <c:v>Menschen mit Behinderungen</c:v>
                </c:pt>
                <c:pt idx="17">
                  <c:v>Menschen aus anderen Kulturkreisen</c:v>
                </c:pt>
                <c:pt idx="18">
                  <c:v>Pflege in Spezialbereichen wie OP, Intensiv, Nierenersatztherapie …</c:v>
                </c:pt>
              </c:strCache>
            </c:strRef>
          </c:cat>
          <c:val>
            <c:numRef>
              <c:f>PHZahlen!$G$106:$G$124</c:f>
              <c:numCache>
                <c:formatCode>General</c:formatCode>
                <c:ptCount val="19"/>
                <c:pt idx="0">
                  <c:v>25</c:v>
                </c:pt>
                <c:pt idx="1">
                  <c:v>42</c:v>
                </c:pt>
                <c:pt idx="2">
                  <c:v>56</c:v>
                </c:pt>
                <c:pt idx="3">
                  <c:v>96</c:v>
                </c:pt>
                <c:pt idx="4">
                  <c:v>97</c:v>
                </c:pt>
                <c:pt idx="5">
                  <c:v>97</c:v>
                </c:pt>
                <c:pt idx="6">
                  <c:v>97</c:v>
                </c:pt>
                <c:pt idx="7">
                  <c:v>93</c:v>
                </c:pt>
                <c:pt idx="8">
                  <c:v>89</c:v>
                </c:pt>
                <c:pt idx="9">
                  <c:v>96</c:v>
                </c:pt>
                <c:pt idx="10">
                  <c:v>97</c:v>
                </c:pt>
                <c:pt idx="11">
                  <c:v>95</c:v>
                </c:pt>
                <c:pt idx="12">
                  <c:v>92</c:v>
                </c:pt>
                <c:pt idx="13">
                  <c:v>91</c:v>
                </c:pt>
                <c:pt idx="14">
                  <c:v>89</c:v>
                </c:pt>
                <c:pt idx="15">
                  <c:v>93</c:v>
                </c:pt>
                <c:pt idx="16">
                  <c:v>91</c:v>
                </c:pt>
                <c:pt idx="17">
                  <c:v>86</c:v>
                </c:pt>
                <c:pt idx="18">
                  <c:v>49</c:v>
                </c:pt>
              </c:numCache>
            </c:numRef>
          </c:val>
        </c:ser>
        <c:axId val="43098880"/>
        <c:axId val="43100800"/>
      </c:radarChart>
      <c:catAx>
        <c:axId val="43098880"/>
        <c:scaling>
          <c:orientation val="minMax"/>
        </c:scaling>
        <c:axPos val="b"/>
        <c:majorGridlines/>
        <c:tickLblPos val="nextTo"/>
        <c:crossAx val="43100800"/>
        <c:crosses val="autoZero"/>
        <c:auto val="1"/>
        <c:lblAlgn val="ctr"/>
        <c:lblOffset val="100"/>
      </c:catAx>
      <c:valAx>
        <c:axId val="43100800"/>
        <c:scaling>
          <c:orientation val="minMax"/>
        </c:scaling>
        <c:axPos val="l"/>
        <c:majorGridlines/>
        <c:numFmt formatCode="General" sourceLinked="1"/>
        <c:majorTickMark val="cross"/>
        <c:tickLblPos val="nextTo"/>
        <c:crossAx val="43098880"/>
        <c:crosses val="autoZero"/>
        <c:crossBetween val="between"/>
      </c:valAx>
    </c:plotArea>
    <c:legend>
      <c:legendPos val="b"/>
      <c:layout/>
    </c:legend>
    <c:plotVisOnly val="1"/>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de-AT"/>
  <c:clrMapOvr bg1="lt1" tx1="dk1" bg2="lt2" tx2="dk2" accent1="accent1" accent2="accent2" accent3="accent3" accent4="accent4" accent5="accent5" accent6="accent6" hlink="hlink" folHlink="folHlink"/>
  <c:chart>
    <c:title>
      <c:tx>
        <c:rich>
          <a:bodyPr/>
          <a:lstStyle/>
          <a:p>
            <a:pPr>
              <a:defRPr lang="de-AT" sz="1800" b="1" i="0" u="none" strike="noStrike" kern="1200" baseline="0">
                <a:solidFill>
                  <a:srgbClr val="67726B"/>
                </a:solidFill>
                <a:latin typeface="Lucida Sans Unicode" pitchFamily="34" charset="0"/>
                <a:ea typeface="Lucida Sans Unicode" pitchFamily="34" charset="0"/>
                <a:cs typeface="Lucida Sans Unicode" pitchFamily="34" charset="0"/>
              </a:defRPr>
            </a:pPr>
            <a:r>
              <a:rPr lang="de-AT" sz="1800" b="1" i="0" u="none" strike="noStrike" kern="1200" baseline="0" dirty="0" smtClean="0">
                <a:solidFill>
                  <a:srgbClr val="67726B"/>
                </a:solidFill>
                <a:latin typeface="Lucida Sans Unicode" pitchFamily="34" charset="0"/>
                <a:ea typeface="Lucida Sans Unicode" pitchFamily="34" charset="0"/>
                <a:cs typeface="Lucida Sans Unicode" pitchFamily="34" charset="0"/>
              </a:rPr>
              <a:t>Pflegehilfe: </a:t>
            </a:r>
            <a:r>
              <a:rPr lang="de-AT" sz="1800" b="1" i="0" u="none" strike="noStrike" kern="1200" baseline="0" dirty="0">
                <a:solidFill>
                  <a:srgbClr val="67726B"/>
                </a:solidFill>
                <a:latin typeface="Lucida Sans Unicode" pitchFamily="34" charset="0"/>
                <a:ea typeface="Lucida Sans Unicode" pitchFamily="34" charset="0"/>
                <a:cs typeface="Lucida Sans Unicode" pitchFamily="34" charset="0"/>
              </a:rPr>
              <a:t>Medizinisch-pflegerische Grundkenntnisse</a:t>
            </a:r>
          </a:p>
        </c:rich>
      </c:tx>
      <c:layout>
        <c:manualLayout>
          <c:xMode val="edge"/>
          <c:yMode val="edge"/>
          <c:x val="4.4693204405049827E-2"/>
          <c:y val="0.10556940980881142"/>
        </c:manualLayout>
      </c:layout>
    </c:title>
    <c:plotArea>
      <c:layout>
        <c:manualLayout>
          <c:layoutTarget val="inner"/>
          <c:xMode val="edge"/>
          <c:yMode val="edge"/>
          <c:x val="0.31506688154714313"/>
          <c:y val="0.25005785536159603"/>
          <c:w val="0.36167939833467966"/>
          <c:h val="0.55965602660017044"/>
        </c:manualLayout>
      </c:layout>
      <c:radarChart>
        <c:radarStyle val="marker"/>
        <c:ser>
          <c:idx val="0"/>
          <c:order val="0"/>
          <c:tx>
            <c:strRef>
              <c:f>PHZahlen!$C$94</c:f>
              <c:strCache>
                <c:ptCount val="1"/>
                <c:pt idx="0">
                  <c:v>Vorbereitung durch Theorie ausreichend</c:v>
                </c:pt>
              </c:strCache>
            </c:strRef>
          </c:tx>
          <c:cat>
            <c:strRef>
              <c:f>PHZahlen!$B$95:$B$104</c:f>
              <c:strCache>
                <c:ptCount val="10"/>
                <c:pt idx="0">
                  <c:v>Anatomie</c:v>
                </c:pt>
                <c:pt idx="1">
                  <c:v>Physiologie</c:v>
                </c:pt>
                <c:pt idx="2">
                  <c:v>Pathologie</c:v>
                </c:pt>
                <c:pt idx="3">
                  <c:v>Medizinische Diagnostik und Therapie</c:v>
                </c:pt>
                <c:pt idx="4">
                  <c:v>Pharmakologie</c:v>
                </c:pt>
                <c:pt idx="5">
                  <c:v>Hygiene und Infektionslehre</c:v>
                </c:pt>
                <c:pt idx="6">
                  <c:v>Ernährung</c:v>
                </c:pt>
                <c:pt idx="7">
                  <c:v>Gesundheitsförderung</c:v>
                </c:pt>
                <c:pt idx="8">
                  <c:v>Pflegeprinzipien/-konzepte (z. B. Kinästhetik, Basale Stimulation, Validation)</c:v>
                </c:pt>
                <c:pt idx="9">
                  <c:v>Pflegemodelle/-theorien (z. B. Juchli/ATL, Orem/Selbstpflegedefizit, Roper/LA)</c:v>
                </c:pt>
              </c:strCache>
            </c:strRef>
          </c:cat>
          <c:val>
            <c:numRef>
              <c:f>PHZahlen!$C$95:$C$104</c:f>
              <c:numCache>
                <c:formatCode>General</c:formatCode>
                <c:ptCount val="10"/>
                <c:pt idx="0">
                  <c:v>78</c:v>
                </c:pt>
                <c:pt idx="1">
                  <c:v>77</c:v>
                </c:pt>
                <c:pt idx="2">
                  <c:v>71</c:v>
                </c:pt>
                <c:pt idx="3">
                  <c:v>48</c:v>
                </c:pt>
                <c:pt idx="4">
                  <c:v>63</c:v>
                </c:pt>
                <c:pt idx="5">
                  <c:v>92</c:v>
                </c:pt>
                <c:pt idx="6">
                  <c:v>84</c:v>
                </c:pt>
                <c:pt idx="7">
                  <c:v>78</c:v>
                </c:pt>
                <c:pt idx="8">
                  <c:v>51</c:v>
                </c:pt>
                <c:pt idx="9">
                  <c:v>64</c:v>
                </c:pt>
              </c:numCache>
            </c:numRef>
          </c:val>
        </c:ser>
        <c:ser>
          <c:idx val="1"/>
          <c:order val="1"/>
          <c:tx>
            <c:strRef>
              <c:f>PHZahlen!$D$94</c:f>
              <c:strCache>
                <c:ptCount val="1"/>
                <c:pt idx="0">
                  <c:v>Vorbereitung durch Praxis ausreichend</c:v>
                </c:pt>
              </c:strCache>
            </c:strRef>
          </c:tx>
          <c:cat>
            <c:strRef>
              <c:f>PHZahlen!$B$95:$B$104</c:f>
              <c:strCache>
                <c:ptCount val="10"/>
                <c:pt idx="0">
                  <c:v>Anatomie</c:v>
                </c:pt>
                <c:pt idx="1">
                  <c:v>Physiologie</c:v>
                </c:pt>
                <c:pt idx="2">
                  <c:v>Pathologie</c:v>
                </c:pt>
                <c:pt idx="3">
                  <c:v>Medizinische Diagnostik und Therapie</c:v>
                </c:pt>
                <c:pt idx="4">
                  <c:v>Pharmakologie</c:v>
                </c:pt>
                <c:pt idx="5">
                  <c:v>Hygiene und Infektionslehre</c:v>
                </c:pt>
                <c:pt idx="6">
                  <c:v>Ernährung</c:v>
                </c:pt>
                <c:pt idx="7">
                  <c:v>Gesundheitsförderung</c:v>
                </c:pt>
                <c:pt idx="8">
                  <c:v>Pflegeprinzipien/-konzepte (z. B. Kinästhetik, Basale Stimulation, Validation)</c:v>
                </c:pt>
                <c:pt idx="9">
                  <c:v>Pflegemodelle/-theorien (z. B. Juchli/ATL, Orem/Selbstpflegedefizit, Roper/LA)</c:v>
                </c:pt>
              </c:strCache>
            </c:strRef>
          </c:cat>
          <c:val>
            <c:numRef>
              <c:f>PHZahlen!$D$95:$D$104</c:f>
              <c:numCache>
                <c:formatCode>General</c:formatCode>
                <c:ptCount val="10"/>
                <c:pt idx="0">
                  <c:v>69</c:v>
                </c:pt>
                <c:pt idx="1">
                  <c:v>62</c:v>
                </c:pt>
                <c:pt idx="2">
                  <c:v>54</c:v>
                </c:pt>
                <c:pt idx="3">
                  <c:v>43</c:v>
                </c:pt>
                <c:pt idx="4">
                  <c:v>52</c:v>
                </c:pt>
                <c:pt idx="5">
                  <c:v>87</c:v>
                </c:pt>
                <c:pt idx="6">
                  <c:v>75</c:v>
                </c:pt>
                <c:pt idx="7">
                  <c:v>69</c:v>
                </c:pt>
                <c:pt idx="8">
                  <c:v>39</c:v>
                </c:pt>
                <c:pt idx="9">
                  <c:v>47</c:v>
                </c:pt>
              </c:numCache>
            </c:numRef>
          </c:val>
        </c:ser>
        <c:ser>
          <c:idx val="2"/>
          <c:order val="2"/>
          <c:tx>
            <c:strRef>
              <c:f>PHZahlen!$E$94</c:f>
              <c:strCache>
                <c:ptCount val="1"/>
                <c:pt idx="0">
                  <c:v>Häufigkeit DF (t-w) in %</c:v>
                </c:pt>
              </c:strCache>
            </c:strRef>
          </c:tx>
          <c:cat>
            <c:strRef>
              <c:f>PHZahlen!$B$95:$B$104</c:f>
              <c:strCache>
                <c:ptCount val="10"/>
                <c:pt idx="0">
                  <c:v>Anatomie</c:v>
                </c:pt>
                <c:pt idx="1">
                  <c:v>Physiologie</c:v>
                </c:pt>
                <c:pt idx="2">
                  <c:v>Pathologie</c:v>
                </c:pt>
                <c:pt idx="3">
                  <c:v>Medizinische Diagnostik und Therapie</c:v>
                </c:pt>
                <c:pt idx="4">
                  <c:v>Pharmakologie</c:v>
                </c:pt>
                <c:pt idx="5">
                  <c:v>Hygiene und Infektionslehre</c:v>
                </c:pt>
                <c:pt idx="6">
                  <c:v>Ernährung</c:v>
                </c:pt>
                <c:pt idx="7">
                  <c:v>Gesundheitsförderung</c:v>
                </c:pt>
                <c:pt idx="8">
                  <c:v>Pflegeprinzipien/-konzepte (z. B. Kinästhetik, Basale Stimulation, Validation)</c:v>
                </c:pt>
                <c:pt idx="9">
                  <c:v>Pflegemodelle/-theorien (z. B. Juchli/ATL, Orem/Selbstpflegedefizit, Roper/LA)</c:v>
                </c:pt>
              </c:strCache>
            </c:strRef>
          </c:cat>
          <c:val>
            <c:numRef>
              <c:f>PHZahlen!$E$95:$E$104</c:f>
              <c:numCache>
                <c:formatCode>General</c:formatCode>
                <c:ptCount val="10"/>
              </c:numCache>
            </c:numRef>
          </c:val>
        </c:ser>
        <c:ser>
          <c:idx val="3"/>
          <c:order val="3"/>
          <c:tx>
            <c:strRef>
              <c:f>PHZahlen!$F$94</c:f>
              <c:strCache>
                <c:ptCount val="1"/>
                <c:pt idx="0">
                  <c:v>Qualität DF ausreichend (tadellos-ausreichend)</c:v>
                </c:pt>
              </c:strCache>
            </c:strRef>
          </c:tx>
          <c:cat>
            <c:strRef>
              <c:f>PHZahlen!$B$95:$B$104</c:f>
              <c:strCache>
                <c:ptCount val="10"/>
                <c:pt idx="0">
                  <c:v>Anatomie</c:v>
                </c:pt>
                <c:pt idx="1">
                  <c:v>Physiologie</c:v>
                </c:pt>
                <c:pt idx="2">
                  <c:v>Pathologie</c:v>
                </c:pt>
                <c:pt idx="3">
                  <c:v>Medizinische Diagnostik und Therapie</c:v>
                </c:pt>
                <c:pt idx="4">
                  <c:v>Pharmakologie</c:v>
                </c:pt>
                <c:pt idx="5">
                  <c:v>Hygiene und Infektionslehre</c:v>
                </c:pt>
                <c:pt idx="6">
                  <c:v>Ernährung</c:v>
                </c:pt>
                <c:pt idx="7">
                  <c:v>Gesundheitsförderung</c:v>
                </c:pt>
                <c:pt idx="8">
                  <c:v>Pflegeprinzipien/-konzepte (z. B. Kinästhetik, Basale Stimulation, Validation)</c:v>
                </c:pt>
                <c:pt idx="9">
                  <c:v>Pflegemodelle/-theorien (z. B. Juchli/ATL, Orem/Selbstpflegedefizit, Roper/LA)</c:v>
                </c:pt>
              </c:strCache>
            </c:strRef>
          </c:cat>
          <c:val>
            <c:numRef>
              <c:f>PHZahlen!$F$95:$F$104</c:f>
              <c:numCache>
                <c:formatCode>General</c:formatCode>
                <c:ptCount val="10"/>
                <c:pt idx="0">
                  <c:v>80</c:v>
                </c:pt>
                <c:pt idx="1">
                  <c:v>74</c:v>
                </c:pt>
                <c:pt idx="2">
                  <c:v>63</c:v>
                </c:pt>
                <c:pt idx="3">
                  <c:v>59</c:v>
                </c:pt>
                <c:pt idx="4">
                  <c:v>48</c:v>
                </c:pt>
                <c:pt idx="5">
                  <c:v>80</c:v>
                </c:pt>
                <c:pt idx="6">
                  <c:v>91</c:v>
                </c:pt>
                <c:pt idx="7">
                  <c:v>77</c:v>
                </c:pt>
                <c:pt idx="8">
                  <c:v>59</c:v>
                </c:pt>
                <c:pt idx="9">
                  <c:v>58</c:v>
                </c:pt>
              </c:numCache>
            </c:numRef>
          </c:val>
        </c:ser>
        <c:ser>
          <c:idx val="4"/>
          <c:order val="4"/>
          <c:tx>
            <c:strRef>
              <c:f>PHZahlen!$G$94</c:f>
              <c:strCache>
                <c:ptCount val="1"/>
                <c:pt idx="0">
                  <c:v>soll in Ausbildung sein in %</c:v>
                </c:pt>
              </c:strCache>
            </c:strRef>
          </c:tx>
          <c:cat>
            <c:strRef>
              <c:f>PHZahlen!$B$95:$B$104</c:f>
              <c:strCache>
                <c:ptCount val="10"/>
                <c:pt idx="0">
                  <c:v>Anatomie</c:v>
                </c:pt>
                <c:pt idx="1">
                  <c:v>Physiologie</c:v>
                </c:pt>
                <c:pt idx="2">
                  <c:v>Pathologie</c:v>
                </c:pt>
                <c:pt idx="3">
                  <c:v>Medizinische Diagnostik und Therapie</c:v>
                </c:pt>
                <c:pt idx="4">
                  <c:v>Pharmakologie</c:v>
                </c:pt>
                <c:pt idx="5">
                  <c:v>Hygiene und Infektionslehre</c:v>
                </c:pt>
                <c:pt idx="6">
                  <c:v>Ernährung</c:v>
                </c:pt>
                <c:pt idx="7">
                  <c:v>Gesundheitsförderung</c:v>
                </c:pt>
                <c:pt idx="8">
                  <c:v>Pflegeprinzipien/-konzepte (z. B. Kinästhetik, Basale Stimulation, Validation)</c:v>
                </c:pt>
                <c:pt idx="9">
                  <c:v>Pflegemodelle/-theorien (z. B. Juchli/ATL, Orem/Selbstpflegedefizit, Roper/LA)</c:v>
                </c:pt>
              </c:strCache>
            </c:strRef>
          </c:cat>
          <c:val>
            <c:numRef>
              <c:f>PHZahlen!$G$95:$G$104</c:f>
              <c:numCache>
                <c:formatCode>General</c:formatCode>
                <c:ptCount val="10"/>
                <c:pt idx="0">
                  <c:v>99</c:v>
                </c:pt>
                <c:pt idx="1">
                  <c:v>98</c:v>
                </c:pt>
                <c:pt idx="2">
                  <c:v>92</c:v>
                </c:pt>
                <c:pt idx="3">
                  <c:v>83</c:v>
                </c:pt>
                <c:pt idx="4">
                  <c:v>83</c:v>
                </c:pt>
                <c:pt idx="5">
                  <c:v>98</c:v>
                </c:pt>
                <c:pt idx="6">
                  <c:v>98</c:v>
                </c:pt>
                <c:pt idx="7">
                  <c:v>96</c:v>
                </c:pt>
                <c:pt idx="8">
                  <c:v>95</c:v>
                </c:pt>
                <c:pt idx="9">
                  <c:v>86</c:v>
                </c:pt>
              </c:numCache>
            </c:numRef>
          </c:val>
        </c:ser>
        <c:axId val="64910464"/>
        <c:axId val="64912000"/>
      </c:radarChart>
      <c:catAx>
        <c:axId val="64910464"/>
        <c:scaling>
          <c:orientation val="minMax"/>
        </c:scaling>
        <c:axPos val="b"/>
        <c:majorGridlines/>
        <c:tickLblPos val="nextTo"/>
        <c:crossAx val="64912000"/>
        <c:crosses val="autoZero"/>
        <c:auto val="1"/>
        <c:lblAlgn val="ctr"/>
        <c:lblOffset val="100"/>
      </c:catAx>
      <c:valAx>
        <c:axId val="64912000"/>
        <c:scaling>
          <c:orientation val="minMax"/>
        </c:scaling>
        <c:axPos val="l"/>
        <c:majorGridlines/>
        <c:numFmt formatCode="General" sourceLinked="1"/>
        <c:majorTickMark val="cross"/>
        <c:tickLblPos val="nextTo"/>
        <c:crossAx val="64910464"/>
        <c:crosses val="autoZero"/>
        <c:crossBetween val="between"/>
      </c:valAx>
    </c:plotArea>
    <c:legend>
      <c:legendPos val="b"/>
      <c:layout/>
    </c:legend>
    <c:plotVisOnly val="1"/>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de-AT"/>
  <c:clrMapOvr bg1="lt1" tx1="dk1" bg2="lt2" tx2="dk2" accent1="accent1" accent2="accent2" accent3="accent3" accent4="accent4" accent5="accent5" accent6="accent6" hlink="hlink" folHlink="folHlink"/>
  <c:chart>
    <c:title>
      <c:tx>
        <c:rich>
          <a:bodyPr/>
          <a:lstStyle/>
          <a:p>
            <a:pPr>
              <a:defRPr/>
            </a:pPr>
            <a:r>
              <a:rPr lang="de-AT" sz="1800" b="1" i="0" baseline="0" dirty="0" smtClean="0"/>
              <a:t>Beispiel: Vorbereitung </a:t>
            </a:r>
            <a:r>
              <a:rPr lang="de-AT" sz="1800" b="1" i="0" baseline="0" dirty="0"/>
              <a:t>auf spezifische Zielgruppen durch die </a:t>
            </a:r>
            <a:r>
              <a:rPr lang="de-AT" sz="1800" b="1" i="0" baseline="0" dirty="0" smtClean="0"/>
              <a:t>Ausbildung</a:t>
            </a:r>
            <a:endParaRPr lang="de-AT" dirty="0"/>
          </a:p>
        </c:rich>
      </c:tx>
      <c:layout/>
    </c:title>
    <c:plotArea>
      <c:layout/>
      <c:radarChart>
        <c:radarStyle val="marker"/>
        <c:ser>
          <c:idx val="0"/>
          <c:order val="0"/>
          <c:tx>
            <c:strRef>
              <c:f>'Geh. Dienst (zahl)'!$C$142</c:f>
              <c:strCache>
                <c:ptCount val="1"/>
                <c:pt idx="0">
                  <c:v>Qualität DF ausreichend (Fremdeinschätzung)</c:v>
                </c:pt>
              </c:strCache>
            </c:strRef>
          </c:tx>
          <c:cat>
            <c:strRef>
              <c:f>'Geh. Dienst (zahl)'!$B$143:$B$152</c:f>
              <c:strCache>
                <c:ptCount val="10"/>
                <c:pt idx="0">
                  <c:v>Menschen mit Erkrankungen des Bewegungs- und Stützapparates</c:v>
                </c:pt>
                <c:pt idx="1">
                  <c:v>Menschen mit Herz-Kreislauferkrankungen</c:v>
                </c:pt>
                <c:pt idx="2">
                  <c:v>Menschen mit Stoffwechselerkrankungen</c:v>
                </c:pt>
                <c:pt idx="3">
                  <c:v>Menschen mit Lungenerkrankungen</c:v>
                </c:pt>
                <c:pt idx="4">
                  <c:v>Menschen mit Abhängigkeitserkrankungen</c:v>
                </c:pt>
                <c:pt idx="5">
                  <c:v>Menschen mit allgemein-psychiatrischen Erkrankungen</c:v>
                </c:pt>
                <c:pt idx="6">
                  <c:v>Menschen mit gerontopsychiatrischen Erkrankungen</c:v>
                </c:pt>
                <c:pt idx="7">
                  <c:v>Menschen mit Behinderungen</c:v>
                </c:pt>
                <c:pt idx="8">
                  <c:v>Menschen aus anderen Kulturkreisen</c:v>
                </c:pt>
                <c:pt idx="9">
                  <c:v>Pflege in Spezialbereichen wie OP, Intensiv, Nierenersatztherapie …</c:v>
                </c:pt>
              </c:strCache>
            </c:strRef>
          </c:cat>
          <c:val>
            <c:numRef>
              <c:f>'Geh. Dienst (zahl)'!$C$143:$C$152</c:f>
              <c:numCache>
                <c:formatCode>General</c:formatCode>
                <c:ptCount val="10"/>
                <c:pt idx="0">
                  <c:v>81</c:v>
                </c:pt>
                <c:pt idx="1">
                  <c:v>92</c:v>
                </c:pt>
                <c:pt idx="2">
                  <c:v>88</c:v>
                </c:pt>
                <c:pt idx="3">
                  <c:v>85</c:v>
                </c:pt>
                <c:pt idx="4">
                  <c:v>52</c:v>
                </c:pt>
                <c:pt idx="5">
                  <c:v>50</c:v>
                </c:pt>
                <c:pt idx="6">
                  <c:v>52</c:v>
                </c:pt>
                <c:pt idx="7">
                  <c:v>57</c:v>
                </c:pt>
                <c:pt idx="8">
                  <c:v>46</c:v>
                </c:pt>
                <c:pt idx="9">
                  <c:v>53</c:v>
                </c:pt>
              </c:numCache>
            </c:numRef>
          </c:val>
        </c:ser>
        <c:ser>
          <c:idx val="1"/>
          <c:order val="1"/>
          <c:tx>
            <c:strRef>
              <c:f>'Geh. Dienst (zahl)'!$D$142</c:f>
              <c:strCache>
                <c:ptCount val="1"/>
                <c:pt idx="0">
                  <c:v>Vorbereitung durch Theorie ausreichend (Selbsteinschätzung)</c:v>
                </c:pt>
              </c:strCache>
            </c:strRef>
          </c:tx>
          <c:cat>
            <c:strRef>
              <c:f>'Geh. Dienst (zahl)'!$B$143:$B$152</c:f>
              <c:strCache>
                <c:ptCount val="10"/>
                <c:pt idx="0">
                  <c:v>Menschen mit Erkrankungen des Bewegungs- und Stützapparates</c:v>
                </c:pt>
                <c:pt idx="1">
                  <c:v>Menschen mit Herz-Kreislauferkrankungen</c:v>
                </c:pt>
                <c:pt idx="2">
                  <c:v>Menschen mit Stoffwechselerkrankungen</c:v>
                </c:pt>
                <c:pt idx="3">
                  <c:v>Menschen mit Lungenerkrankungen</c:v>
                </c:pt>
                <c:pt idx="4">
                  <c:v>Menschen mit Abhängigkeitserkrankungen</c:v>
                </c:pt>
                <c:pt idx="5">
                  <c:v>Menschen mit allgemein-psychiatrischen Erkrankungen</c:v>
                </c:pt>
                <c:pt idx="6">
                  <c:v>Menschen mit gerontopsychiatrischen Erkrankungen</c:v>
                </c:pt>
                <c:pt idx="7">
                  <c:v>Menschen mit Behinderungen</c:v>
                </c:pt>
                <c:pt idx="8">
                  <c:v>Menschen aus anderen Kulturkreisen</c:v>
                </c:pt>
                <c:pt idx="9">
                  <c:v>Pflege in Spezialbereichen wie OP, Intensiv, Nierenersatztherapie …</c:v>
                </c:pt>
              </c:strCache>
            </c:strRef>
          </c:cat>
          <c:val>
            <c:numRef>
              <c:f>'Geh. Dienst (zahl)'!$D$143:$D$152</c:f>
              <c:numCache>
                <c:formatCode>General</c:formatCode>
                <c:ptCount val="10"/>
                <c:pt idx="0">
                  <c:v>63</c:v>
                </c:pt>
                <c:pt idx="1">
                  <c:v>84</c:v>
                </c:pt>
                <c:pt idx="2">
                  <c:v>78</c:v>
                </c:pt>
                <c:pt idx="3">
                  <c:v>73</c:v>
                </c:pt>
                <c:pt idx="4">
                  <c:v>39</c:v>
                </c:pt>
                <c:pt idx="5">
                  <c:v>43</c:v>
                </c:pt>
                <c:pt idx="6">
                  <c:v>50</c:v>
                </c:pt>
                <c:pt idx="7">
                  <c:v>39</c:v>
                </c:pt>
                <c:pt idx="8">
                  <c:v>38</c:v>
                </c:pt>
                <c:pt idx="9">
                  <c:v>34</c:v>
                </c:pt>
              </c:numCache>
            </c:numRef>
          </c:val>
        </c:ser>
        <c:ser>
          <c:idx val="2"/>
          <c:order val="2"/>
          <c:tx>
            <c:strRef>
              <c:f>'Geh. Dienst (zahl)'!$E$142</c:f>
              <c:strCache>
                <c:ptCount val="1"/>
                <c:pt idx="0">
                  <c:v>Vorbereitung durch Praxis ausreichend (Selbsteinschätzung)</c:v>
                </c:pt>
              </c:strCache>
            </c:strRef>
          </c:tx>
          <c:cat>
            <c:strRef>
              <c:f>'Geh. Dienst (zahl)'!$B$143:$B$152</c:f>
              <c:strCache>
                <c:ptCount val="10"/>
                <c:pt idx="0">
                  <c:v>Menschen mit Erkrankungen des Bewegungs- und Stützapparates</c:v>
                </c:pt>
                <c:pt idx="1">
                  <c:v>Menschen mit Herz-Kreislauferkrankungen</c:v>
                </c:pt>
                <c:pt idx="2">
                  <c:v>Menschen mit Stoffwechselerkrankungen</c:v>
                </c:pt>
                <c:pt idx="3">
                  <c:v>Menschen mit Lungenerkrankungen</c:v>
                </c:pt>
                <c:pt idx="4">
                  <c:v>Menschen mit Abhängigkeitserkrankungen</c:v>
                </c:pt>
                <c:pt idx="5">
                  <c:v>Menschen mit allgemein-psychiatrischen Erkrankungen</c:v>
                </c:pt>
                <c:pt idx="6">
                  <c:v>Menschen mit gerontopsychiatrischen Erkrankungen</c:v>
                </c:pt>
                <c:pt idx="7">
                  <c:v>Menschen mit Behinderungen</c:v>
                </c:pt>
                <c:pt idx="8">
                  <c:v>Menschen aus anderen Kulturkreisen</c:v>
                </c:pt>
                <c:pt idx="9">
                  <c:v>Pflege in Spezialbereichen wie OP, Intensiv, Nierenersatztherapie …</c:v>
                </c:pt>
              </c:strCache>
            </c:strRef>
          </c:cat>
          <c:val>
            <c:numRef>
              <c:f>'Geh. Dienst (zahl)'!$E$143:$E$152</c:f>
              <c:numCache>
                <c:formatCode>General</c:formatCode>
                <c:ptCount val="10"/>
                <c:pt idx="0">
                  <c:v>58</c:v>
                </c:pt>
                <c:pt idx="1">
                  <c:v>76</c:v>
                </c:pt>
                <c:pt idx="2">
                  <c:v>68</c:v>
                </c:pt>
                <c:pt idx="3">
                  <c:v>59</c:v>
                </c:pt>
                <c:pt idx="4">
                  <c:v>27</c:v>
                </c:pt>
                <c:pt idx="5">
                  <c:v>25</c:v>
                </c:pt>
                <c:pt idx="6">
                  <c:v>37</c:v>
                </c:pt>
                <c:pt idx="7">
                  <c:v>34</c:v>
                </c:pt>
                <c:pt idx="8">
                  <c:v>30</c:v>
                </c:pt>
                <c:pt idx="9">
                  <c:v>24</c:v>
                </c:pt>
              </c:numCache>
            </c:numRef>
          </c:val>
        </c:ser>
        <c:ser>
          <c:idx val="3"/>
          <c:order val="3"/>
          <c:tx>
            <c:strRef>
              <c:f>'Geh. Dienst (zahl)'!$F$142</c:f>
              <c:strCache>
                <c:ptCount val="1"/>
                <c:pt idx="0">
                  <c:v>soll in Ausbildung sein in % (sagen PA)</c:v>
                </c:pt>
              </c:strCache>
            </c:strRef>
          </c:tx>
          <c:cat>
            <c:strRef>
              <c:f>'Geh. Dienst (zahl)'!$B$143:$B$152</c:f>
              <c:strCache>
                <c:ptCount val="10"/>
                <c:pt idx="0">
                  <c:v>Menschen mit Erkrankungen des Bewegungs- und Stützapparates</c:v>
                </c:pt>
                <c:pt idx="1">
                  <c:v>Menschen mit Herz-Kreislauferkrankungen</c:v>
                </c:pt>
                <c:pt idx="2">
                  <c:v>Menschen mit Stoffwechselerkrankungen</c:v>
                </c:pt>
                <c:pt idx="3">
                  <c:v>Menschen mit Lungenerkrankungen</c:v>
                </c:pt>
                <c:pt idx="4">
                  <c:v>Menschen mit Abhängigkeitserkrankungen</c:v>
                </c:pt>
                <c:pt idx="5">
                  <c:v>Menschen mit allgemein-psychiatrischen Erkrankungen</c:v>
                </c:pt>
                <c:pt idx="6">
                  <c:v>Menschen mit gerontopsychiatrischen Erkrankungen</c:v>
                </c:pt>
                <c:pt idx="7">
                  <c:v>Menschen mit Behinderungen</c:v>
                </c:pt>
                <c:pt idx="8">
                  <c:v>Menschen aus anderen Kulturkreisen</c:v>
                </c:pt>
                <c:pt idx="9">
                  <c:v>Pflege in Spezialbereichen wie OP, Intensiv, Nierenersatztherapie …</c:v>
                </c:pt>
              </c:strCache>
            </c:strRef>
          </c:cat>
          <c:val>
            <c:numRef>
              <c:f>'Geh. Dienst (zahl)'!$F$143:$F$152</c:f>
              <c:numCache>
                <c:formatCode>General</c:formatCode>
                <c:ptCount val="10"/>
                <c:pt idx="0">
                  <c:v>97</c:v>
                </c:pt>
                <c:pt idx="1">
                  <c:v>98</c:v>
                </c:pt>
                <c:pt idx="2">
                  <c:v>98</c:v>
                </c:pt>
                <c:pt idx="3">
                  <c:v>96</c:v>
                </c:pt>
                <c:pt idx="4">
                  <c:v>92</c:v>
                </c:pt>
                <c:pt idx="5">
                  <c:v>93</c:v>
                </c:pt>
                <c:pt idx="6">
                  <c:v>93</c:v>
                </c:pt>
                <c:pt idx="7">
                  <c:v>91</c:v>
                </c:pt>
                <c:pt idx="8">
                  <c:v>86</c:v>
                </c:pt>
                <c:pt idx="9">
                  <c:v>81</c:v>
                </c:pt>
              </c:numCache>
            </c:numRef>
          </c:val>
        </c:ser>
        <c:axId val="65160320"/>
        <c:axId val="65161856"/>
      </c:radarChart>
      <c:catAx>
        <c:axId val="65160320"/>
        <c:scaling>
          <c:orientation val="minMax"/>
        </c:scaling>
        <c:axPos val="b"/>
        <c:majorGridlines/>
        <c:tickLblPos val="nextTo"/>
        <c:crossAx val="65161856"/>
        <c:crosses val="autoZero"/>
        <c:auto val="1"/>
        <c:lblAlgn val="ctr"/>
        <c:lblOffset val="100"/>
      </c:catAx>
      <c:valAx>
        <c:axId val="65161856"/>
        <c:scaling>
          <c:orientation val="minMax"/>
        </c:scaling>
        <c:axPos val="l"/>
        <c:majorGridlines/>
        <c:numFmt formatCode="General" sourceLinked="1"/>
        <c:majorTickMark val="cross"/>
        <c:tickLblPos val="nextTo"/>
        <c:crossAx val="65160320"/>
        <c:crosses val="autoZero"/>
        <c:crossBetween val="between"/>
      </c:valAx>
    </c:plotArea>
    <c:legend>
      <c:legendPos val="b"/>
      <c:layout>
        <c:manualLayout>
          <c:xMode val="edge"/>
          <c:yMode val="edge"/>
          <c:x val="5.7211729889696396E-2"/>
          <c:y val="0.90408814400992255"/>
          <c:w val="0.91427710519234817"/>
          <c:h val="6.8320297951584383E-2"/>
        </c:manualLayout>
      </c:layout>
    </c:legend>
    <c:plotVisOnly val="1"/>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813" cy="496888"/>
          </a:xfrm>
          <a:prstGeom prst="rect">
            <a:avLst/>
          </a:prstGeom>
        </p:spPr>
        <p:txBody>
          <a:bodyPr vert="horz" lIns="92190" tIns="46095" rIns="92190" bIns="46095" rtlCol="0"/>
          <a:lstStyle>
            <a:lvl1pPr algn="l">
              <a:defRPr sz="1200">
                <a:latin typeface="Arial" charset="0"/>
                <a:cs typeface="Arial" charset="0"/>
              </a:defRPr>
            </a:lvl1pPr>
          </a:lstStyle>
          <a:p>
            <a:pPr>
              <a:defRPr/>
            </a:pPr>
            <a:r>
              <a:rPr lang="de-AT"/>
              <a:t>Ingrid Rottenhofer</a:t>
            </a:r>
          </a:p>
        </p:txBody>
      </p:sp>
      <p:sp>
        <p:nvSpPr>
          <p:cNvPr id="3" name="Datumsplatzhalter 2"/>
          <p:cNvSpPr>
            <a:spLocks noGrp="1"/>
          </p:cNvSpPr>
          <p:nvPr>
            <p:ph type="dt" sz="quarter" idx="1"/>
          </p:nvPr>
        </p:nvSpPr>
        <p:spPr>
          <a:xfrm>
            <a:off x="3848100" y="0"/>
            <a:ext cx="2944813" cy="496888"/>
          </a:xfrm>
          <a:prstGeom prst="rect">
            <a:avLst/>
          </a:prstGeom>
        </p:spPr>
        <p:txBody>
          <a:bodyPr vert="horz" lIns="92190" tIns="46095" rIns="92190" bIns="46095" rtlCol="0"/>
          <a:lstStyle>
            <a:lvl1pPr algn="r">
              <a:defRPr sz="1200">
                <a:latin typeface="Arial" charset="0"/>
                <a:cs typeface="Arial" charset="0"/>
              </a:defRPr>
            </a:lvl1pPr>
          </a:lstStyle>
          <a:p>
            <a:pPr>
              <a:defRPr/>
            </a:pPr>
            <a:r>
              <a:rPr lang="de-AT"/>
              <a:t>25.09.2012</a:t>
            </a:r>
          </a:p>
        </p:txBody>
      </p:sp>
      <p:sp>
        <p:nvSpPr>
          <p:cNvPr id="4" name="Fußzeilenplatzhalter 3"/>
          <p:cNvSpPr>
            <a:spLocks noGrp="1"/>
          </p:cNvSpPr>
          <p:nvPr>
            <p:ph type="ftr" sz="quarter" idx="2"/>
          </p:nvPr>
        </p:nvSpPr>
        <p:spPr>
          <a:xfrm>
            <a:off x="0" y="9432925"/>
            <a:ext cx="3838575" cy="496888"/>
          </a:xfrm>
          <a:prstGeom prst="rect">
            <a:avLst/>
          </a:prstGeom>
        </p:spPr>
        <p:txBody>
          <a:bodyPr vert="horz" lIns="92190" tIns="46095" rIns="92190" bIns="46095" rtlCol="0" anchor="b"/>
          <a:lstStyle>
            <a:lvl1pPr algn="l">
              <a:defRPr sz="1200">
                <a:latin typeface="Arial" charset="0"/>
                <a:cs typeface="Arial" charset="0"/>
              </a:defRPr>
            </a:lvl1pPr>
          </a:lstStyle>
          <a:p>
            <a:pPr>
              <a:defRPr/>
            </a:pPr>
            <a:r>
              <a:rPr lang="de-AT"/>
              <a:t>4. Fachtagung „Ich bleib‘ daheim!“ Dachverband Wiener Sozialeinrichtungen, Wien</a:t>
            </a:r>
          </a:p>
        </p:txBody>
      </p:sp>
      <p:sp>
        <p:nvSpPr>
          <p:cNvPr id="5" name="Foliennummernplatzhalter 4"/>
          <p:cNvSpPr>
            <a:spLocks noGrp="1"/>
          </p:cNvSpPr>
          <p:nvPr>
            <p:ph type="sldNum" sz="quarter" idx="3"/>
          </p:nvPr>
        </p:nvSpPr>
        <p:spPr>
          <a:xfrm>
            <a:off x="3848100" y="9432925"/>
            <a:ext cx="2944813" cy="496888"/>
          </a:xfrm>
          <a:prstGeom prst="rect">
            <a:avLst/>
          </a:prstGeom>
        </p:spPr>
        <p:txBody>
          <a:bodyPr vert="horz" lIns="92190" tIns="46095" rIns="92190" bIns="46095" rtlCol="0" anchor="b"/>
          <a:lstStyle>
            <a:lvl1pPr algn="r">
              <a:defRPr sz="1200">
                <a:latin typeface="Arial" charset="0"/>
                <a:cs typeface="Arial" charset="0"/>
              </a:defRPr>
            </a:lvl1pPr>
          </a:lstStyle>
          <a:p>
            <a:pPr>
              <a:defRPr/>
            </a:pPr>
            <a:fld id="{79C46FC5-2A95-4D03-8D8D-7FF3C0557697}" type="slidenum">
              <a:rPr lang="de-AT"/>
              <a:pPr>
                <a:defRPr/>
              </a:pPr>
              <a:t>‹Nr.›</a:t>
            </a:fld>
            <a:endParaRPr lang="de-A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3225" cy="496888"/>
          </a:xfrm>
          <a:prstGeom prst="rect">
            <a:avLst/>
          </a:prstGeom>
        </p:spPr>
        <p:txBody>
          <a:bodyPr vert="horz" lIns="92143" tIns="46072" rIns="92143" bIns="46072"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p:cNvSpPr>
            <a:spLocks noGrp="1"/>
          </p:cNvSpPr>
          <p:nvPr>
            <p:ph type="dt" idx="1"/>
          </p:nvPr>
        </p:nvSpPr>
        <p:spPr>
          <a:xfrm>
            <a:off x="3849688" y="0"/>
            <a:ext cx="2943225" cy="496888"/>
          </a:xfrm>
          <a:prstGeom prst="rect">
            <a:avLst/>
          </a:prstGeom>
        </p:spPr>
        <p:txBody>
          <a:bodyPr vert="horz" lIns="92143" tIns="46072" rIns="92143" bIns="46072" rtlCol="0"/>
          <a:lstStyle>
            <a:lvl1pPr algn="r" fontAlgn="auto">
              <a:spcBef>
                <a:spcPts val="0"/>
              </a:spcBef>
              <a:spcAft>
                <a:spcPts val="0"/>
              </a:spcAft>
              <a:defRPr sz="1200">
                <a:latin typeface="+mn-lt"/>
                <a:cs typeface="+mn-cs"/>
              </a:defRPr>
            </a:lvl1pPr>
          </a:lstStyle>
          <a:p>
            <a:pPr>
              <a:defRPr/>
            </a:pPr>
            <a:fld id="{3CA27ED3-4B76-492A-BA2A-2CA9A7163A87}" type="datetimeFigureOut">
              <a:rPr lang="de-DE"/>
              <a:pPr>
                <a:defRPr/>
              </a:pPr>
              <a:t>28.11.2012</a:t>
            </a:fld>
            <a:endParaRPr lang="de-AT"/>
          </a:p>
        </p:txBody>
      </p:sp>
      <p:sp>
        <p:nvSpPr>
          <p:cNvPr id="4" name="Folienbildplatzhalt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2143" tIns="46072" rIns="92143" bIns="46072" rtlCol="0" anchor="ctr"/>
          <a:lstStyle/>
          <a:p>
            <a:pPr lvl="0"/>
            <a:endParaRPr lang="de-AT" noProof="0" smtClean="0"/>
          </a:p>
        </p:txBody>
      </p:sp>
      <p:sp>
        <p:nvSpPr>
          <p:cNvPr id="5" name="Notizenplatzhalter 4"/>
          <p:cNvSpPr>
            <a:spLocks noGrp="1"/>
          </p:cNvSpPr>
          <p:nvPr>
            <p:ph type="body" sz="quarter" idx="3"/>
          </p:nvPr>
        </p:nvSpPr>
        <p:spPr>
          <a:xfrm>
            <a:off x="679450" y="4718050"/>
            <a:ext cx="5435600" cy="4468813"/>
          </a:xfrm>
          <a:prstGeom prst="rect">
            <a:avLst/>
          </a:prstGeom>
        </p:spPr>
        <p:txBody>
          <a:bodyPr vert="horz" lIns="92143" tIns="46072" rIns="92143" bIns="46072"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AT" noProof="0" smtClean="0"/>
          </a:p>
        </p:txBody>
      </p:sp>
      <p:sp>
        <p:nvSpPr>
          <p:cNvPr id="6" name="Fußzeilenplatzhalter 5"/>
          <p:cNvSpPr>
            <a:spLocks noGrp="1"/>
          </p:cNvSpPr>
          <p:nvPr>
            <p:ph type="ftr" sz="quarter" idx="4"/>
          </p:nvPr>
        </p:nvSpPr>
        <p:spPr>
          <a:xfrm>
            <a:off x="0" y="9432925"/>
            <a:ext cx="2943225" cy="496888"/>
          </a:xfrm>
          <a:prstGeom prst="rect">
            <a:avLst/>
          </a:prstGeom>
        </p:spPr>
        <p:txBody>
          <a:bodyPr vert="horz" lIns="92143" tIns="46072" rIns="92143" bIns="46072" rtlCol="0" anchor="b"/>
          <a:lstStyle>
            <a:lvl1pPr algn="l" fontAlgn="auto">
              <a:spcBef>
                <a:spcPts val="0"/>
              </a:spcBef>
              <a:spcAft>
                <a:spcPts val="0"/>
              </a:spcAft>
              <a:defRPr sz="1200">
                <a:latin typeface="+mn-lt"/>
                <a:cs typeface="+mn-cs"/>
              </a:defRPr>
            </a:lvl1pPr>
          </a:lstStyle>
          <a:p>
            <a:pPr>
              <a:defRPr/>
            </a:pPr>
            <a:endParaRPr lang="de-AT"/>
          </a:p>
        </p:txBody>
      </p:sp>
      <p:sp>
        <p:nvSpPr>
          <p:cNvPr id="7" name="Foliennummernplatzhalter 6"/>
          <p:cNvSpPr>
            <a:spLocks noGrp="1"/>
          </p:cNvSpPr>
          <p:nvPr>
            <p:ph type="sldNum" sz="quarter" idx="5"/>
          </p:nvPr>
        </p:nvSpPr>
        <p:spPr>
          <a:xfrm>
            <a:off x="3849688" y="9432925"/>
            <a:ext cx="2943225" cy="496888"/>
          </a:xfrm>
          <a:prstGeom prst="rect">
            <a:avLst/>
          </a:prstGeom>
        </p:spPr>
        <p:txBody>
          <a:bodyPr vert="horz" lIns="92143" tIns="46072" rIns="92143" bIns="46072" rtlCol="0" anchor="b"/>
          <a:lstStyle>
            <a:lvl1pPr algn="r" fontAlgn="auto">
              <a:spcBef>
                <a:spcPts val="0"/>
              </a:spcBef>
              <a:spcAft>
                <a:spcPts val="0"/>
              </a:spcAft>
              <a:defRPr sz="1200">
                <a:latin typeface="+mn-lt"/>
                <a:cs typeface="+mn-cs"/>
              </a:defRPr>
            </a:lvl1pPr>
          </a:lstStyle>
          <a:p>
            <a:pPr>
              <a:defRPr/>
            </a:pPr>
            <a:fld id="{B028DA35-C844-42B0-B32B-98D8380582D4}" type="slidenum">
              <a:rPr lang="de-AT"/>
              <a:pPr>
                <a:defRPr/>
              </a:pPr>
              <a:t>‹Nr.›</a:t>
            </a:fld>
            <a:endParaRPr lang="de-A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bwMode="auto">
          <a:noFill/>
          <a:ln>
            <a:solidFill>
              <a:srgbClr val="000000"/>
            </a:solidFill>
            <a:miter lim="800000"/>
            <a:headEnd/>
            <a:tailEnd/>
          </a:ln>
        </p:spPr>
      </p:sp>
      <p:sp>
        <p:nvSpPr>
          <p:cNvPr id="60419" name="Notizenplatzhalter 2"/>
          <p:cNvSpPr>
            <a:spLocks noGrp="1"/>
          </p:cNvSpPr>
          <p:nvPr>
            <p:ph type="body" idx="1"/>
          </p:nvPr>
        </p:nvSpPr>
        <p:spPr bwMode="auto">
          <a:noFill/>
        </p:spPr>
        <p:txBody>
          <a:bodyPr wrap="square" numCol="1" anchor="t" anchorCtr="0" compatLnSpc="1">
            <a:prstTxWarp prst="textNoShape">
              <a:avLst/>
            </a:prstTxWarp>
          </a:bodyPr>
          <a:lstStyle/>
          <a:p>
            <a:r>
              <a:rPr lang="de-AT" smtClean="0"/>
              <a:t>Achtung!</a:t>
            </a:r>
          </a:p>
          <a:p>
            <a:r>
              <a:rPr lang="de-AT" smtClean="0"/>
              <a:t>Das Ergebnis ist vor dem Hintergrund der derzeitigen Rechtslage zu interpretieren – Pflegehilfen arbeiten derzeit unter Aufsicht.</a:t>
            </a:r>
          </a:p>
          <a:p>
            <a:endParaRPr lang="de-AT" smtClean="0"/>
          </a:p>
          <a:p>
            <a:r>
              <a:rPr lang="de-AT" smtClean="0"/>
              <a:t>Bei einer zukünftig möglichen Fach- und  Kompetenzerweiterung  (in einfachen Pflegesituationen ohne Aufsicht und mehr Eigenverantwortung) sind die Anforderungen höher anzusetzen (jedenfalls auf Stufe 4-5).</a:t>
            </a:r>
          </a:p>
          <a:p>
            <a:endParaRPr lang="de-AT" smtClean="0"/>
          </a:p>
          <a:p>
            <a:endParaRPr lang="de-AT" smtClean="0"/>
          </a:p>
        </p:txBody>
      </p:sp>
      <p:sp>
        <p:nvSpPr>
          <p:cNvPr id="4" name="Foliennummernplatzhalter 3"/>
          <p:cNvSpPr>
            <a:spLocks noGrp="1"/>
          </p:cNvSpPr>
          <p:nvPr>
            <p:ph type="sldNum" sz="quarter" idx="5"/>
          </p:nvPr>
        </p:nvSpPr>
        <p:spPr/>
        <p:txBody>
          <a:bodyPr/>
          <a:lstStyle/>
          <a:p>
            <a:pPr>
              <a:defRPr/>
            </a:pPr>
            <a:fld id="{94AC64FF-CE08-42F0-9CA1-C2BA7B80EB96}" type="slidenum">
              <a:rPr lang="de-AT" smtClean="0"/>
              <a:pPr>
                <a:defRPr/>
              </a:pPr>
              <a:t>18</a:t>
            </a:fld>
            <a:endParaRPr lang="de-A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lienbildplatzhalter 1"/>
          <p:cNvSpPr>
            <a:spLocks noGrp="1" noRot="1" noChangeAspect="1" noTextEdit="1"/>
          </p:cNvSpPr>
          <p:nvPr>
            <p:ph type="sldImg"/>
          </p:nvPr>
        </p:nvSpPr>
        <p:spPr bwMode="auto">
          <a:noFill/>
          <a:ln>
            <a:solidFill>
              <a:srgbClr val="000000"/>
            </a:solidFill>
            <a:miter lim="800000"/>
            <a:headEnd/>
            <a:tailEnd/>
          </a:ln>
        </p:spPr>
      </p:sp>
      <p:sp>
        <p:nvSpPr>
          <p:cNvPr id="61443" name="Notizenplatzhalter 2"/>
          <p:cNvSpPr>
            <a:spLocks noGrp="1"/>
          </p:cNvSpPr>
          <p:nvPr>
            <p:ph type="body" idx="1"/>
          </p:nvPr>
        </p:nvSpPr>
        <p:spPr bwMode="auto">
          <a:noFill/>
        </p:spPr>
        <p:txBody>
          <a:bodyPr wrap="square" numCol="1" anchor="t" anchorCtr="0" compatLnSpc="1">
            <a:prstTxWarp prst="textNoShape">
              <a:avLst/>
            </a:prstTxWarp>
          </a:bodyPr>
          <a:lstStyle/>
          <a:p>
            <a:r>
              <a:rPr lang="de-AT" smtClean="0"/>
              <a:t>Kinder und Jugendlichenpflege  - Theorie  (bei 48,94% der FB - Items keine sinngemäße Übereinstimmung  mit der Formulierung im Curriculum) </a:t>
            </a:r>
          </a:p>
          <a:p>
            <a:r>
              <a:rPr lang="de-AT" smtClean="0"/>
              <a:t>Stufe 5 = 26,60% </a:t>
            </a:r>
          </a:p>
          <a:p>
            <a:r>
              <a:rPr lang="de-AT" smtClean="0"/>
              <a:t>Stufe 6 = 21,28% </a:t>
            </a:r>
          </a:p>
          <a:p>
            <a:r>
              <a:rPr lang="de-AT" smtClean="0"/>
              <a:t>Praxiscurriculum:  rd  80%  fehlende Übereinstimmung der Items  (weil Fertigkeitenauflistungen ohne Verb)</a:t>
            </a:r>
          </a:p>
          <a:p>
            <a:endParaRPr lang="de-AT" smtClean="0"/>
          </a:p>
          <a:p>
            <a:r>
              <a:rPr lang="de-AT" smtClean="0"/>
              <a:t>Psychiatrische GuK: bei 42,55% der FB - Items keine sinngemäße Übereinstimmung  mit der Formulierung im Curriculum) </a:t>
            </a:r>
          </a:p>
          <a:p>
            <a:r>
              <a:rPr lang="de-AT" smtClean="0"/>
              <a:t>Stufe 5 = 32,98%</a:t>
            </a:r>
          </a:p>
          <a:p>
            <a:r>
              <a:rPr lang="de-AT" smtClean="0"/>
              <a:t>Stufe 6 = 17,02% </a:t>
            </a:r>
          </a:p>
          <a:p>
            <a:r>
              <a:rPr lang="de-AT" smtClean="0"/>
              <a:t>Stufe 7 = 5,32%</a:t>
            </a:r>
          </a:p>
          <a:p>
            <a:r>
              <a:rPr lang="de-AT" smtClean="0"/>
              <a:t>Es gibt kein Praxiscurriculum!</a:t>
            </a:r>
          </a:p>
          <a:p>
            <a:endParaRPr lang="de-AT" smtClean="0"/>
          </a:p>
          <a:p>
            <a:endParaRPr lang="de-AT" smtClean="0"/>
          </a:p>
        </p:txBody>
      </p:sp>
      <p:sp>
        <p:nvSpPr>
          <p:cNvPr id="4" name="Foliennummernplatzhalter 3"/>
          <p:cNvSpPr>
            <a:spLocks noGrp="1"/>
          </p:cNvSpPr>
          <p:nvPr>
            <p:ph type="sldNum" sz="quarter" idx="5"/>
          </p:nvPr>
        </p:nvSpPr>
        <p:spPr/>
        <p:txBody>
          <a:bodyPr/>
          <a:lstStyle/>
          <a:p>
            <a:pPr>
              <a:defRPr/>
            </a:pPr>
            <a:fld id="{759027D2-09A0-4273-B269-9E047DDF31EE}" type="slidenum">
              <a:rPr lang="de-AT" smtClean="0"/>
              <a:pPr>
                <a:defRPr/>
              </a:pPr>
              <a:t>24</a:t>
            </a:fld>
            <a:endParaRPr lang="de-A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bwMode="auto">
          <a:noFill/>
          <a:ln>
            <a:solidFill>
              <a:srgbClr val="000000"/>
            </a:solidFill>
            <a:miter lim="800000"/>
            <a:headEnd/>
            <a:tailEnd/>
          </a:ln>
        </p:spPr>
      </p:sp>
      <p:sp>
        <p:nvSpPr>
          <p:cNvPr id="6246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AT" smtClean="0"/>
          </a:p>
        </p:txBody>
      </p:sp>
      <p:sp>
        <p:nvSpPr>
          <p:cNvPr id="4" name="Foliennummernplatzhalter 3"/>
          <p:cNvSpPr>
            <a:spLocks noGrp="1"/>
          </p:cNvSpPr>
          <p:nvPr>
            <p:ph type="sldNum" sz="quarter" idx="5"/>
          </p:nvPr>
        </p:nvSpPr>
        <p:spPr/>
        <p:txBody>
          <a:bodyPr/>
          <a:lstStyle/>
          <a:p>
            <a:pPr>
              <a:defRPr/>
            </a:pPr>
            <a:fld id="{73837892-1BAE-4215-95F7-40BEEF99DC7C}" type="slidenum">
              <a:rPr lang="de-AT" smtClean="0"/>
              <a:pPr>
                <a:defRPr/>
              </a:pPr>
              <a:t>30</a:t>
            </a:fld>
            <a:endParaRPr lang="de-A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lienbildplatzhalter 1"/>
          <p:cNvSpPr>
            <a:spLocks noGrp="1" noRot="1" noChangeAspect="1" noTextEdit="1"/>
          </p:cNvSpPr>
          <p:nvPr>
            <p:ph type="sldImg"/>
          </p:nvPr>
        </p:nvSpPr>
        <p:spPr bwMode="auto">
          <a:noFill/>
          <a:ln>
            <a:solidFill>
              <a:srgbClr val="000000"/>
            </a:solidFill>
            <a:miter lim="800000"/>
            <a:headEnd/>
            <a:tailEnd/>
          </a:ln>
        </p:spPr>
      </p:sp>
      <p:sp>
        <p:nvSpPr>
          <p:cNvPr id="63491" name="Notizenplatzhalter 2"/>
          <p:cNvSpPr>
            <a:spLocks noGrp="1"/>
          </p:cNvSpPr>
          <p:nvPr>
            <p:ph type="body" idx="1"/>
          </p:nvPr>
        </p:nvSpPr>
        <p:spPr bwMode="auto">
          <a:noFill/>
        </p:spPr>
        <p:txBody>
          <a:bodyPr wrap="square" numCol="1" anchor="t" anchorCtr="0" compatLnSpc="1">
            <a:prstTxWarp prst="textNoShape">
              <a:avLst/>
            </a:prstTxWarp>
          </a:bodyPr>
          <a:lstStyle/>
          <a:p>
            <a:r>
              <a:rPr lang="de-AT" smtClean="0"/>
              <a:t>Laut maximal 20% der Befragten wird die SAB nicht  innerhalb der 5jahresfrist absolviert!</a:t>
            </a:r>
          </a:p>
          <a:p>
            <a:endParaRPr lang="de-AT" smtClean="0"/>
          </a:p>
          <a:p>
            <a:r>
              <a:rPr lang="de-AT" smtClean="0"/>
              <a:t>Rd. 42 % der Praxisanleiter/innen  im KH können sich  eine OTA vorstellen anstatt OP-Schwester/Pfleger</a:t>
            </a:r>
          </a:p>
          <a:p>
            <a:r>
              <a:rPr lang="de-AT" smtClean="0"/>
              <a:t>11%  einen Physician Assistent </a:t>
            </a:r>
          </a:p>
        </p:txBody>
      </p:sp>
      <p:sp>
        <p:nvSpPr>
          <p:cNvPr id="4" name="Foliennummernplatzhalter 3"/>
          <p:cNvSpPr>
            <a:spLocks noGrp="1"/>
          </p:cNvSpPr>
          <p:nvPr>
            <p:ph type="sldNum" sz="quarter" idx="5"/>
          </p:nvPr>
        </p:nvSpPr>
        <p:spPr/>
        <p:txBody>
          <a:bodyPr/>
          <a:lstStyle/>
          <a:p>
            <a:pPr>
              <a:defRPr/>
            </a:pPr>
            <a:fld id="{4FEE7F9B-8333-4D75-97E2-5009B7D72B56}" type="slidenum">
              <a:rPr lang="de-AT" smtClean="0"/>
              <a:pPr>
                <a:defRPr/>
              </a:pPr>
              <a:t>32</a:t>
            </a:fld>
            <a:endParaRPr lang="de-A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lienbildplatzhalter 1"/>
          <p:cNvSpPr>
            <a:spLocks noGrp="1" noRot="1" noChangeAspect="1" noTextEdit="1"/>
          </p:cNvSpPr>
          <p:nvPr>
            <p:ph type="sldImg"/>
          </p:nvPr>
        </p:nvSpPr>
        <p:spPr bwMode="auto">
          <a:noFill/>
          <a:ln>
            <a:solidFill>
              <a:srgbClr val="000000"/>
            </a:solidFill>
            <a:miter lim="800000"/>
            <a:headEnd/>
            <a:tailEnd/>
          </a:ln>
        </p:spPr>
      </p:sp>
      <p:sp>
        <p:nvSpPr>
          <p:cNvPr id="64515" name="Notizenplatzhalter 2"/>
          <p:cNvSpPr>
            <a:spLocks noGrp="1"/>
          </p:cNvSpPr>
          <p:nvPr>
            <p:ph type="body" idx="1"/>
          </p:nvPr>
        </p:nvSpPr>
        <p:spPr bwMode="auto">
          <a:noFill/>
        </p:spPr>
        <p:txBody>
          <a:bodyPr wrap="square" numCol="1" anchor="t" anchorCtr="0" compatLnSpc="1">
            <a:prstTxWarp prst="textNoShape">
              <a:avLst/>
            </a:prstTxWarp>
          </a:bodyPr>
          <a:lstStyle/>
          <a:p>
            <a:r>
              <a:rPr lang="de-AT" smtClean="0"/>
              <a:t>Hier geht es darum fest zu halten was Pflege tut um die personenbezogenen Aufgaben wahrzunehmen:</a:t>
            </a:r>
          </a:p>
          <a:p>
            <a:pPr>
              <a:buFont typeface="Wingdings" pitchFamily="2" charset="2"/>
              <a:buChar char="à"/>
            </a:pPr>
            <a:r>
              <a:rPr lang="de-AT" smtClean="0">
                <a:sym typeface="Wingdings" pitchFamily="2" charset="2"/>
              </a:rPr>
              <a:t>Zur Verfügung stellen von direkten patientenbezogenen Pflegeleistungen</a:t>
            </a:r>
          </a:p>
          <a:p>
            <a:pPr>
              <a:buFont typeface="Wingdings" pitchFamily="2" charset="2"/>
              <a:buChar char="à"/>
            </a:pPr>
            <a:r>
              <a:rPr lang="de-AT" smtClean="0">
                <a:sym typeface="Wingdings" pitchFamily="2" charset="2"/>
              </a:rPr>
              <a:t> Schulung von Patienten, Klienten und anderen Angehörigen von Gesundheitsberufen</a:t>
            </a:r>
          </a:p>
          <a:p>
            <a:pPr>
              <a:buFont typeface="Wingdings" pitchFamily="2" charset="2"/>
              <a:buChar char="à"/>
            </a:pPr>
            <a:r>
              <a:rPr lang="de-AT" smtClean="0">
                <a:sym typeface="Wingdings" pitchFamily="2" charset="2"/>
              </a:rPr>
              <a:t> aktiv in Behandlungsteams einbringen</a:t>
            </a:r>
          </a:p>
          <a:p>
            <a:pPr>
              <a:buFont typeface="Wingdings" pitchFamily="2" charset="2"/>
              <a:buChar char="à"/>
            </a:pPr>
            <a:r>
              <a:rPr lang="de-AT" smtClean="0">
                <a:sym typeface="Wingdings" pitchFamily="2" charset="2"/>
              </a:rPr>
              <a:t> Entwicklung der Pflegepraxis.</a:t>
            </a:r>
          </a:p>
          <a:p>
            <a:r>
              <a:rPr lang="de-AT" smtClean="0">
                <a:sym typeface="Wingdings" pitchFamily="2" charset="2"/>
              </a:rPr>
              <a:t> </a:t>
            </a:r>
            <a:r>
              <a:rPr lang="de-AT" smtClean="0"/>
              <a:t>Anwendung von Wissen und Können / Ausbildung und Erfahrung</a:t>
            </a:r>
          </a:p>
          <a:p>
            <a:pPr>
              <a:buFont typeface="Wingdings" pitchFamily="2" charset="2"/>
              <a:buChar char="à"/>
            </a:pPr>
            <a:r>
              <a:rPr lang="de-AT" smtClean="0"/>
              <a:t> Empowerment / Unterstützung / Anwaltschaft in der Arbeit mit Patienten</a:t>
            </a:r>
          </a:p>
          <a:p>
            <a:pPr>
              <a:buFont typeface="Wingdings" pitchFamily="2" charset="2"/>
              <a:buChar char="à"/>
            </a:pPr>
            <a:r>
              <a:rPr lang="de-AT" smtClean="0"/>
              <a:t> Kommunikation (zuhören, übersetzen, counselling)</a:t>
            </a:r>
          </a:p>
          <a:p>
            <a:pPr>
              <a:buFont typeface="Wingdings" pitchFamily="2" charset="2"/>
              <a:buChar char="à"/>
            </a:pPr>
            <a:r>
              <a:rPr lang="de-AT" smtClean="0"/>
              <a:t> Schulen / informieren</a:t>
            </a:r>
          </a:p>
          <a:p>
            <a:pPr>
              <a:buFont typeface="Wingdings" pitchFamily="2" charset="2"/>
              <a:buChar char="à"/>
            </a:pPr>
            <a:r>
              <a:rPr lang="de-AT" smtClean="0"/>
              <a:t> Teamwork</a:t>
            </a:r>
          </a:p>
          <a:p>
            <a:pPr>
              <a:buFont typeface="Wingdings" pitchFamily="2" charset="2"/>
              <a:buChar char="à"/>
            </a:pPr>
            <a:r>
              <a:rPr lang="de-AT" smtClean="0"/>
              <a:t> personelle Kompetenzen von Pflegepersonen</a:t>
            </a:r>
          </a:p>
          <a:p>
            <a:pPr>
              <a:buFont typeface="Wingdings" pitchFamily="2" charset="2"/>
              <a:buChar char="à"/>
            </a:pPr>
            <a:r>
              <a:rPr lang="de-AT" smtClean="0"/>
              <a:t> </a:t>
            </a:r>
          </a:p>
          <a:p>
            <a:endParaRPr lang="de-AT" smtClean="0"/>
          </a:p>
        </p:txBody>
      </p:sp>
      <p:sp>
        <p:nvSpPr>
          <p:cNvPr id="4" name="Foliennummernplatzhalter 3"/>
          <p:cNvSpPr>
            <a:spLocks noGrp="1"/>
          </p:cNvSpPr>
          <p:nvPr>
            <p:ph type="sldNum" sz="quarter" idx="5"/>
          </p:nvPr>
        </p:nvSpPr>
        <p:spPr/>
        <p:txBody>
          <a:bodyPr/>
          <a:lstStyle/>
          <a:p>
            <a:pPr>
              <a:defRPr/>
            </a:pPr>
            <a:fld id="{D4F05AF1-8FAF-461B-9AD3-109D6EA21C94}" type="slidenum">
              <a:rPr lang="de-AT" smtClean="0"/>
              <a:pPr>
                <a:defRPr/>
              </a:pPr>
              <a:t>36</a:t>
            </a:fld>
            <a:endParaRPr lang="de-A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lienbildplatzhalter 1"/>
          <p:cNvSpPr>
            <a:spLocks noGrp="1" noRot="1" noChangeAspect="1" noTextEdit="1"/>
          </p:cNvSpPr>
          <p:nvPr>
            <p:ph type="sldImg"/>
          </p:nvPr>
        </p:nvSpPr>
        <p:spPr bwMode="auto">
          <a:noFill/>
          <a:ln>
            <a:solidFill>
              <a:srgbClr val="000000"/>
            </a:solidFill>
            <a:miter lim="800000"/>
            <a:headEnd/>
            <a:tailEnd/>
          </a:ln>
        </p:spPr>
      </p:sp>
      <p:sp>
        <p:nvSpPr>
          <p:cNvPr id="65539" name="Notizenplatzhalter 2"/>
          <p:cNvSpPr>
            <a:spLocks noGrp="1"/>
          </p:cNvSpPr>
          <p:nvPr>
            <p:ph type="body" idx="1"/>
          </p:nvPr>
        </p:nvSpPr>
        <p:spPr bwMode="auto">
          <a:noFill/>
        </p:spPr>
        <p:txBody>
          <a:bodyPr wrap="square" numCol="1" anchor="t" anchorCtr="0" compatLnSpc="1">
            <a:prstTxWarp prst="textNoShape">
              <a:avLst/>
            </a:prstTxWarp>
          </a:bodyPr>
          <a:lstStyle/>
          <a:p>
            <a:r>
              <a:rPr lang="de-AT" dirty="0" smtClean="0"/>
              <a:t>Hier geht es darum fest zu halten was Pflege tut um die personenbezogenen Aufgaben wahrzunehmen:</a:t>
            </a:r>
          </a:p>
          <a:p>
            <a:pPr>
              <a:buFont typeface="Wingdings" pitchFamily="2" charset="2"/>
              <a:buChar char="à"/>
            </a:pPr>
            <a:r>
              <a:rPr lang="de-AT" dirty="0" smtClean="0">
                <a:sym typeface="Wingdings" pitchFamily="2" charset="2"/>
              </a:rPr>
              <a:t>Zur Verfügung stellen von direkten patientenbezogenen Pflegeleistungen</a:t>
            </a:r>
          </a:p>
          <a:p>
            <a:pPr>
              <a:buFont typeface="Wingdings" pitchFamily="2" charset="2"/>
              <a:buChar char="à"/>
            </a:pPr>
            <a:r>
              <a:rPr lang="de-AT" dirty="0" smtClean="0">
                <a:sym typeface="Wingdings" pitchFamily="2" charset="2"/>
              </a:rPr>
              <a:t> Schulung von Patienten, Klienten und anderen Angehörigen von Gesundheitsberufen</a:t>
            </a:r>
          </a:p>
          <a:p>
            <a:pPr>
              <a:buFont typeface="Wingdings" pitchFamily="2" charset="2"/>
              <a:buChar char="à"/>
            </a:pPr>
            <a:r>
              <a:rPr lang="de-AT" dirty="0" smtClean="0">
                <a:sym typeface="Wingdings" pitchFamily="2" charset="2"/>
              </a:rPr>
              <a:t> aktiv in Behandlungsteams einbringen</a:t>
            </a:r>
          </a:p>
          <a:p>
            <a:pPr>
              <a:buFont typeface="Wingdings" pitchFamily="2" charset="2"/>
              <a:buChar char="à"/>
            </a:pPr>
            <a:r>
              <a:rPr lang="de-AT" dirty="0" smtClean="0">
                <a:sym typeface="Wingdings" pitchFamily="2" charset="2"/>
              </a:rPr>
              <a:t> Entwicklung der Pflegepraxis.</a:t>
            </a:r>
          </a:p>
          <a:p>
            <a:r>
              <a:rPr lang="de-AT" dirty="0" smtClean="0">
                <a:sym typeface="Wingdings" pitchFamily="2" charset="2"/>
              </a:rPr>
              <a:t> </a:t>
            </a:r>
            <a:r>
              <a:rPr lang="de-AT" dirty="0" smtClean="0"/>
              <a:t>Anwendung von Wissen und Können / Ausbildung und Erfahrung</a:t>
            </a:r>
          </a:p>
          <a:p>
            <a:pPr>
              <a:buFont typeface="Wingdings" pitchFamily="2" charset="2"/>
              <a:buChar char="à"/>
            </a:pPr>
            <a:r>
              <a:rPr lang="de-AT" dirty="0" smtClean="0"/>
              <a:t> </a:t>
            </a:r>
            <a:r>
              <a:rPr lang="de-AT" dirty="0" err="1" smtClean="0"/>
              <a:t>Empowerment</a:t>
            </a:r>
            <a:r>
              <a:rPr lang="de-AT" dirty="0" smtClean="0"/>
              <a:t> / Unterstützung / Anwaltschaft in der Arbeit mit Patienten</a:t>
            </a:r>
          </a:p>
          <a:p>
            <a:pPr>
              <a:buFont typeface="Wingdings" pitchFamily="2" charset="2"/>
              <a:buChar char="à"/>
            </a:pPr>
            <a:r>
              <a:rPr lang="de-AT" dirty="0" smtClean="0"/>
              <a:t> Kommunikation (zuhören, übersetzen, </a:t>
            </a:r>
            <a:r>
              <a:rPr lang="de-AT" dirty="0" err="1" smtClean="0"/>
              <a:t>counselling</a:t>
            </a:r>
            <a:r>
              <a:rPr lang="de-AT" dirty="0" smtClean="0"/>
              <a:t>)</a:t>
            </a:r>
          </a:p>
          <a:p>
            <a:pPr>
              <a:buFont typeface="Wingdings" pitchFamily="2" charset="2"/>
              <a:buChar char="à"/>
            </a:pPr>
            <a:r>
              <a:rPr lang="de-AT" dirty="0" smtClean="0"/>
              <a:t> Schulen / informieren</a:t>
            </a:r>
          </a:p>
          <a:p>
            <a:pPr>
              <a:buFont typeface="Wingdings" pitchFamily="2" charset="2"/>
              <a:buChar char="à"/>
            </a:pPr>
            <a:r>
              <a:rPr lang="de-AT" dirty="0" smtClean="0"/>
              <a:t> Teamwork</a:t>
            </a:r>
          </a:p>
          <a:p>
            <a:pPr>
              <a:buFont typeface="Wingdings" pitchFamily="2" charset="2"/>
              <a:buChar char="à"/>
            </a:pPr>
            <a:r>
              <a:rPr lang="de-AT" dirty="0" smtClean="0"/>
              <a:t> personelle Kompetenzen von Pflegepersonen</a:t>
            </a:r>
          </a:p>
          <a:p>
            <a:pPr>
              <a:buFont typeface="Wingdings" pitchFamily="2" charset="2"/>
              <a:buChar char="à"/>
            </a:pPr>
            <a:r>
              <a:rPr lang="de-AT" dirty="0" smtClean="0"/>
              <a:t> </a:t>
            </a:r>
          </a:p>
          <a:p>
            <a:endParaRPr lang="de-AT" dirty="0" smtClean="0"/>
          </a:p>
        </p:txBody>
      </p:sp>
      <p:sp>
        <p:nvSpPr>
          <p:cNvPr id="4" name="Foliennummernplatzhalter 3"/>
          <p:cNvSpPr>
            <a:spLocks noGrp="1"/>
          </p:cNvSpPr>
          <p:nvPr>
            <p:ph type="sldNum" sz="quarter" idx="5"/>
          </p:nvPr>
        </p:nvSpPr>
        <p:spPr/>
        <p:txBody>
          <a:bodyPr/>
          <a:lstStyle/>
          <a:p>
            <a:pPr>
              <a:defRPr/>
            </a:pPr>
            <a:fld id="{4C81356E-A5D5-4C7C-B9D2-EFBEEF580F61}" type="slidenum">
              <a:rPr lang="de-AT" smtClean="0"/>
              <a:pPr>
                <a:defRPr/>
              </a:pPr>
              <a:t>37</a:t>
            </a:fld>
            <a:endParaRPr lang="de-A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lienbildplatzhalter 1"/>
          <p:cNvSpPr>
            <a:spLocks noGrp="1" noRot="1" noChangeAspect="1" noTextEdit="1"/>
          </p:cNvSpPr>
          <p:nvPr>
            <p:ph type="sldImg"/>
          </p:nvPr>
        </p:nvSpPr>
        <p:spPr bwMode="auto">
          <a:noFill/>
          <a:ln>
            <a:solidFill>
              <a:srgbClr val="000000"/>
            </a:solidFill>
            <a:miter lim="800000"/>
            <a:headEnd/>
            <a:tailEnd/>
          </a:ln>
        </p:spPr>
      </p:sp>
      <p:sp>
        <p:nvSpPr>
          <p:cNvPr id="3" name="Notizenplatzhalter 2"/>
          <p:cNvSpPr>
            <a:spLocks noGrp="1"/>
          </p:cNvSpPr>
          <p:nvPr>
            <p:ph type="body" idx="1"/>
          </p:nvPr>
        </p:nvSpPr>
        <p:spPr/>
        <p:txBody>
          <a:bodyPr>
            <a:normAutofit fontScale="85000" lnSpcReduction="20000"/>
          </a:bodyPr>
          <a:lstStyle/>
          <a:p>
            <a:pPr marL="345620" lvl="1" indent="-345620">
              <a:buFont typeface="Arial" charset="0"/>
              <a:buChar char="•"/>
              <a:defRPr/>
            </a:pPr>
            <a:r>
              <a:rPr lang="de-AT" sz="2200" dirty="0" smtClean="0">
                <a:solidFill>
                  <a:srgbClr val="67726B"/>
                </a:solidFill>
              </a:rPr>
              <a:t>die </a:t>
            </a:r>
            <a:r>
              <a:rPr lang="de-AT" sz="2200" b="1" dirty="0" smtClean="0">
                <a:solidFill>
                  <a:srgbClr val="67726B"/>
                </a:solidFill>
              </a:rPr>
              <a:t>Fachpraxis</a:t>
            </a:r>
            <a:r>
              <a:rPr lang="de-AT" sz="2200" dirty="0" smtClean="0">
                <a:solidFill>
                  <a:srgbClr val="67726B"/>
                </a:solidFill>
              </a:rPr>
              <a:t> </a:t>
            </a:r>
            <a:r>
              <a:rPr lang="de-AT" sz="2200" b="1" dirty="0" smtClean="0">
                <a:solidFill>
                  <a:srgbClr val="67726B"/>
                </a:solidFill>
              </a:rPr>
              <a:t>befähigt</a:t>
            </a:r>
            <a:r>
              <a:rPr lang="de-AT" sz="2200" dirty="0" smtClean="0">
                <a:solidFill>
                  <a:srgbClr val="67726B"/>
                </a:solidFill>
              </a:rPr>
              <a:t>  wird, dem aktuellen/zukünftigen Pflegebedarf mit adäquaten Pflegeangeboten zu begegnen!</a:t>
            </a:r>
          </a:p>
          <a:p>
            <a:pPr marL="345620" lvl="1" indent="-345620">
              <a:buFont typeface="Arial" charset="0"/>
              <a:buChar char="•"/>
              <a:defRPr/>
            </a:pPr>
            <a:r>
              <a:rPr lang="de-AT" sz="2200" dirty="0" smtClean="0">
                <a:solidFill>
                  <a:srgbClr val="67726B"/>
                </a:solidFill>
              </a:rPr>
              <a:t>in der Fachpraxis </a:t>
            </a:r>
            <a:r>
              <a:rPr lang="de-AT" sz="2200" b="1" dirty="0" smtClean="0">
                <a:solidFill>
                  <a:srgbClr val="67726B"/>
                </a:solidFill>
              </a:rPr>
              <a:t>Pflegeexpertise </a:t>
            </a:r>
            <a:r>
              <a:rPr lang="de-AT" sz="2200" dirty="0" smtClean="0">
                <a:solidFill>
                  <a:srgbClr val="67726B"/>
                </a:solidFill>
              </a:rPr>
              <a:t>zur Etablierung von </a:t>
            </a:r>
            <a:r>
              <a:rPr lang="de-AT" sz="2200" b="1" dirty="0" smtClean="0">
                <a:solidFill>
                  <a:srgbClr val="67726B"/>
                </a:solidFill>
              </a:rPr>
              <a:t>Fachkarrieren </a:t>
            </a:r>
            <a:r>
              <a:rPr lang="de-AT" sz="2200" dirty="0" smtClean="0">
                <a:solidFill>
                  <a:srgbClr val="67726B"/>
                </a:solidFill>
              </a:rPr>
              <a:t>genutzt wird!</a:t>
            </a:r>
          </a:p>
          <a:p>
            <a:pPr marL="345620" lvl="1" indent="-345620">
              <a:buFont typeface="Arial" charset="0"/>
              <a:buChar char="•"/>
              <a:defRPr/>
            </a:pPr>
            <a:r>
              <a:rPr lang="de-AT" sz="2200" dirty="0" smtClean="0">
                <a:solidFill>
                  <a:srgbClr val="67726B"/>
                </a:solidFill>
              </a:rPr>
              <a:t>entsprechende und </a:t>
            </a:r>
            <a:r>
              <a:rPr lang="de-AT" sz="2200" b="1" dirty="0" smtClean="0">
                <a:solidFill>
                  <a:srgbClr val="67726B"/>
                </a:solidFill>
              </a:rPr>
              <a:t>konkurrenzfähige Ausbildungsangebote </a:t>
            </a:r>
            <a:r>
              <a:rPr lang="de-AT" sz="2200" dirty="0" smtClean="0">
                <a:solidFill>
                  <a:srgbClr val="67726B"/>
                </a:solidFill>
              </a:rPr>
              <a:t>und Einsatzmöglichkeiten für Pflegeberufe geschaffen werden!</a:t>
            </a:r>
          </a:p>
          <a:p>
            <a:pPr marL="345620" lvl="1" indent="-345620">
              <a:buFont typeface="Arial" charset="0"/>
              <a:buChar char="•"/>
              <a:defRPr/>
            </a:pPr>
            <a:r>
              <a:rPr lang="de-AT" sz="2200" dirty="0" smtClean="0">
                <a:solidFill>
                  <a:srgbClr val="67726B"/>
                </a:solidFill>
              </a:rPr>
              <a:t>gegenwärtigen Aufgabenverteilung zwischen den Gesundheitsberufen nach </a:t>
            </a:r>
            <a:r>
              <a:rPr lang="de-AT" sz="2200" b="1" dirty="0" smtClean="0">
                <a:solidFill>
                  <a:srgbClr val="67726B"/>
                </a:solidFill>
              </a:rPr>
              <a:t>kompetenzorientierten</a:t>
            </a:r>
            <a:r>
              <a:rPr lang="de-AT" sz="2200" dirty="0" smtClean="0">
                <a:solidFill>
                  <a:srgbClr val="67726B"/>
                </a:solidFill>
              </a:rPr>
              <a:t>  Gesichtspunkten (</a:t>
            </a:r>
            <a:r>
              <a:rPr lang="de-AT" sz="2200" b="1" dirty="0" smtClean="0">
                <a:solidFill>
                  <a:srgbClr val="67726B"/>
                </a:solidFill>
              </a:rPr>
              <a:t>Grade- u. </a:t>
            </a:r>
            <a:r>
              <a:rPr lang="de-AT" sz="2200" b="1" dirty="0" err="1" smtClean="0">
                <a:solidFill>
                  <a:srgbClr val="67726B"/>
                </a:solidFill>
              </a:rPr>
              <a:t>Skill</a:t>
            </a:r>
            <a:r>
              <a:rPr lang="de-AT" sz="2200" b="1" dirty="0" smtClean="0">
                <a:solidFill>
                  <a:srgbClr val="67726B"/>
                </a:solidFill>
              </a:rPr>
              <a:t>-Mix</a:t>
            </a:r>
            <a:r>
              <a:rPr lang="de-AT" sz="2200" dirty="0" smtClean="0">
                <a:solidFill>
                  <a:srgbClr val="67726B"/>
                </a:solidFill>
              </a:rPr>
              <a:t>) verschoben wird! </a:t>
            </a:r>
          </a:p>
          <a:p>
            <a:pPr>
              <a:defRPr/>
            </a:pPr>
            <a:r>
              <a:rPr lang="de-AT" sz="2200" dirty="0" smtClean="0">
                <a:solidFill>
                  <a:srgbClr val="67726B"/>
                </a:solidFill>
              </a:rPr>
              <a:t>die Erfassung und Auswertung von </a:t>
            </a:r>
            <a:r>
              <a:rPr lang="de-AT" sz="2200" b="1" dirty="0" smtClean="0">
                <a:solidFill>
                  <a:srgbClr val="67726B"/>
                </a:solidFill>
              </a:rPr>
              <a:t>pflegesensitiven Ergebniskriterien </a:t>
            </a:r>
            <a:r>
              <a:rPr lang="de-AT" sz="2200" dirty="0" smtClean="0">
                <a:solidFill>
                  <a:srgbClr val="67726B"/>
                </a:solidFill>
              </a:rPr>
              <a:t>(u.a. Dekubitus, Infektionsrate, Sturz) Grundlage für einen treffsicheren Grade und </a:t>
            </a:r>
            <a:r>
              <a:rPr lang="de-AT" sz="2200" dirty="0" err="1" smtClean="0">
                <a:solidFill>
                  <a:srgbClr val="67726B"/>
                </a:solidFill>
              </a:rPr>
              <a:t>Skill</a:t>
            </a:r>
            <a:r>
              <a:rPr lang="de-AT" sz="2200" dirty="0" smtClean="0">
                <a:solidFill>
                  <a:srgbClr val="67726B"/>
                </a:solidFill>
              </a:rPr>
              <a:t>-Mix sind!</a:t>
            </a:r>
          </a:p>
          <a:p>
            <a:pPr>
              <a:defRPr/>
            </a:pPr>
            <a:endParaRPr lang="de-AT" dirty="0"/>
          </a:p>
        </p:txBody>
      </p:sp>
      <p:sp>
        <p:nvSpPr>
          <p:cNvPr id="4" name="Foliennummernplatzhalter 3"/>
          <p:cNvSpPr>
            <a:spLocks noGrp="1"/>
          </p:cNvSpPr>
          <p:nvPr>
            <p:ph type="sldNum" sz="quarter" idx="5"/>
          </p:nvPr>
        </p:nvSpPr>
        <p:spPr/>
        <p:txBody>
          <a:bodyPr/>
          <a:lstStyle/>
          <a:p>
            <a:pPr>
              <a:defRPr/>
            </a:pPr>
            <a:fld id="{94117626-C6A1-41EB-888D-332C25C43D43}" type="slidenum">
              <a:rPr lang="de-AT" smtClean="0"/>
              <a:pPr>
                <a:defRPr/>
              </a:pPr>
              <a:t>38</a:t>
            </a:fld>
            <a:endParaRPr lang="de-A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4" name="Bild 4" descr="goeg_logo_4c.png"/>
          <p:cNvPicPr>
            <a:picLocks noChangeAspect="1"/>
          </p:cNvPicPr>
          <p:nvPr userDrawn="1"/>
        </p:nvPicPr>
        <p:blipFill>
          <a:blip r:embed="rId2" cstate="print"/>
          <a:srcRect/>
          <a:stretch>
            <a:fillRect/>
          </a:stretch>
        </p:blipFill>
        <p:spPr bwMode="auto">
          <a:xfrm>
            <a:off x="5284788" y="179388"/>
            <a:ext cx="3716337" cy="703262"/>
          </a:xfrm>
          <a:prstGeom prst="rect">
            <a:avLst/>
          </a:prstGeom>
          <a:noFill/>
          <a:ln w="9525">
            <a:noFill/>
            <a:miter lim="800000"/>
            <a:headEnd/>
            <a:tailEnd/>
          </a:ln>
        </p:spPr>
      </p:pic>
      <p:sp>
        <p:nvSpPr>
          <p:cNvPr id="14" name="Textplatzhalter 13"/>
          <p:cNvSpPr>
            <a:spLocks noGrp="1"/>
          </p:cNvSpPr>
          <p:nvPr>
            <p:ph type="body" sz="quarter" idx="13"/>
          </p:nvPr>
        </p:nvSpPr>
        <p:spPr>
          <a:xfrm>
            <a:off x="467518" y="4077072"/>
            <a:ext cx="8208938" cy="864096"/>
          </a:xfrm>
        </p:spPr>
        <p:txBody>
          <a:bodyPr/>
          <a:lstStyle>
            <a:lvl1pPr>
              <a:buNone/>
              <a:defRPr sz="2000" baseline="0"/>
            </a:lvl1pPr>
          </a:lstStyle>
          <a:p>
            <a:pPr lvl="0"/>
            <a:r>
              <a:rPr lang="de-DE" smtClean="0"/>
              <a:t>Textmasterformate durch Klicken bearbeiten</a:t>
            </a:r>
          </a:p>
          <a:p>
            <a:pPr lvl="1"/>
            <a:r>
              <a:rPr lang="de-DE" smtClean="0"/>
              <a:t>Zweite Ebene</a:t>
            </a:r>
          </a:p>
        </p:txBody>
      </p:sp>
      <p:sp>
        <p:nvSpPr>
          <p:cNvPr id="17" name="Titel 16"/>
          <p:cNvSpPr>
            <a:spLocks noGrp="1"/>
          </p:cNvSpPr>
          <p:nvPr>
            <p:ph type="title"/>
          </p:nvPr>
        </p:nvSpPr>
        <p:spPr>
          <a:xfrm>
            <a:off x="446856" y="1790204"/>
            <a:ext cx="8229600" cy="774700"/>
          </a:xfrm>
        </p:spPr>
        <p:txBody>
          <a:bodyPr/>
          <a:lstStyle>
            <a:lvl1pPr>
              <a:defRPr sz="3200"/>
            </a:lvl1pPr>
          </a:lstStyle>
          <a:p>
            <a:r>
              <a:rPr lang="de-DE" smtClean="0"/>
              <a:t>Titelmasterformat durch Klicken bearbeiten</a:t>
            </a:r>
            <a:endParaRPr lang="de-AT" dirty="0"/>
          </a:p>
        </p:txBody>
      </p:sp>
      <p:sp>
        <p:nvSpPr>
          <p:cNvPr id="5" name="Datumsplatzhalter 3"/>
          <p:cNvSpPr>
            <a:spLocks noGrp="1"/>
          </p:cNvSpPr>
          <p:nvPr>
            <p:ph type="dt" sz="half" idx="14"/>
          </p:nvPr>
        </p:nvSpPr>
        <p:spPr/>
        <p:txBody>
          <a:bodyPr/>
          <a:lstStyle>
            <a:lvl1pPr>
              <a:defRPr sz="1000"/>
            </a:lvl1pPr>
          </a:lstStyle>
          <a:p>
            <a:pPr>
              <a:defRPr/>
            </a:pPr>
            <a:fld id="{467E122F-FAEB-40A9-A6A8-2DFCF990531C}" type="datetimeFigureOut">
              <a:rPr lang="de-DE"/>
              <a:pPr>
                <a:defRPr/>
              </a:pPr>
              <a:t>28.11.2012</a:t>
            </a:fld>
            <a:endParaRPr lang="de-AT" dirty="0"/>
          </a:p>
        </p:txBody>
      </p:sp>
      <p:sp>
        <p:nvSpPr>
          <p:cNvPr id="6" name="Fußzeilenplatzhalter 4"/>
          <p:cNvSpPr>
            <a:spLocks noGrp="1"/>
          </p:cNvSpPr>
          <p:nvPr>
            <p:ph type="ftr" sz="quarter" idx="15"/>
          </p:nvPr>
        </p:nvSpPr>
        <p:spPr/>
        <p:txBody>
          <a:bodyPr/>
          <a:lstStyle>
            <a:lvl1pPr>
              <a:defRPr sz="1000"/>
            </a:lvl1pPr>
          </a:lstStyle>
          <a:p>
            <a:pPr>
              <a:defRPr/>
            </a:pPr>
            <a:endParaRPr lang="de-AT"/>
          </a:p>
        </p:txBody>
      </p:sp>
      <p:sp>
        <p:nvSpPr>
          <p:cNvPr id="7" name="Foliennummernplatzhalter 5"/>
          <p:cNvSpPr>
            <a:spLocks noGrp="1"/>
          </p:cNvSpPr>
          <p:nvPr>
            <p:ph type="sldNum" sz="quarter" idx="16"/>
          </p:nvPr>
        </p:nvSpPr>
        <p:spPr/>
        <p:txBody>
          <a:bodyPr/>
          <a:lstStyle>
            <a:lvl1pPr>
              <a:defRPr sz="1000"/>
            </a:lvl1pPr>
          </a:lstStyle>
          <a:p>
            <a:pPr>
              <a:defRPr/>
            </a:pPr>
            <a:fld id="{F3DD83B8-6886-4298-A1B5-28FAD1ECF76E}" type="slidenum">
              <a:rPr lang="de-AT"/>
              <a:pPr>
                <a:defRPr/>
              </a:pPr>
              <a:t>‹Nr.›</a:t>
            </a:fld>
            <a:endParaRPr lang="de-A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1800" b="1"/>
            </a:lvl1pPr>
          </a:lstStyle>
          <a:p>
            <a:r>
              <a:rPr lang="de-DE" smtClean="0"/>
              <a:t>Titelmasterformat durch Klicken bearbeiten</a:t>
            </a:r>
            <a:endParaRPr lang="de-AT" dirty="0"/>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2050C088-46E9-4A41-90E9-FC4D04FF3534}" type="datetimeFigureOut">
              <a:rPr lang="de-DE"/>
              <a:pPr>
                <a:defRPr/>
              </a:pPr>
              <a:t>28.11.2012</a:t>
            </a:fld>
            <a:endParaRPr lang="de-AT" dirty="0"/>
          </a:p>
        </p:txBody>
      </p:sp>
      <p:sp>
        <p:nvSpPr>
          <p:cNvPr id="6" name="Fußzeilenplatzhalter 4"/>
          <p:cNvSpPr>
            <a:spLocks noGrp="1"/>
          </p:cNvSpPr>
          <p:nvPr>
            <p:ph type="ftr" sz="quarter" idx="11"/>
          </p:nvPr>
        </p:nvSpPr>
        <p:spPr/>
        <p:txBody>
          <a:bodyPr/>
          <a:lstStyle>
            <a:lvl1pPr>
              <a:defRPr/>
            </a:lvl1pPr>
          </a:lstStyle>
          <a:p>
            <a:pPr>
              <a:defRPr/>
            </a:pPr>
            <a:endParaRPr lang="de-AT"/>
          </a:p>
        </p:txBody>
      </p:sp>
      <p:sp>
        <p:nvSpPr>
          <p:cNvPr id="7" name="Foliennummernplatzhalter 5"/>
          <p:cNvSpPr>
            <a:spLocks noGrp="1"/>
          </p:cNvSpPr>
          <p:nvPr>
            <p:ph type="sldNum" sz="quarter" idx="12"/>
          </p:nvPr>
        </p:nvSpPr>
        <p:spPr/>
        <p:txBody>
          <a:bodyPr/>
          <a:lstStyle>
            <a:lvl1pPr>
              <a:defRPr/>
            </a:lvl1pPr>
          </a:lstStyle>
          <a:p>
            <a:pPr>
              <a:defRPr/>
            </a:pPr>
            <a:fld id="{BFC10CCA-FED0-4791-9AAB-11B31A1FE5C4}" type="slidenum">
              <a:rPr lang="de-AT"/>
              <a:pPr>
                <a:defRPr/>
              </a:pPr>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cxnSp>
        <p:nvCxnSpPr>
          <p:cNvPr id="4" name="Gerade Verbindung 3"/>
          <p:cNvCxnSpPr/>
          <p:nvPr userDrawn="1"/>
        </p:nvCxnSpPr>
        <p:spPr>
          <a:xfrm flipV="1">
            <a:off x="642938" y="1428750"/>
            <a:ext cx="7753350" cy="36513"/>
          </a:xfrm>
          <a:prstGeom prst="line">
            <a:avLst/>
          </a:prstGeom>
          <a:ln w="12700" cap="flat" cmpd="sng" algn="ctr">
            <a:solidFill>
              <a:schemeClr val="tx1">
                <a:lumMod val="75000"/>
                <a:lumOff val="25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p:txBody>
          <a:bodyPr/>
          <a:lstStyle>
            <a:lvl1pPr algn="l">
              <a:defRPr/>
            </a:lvl1pPr>
          </a:lstStyle>
          <a:p>
            <a:r>
              <a:rPr lang="de-DE" smtClean="0"/>
              <a:t>Titelmasterformat durch Klicken bearbeiten</a:t>
            </a:r>
            <a:endParaRPr lang="de-AT" dirty="0"/>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5" name="Datumsplatzhalter 3"/>
          <p:cNvSpPr>
            <a:spLocks noGrp="1"/>
          </p:cNvSpPr>
          <p:nvPr>
            <p:ph type="dt" sz="half" idx="10"/>
          </p:nvPr>
        </p:nvSpPr>
        <p:spPr/>
        <p:txBody>
          <a:bodyPr/>
          <a:lstStyle>
            <a:lvl1pPr>
              <a:defRPr/>
            </a:lvl1pPr>
          </a:lstStyle>
          <a:p>
            <a:pPr>
              <a:defRPr/>
            </a:pPr>
            <a:fld id="{2931838D-8350-4A72-9D1A-8EF3DF2CE865}" type="datetimeFigureOut">
              <a:rPr lang="de-DE"/>
              <a:pPr>
                <a:defRPr/>
              </a:pPr>
              <a:t>28.11.2012</a:t>
            </a:fld>
            <a:endParaRPr lang="de-AT" dirty="0"/>
          </a:p>
        </p:txBody>
      </p:sp>
      <p:sp>
        <p:nvSpPr>
          <p:cNvPr id="6" name="Fußzeilenplatzhalter 4"/>
          <p:cNvSpPr>
            <a:spLocks noGrp="1"/>
          </p:cNvSpPr>
          <p:nvPr>
            <p:ph type="ftr" sz="quarter" idx="11"/>
          </p:nvPr>
        </p:nvSpPr>
        <p:spPr/>
        <p:txBody>
          <a:bodyPr/>
          <a:lstStyle>
            <a:lvl1pPr>
              <a:defRPr/>
            </a:lvl1pPr>
          </a:lstStyle>
          <a:p>
            <a:pPr>
              <a:defRPr/>
            </a:pPr>
            <a:endParaRPr lang="de-AT"/>
          </a:p>
        </p:txBody>
      </p:sp>
      <p:sp>
        <p:nvSpPr>
          <p:cNvPr id="7" name="Foliennummernplatzhalter 5"/>
          <p:cNvSpPr>
            <a:spLocks noGrp="1"/>
          </p:cNvSpPr>
          <p:nvPr>
            <p:ph type="sldNum" sz="quarter" idx="12"/>
          </p:nvPr>
        </p:nvSpPr>
        <p:spPr/>
        <p:txBody>
          <a:bodyPr/>
          <a:lstStyle>
            <a:lvl1pPr>
              <a:defRPr/>
            </a:lvl1pPr>
          </a:lstStyle>
          <a:p>
            <a:pPr>
              <a:defRPr/>
            </a:pPr>
            <a:fld id="{198F7B7E-213A-4EB9-BFB6-8948FAF565E4}" type="slidenum">
              <a:rPr lang="de-AT"/>
              <a:pPr>
                <a:defRPr/>
              </a:pPr>
              <a:t>‹Nr.›</a:t>
            </a:fld>
            <a:endParaRPr lang="de-A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642918"/>
            <a:ext cx="2057400" cy="5483245"/>
          </a:xfrm>
        </p:spPr>
        <p:txBody>
          <a:bodyPr vert="eaVert"/>
          <a:lstStyle>
            <a:lvl1pPr algn="l">
              <a:defRPr/>
            </a:lvl1pPr>
          </a:lstStyle>
          <a:p>
            <a:r>
              <a:rPr lang="de-DE" smtClean="0"/>
              <a:t>Titelmasterformat durch Klicken bearbeiten</a:t>
            </a:r>
            <a:endParaRPr lang="de-AT" dirty="0"/>
          </a:p>
        </p:txBody>
      </p:sp>
      <p:sp>
        <p:nvSpPr>
          <p:cNvPr id="3" name="Vertikaler Textplatzhalter 2"/>
          <p:cNvSpPr>
            <a:spLocks noGrp="1"/>
          </p:cNvSpPr>
          <p:nvPr>
            <p:ph type="body" orient="vert" idx="1"/>
          </p:nvPr>
        </p:nvSpPr>
        <p:spPr>
          <a:xfrm>
            <a:off x="457200" y="642918"/>
            <a:ext cx="6019800" cy="548324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4" name="Datumsplatzhalter 3"/>
          <p:cNvSpPr>
            <a:spLocks noGrp="1"/>
          </p:cNvSpPr>
          <p:nvPr>
            <p:ph type="dt" sz="half" idx="10"/>
          </p:nvPr>
        </p:nvSpPr>
        <p:spPr/>
        <p:txBody>
          <a:bodyPr/>
          <a:lstStyle>
            <a:lvl1pPr>
              <a:defRPr/>
            </a:lvl1pPr>
          </a:lstStyle>
          <a:p>
            <a:pPr>
              <a:defRPr/>
            </a:pPr>
            <a:fld id="{7CB4AD54-97B6-4456-B5E5-E144D28B703D}" type="datetimeFigureOut">
              <a:rPr lang="de-DE"/>
              <a:pPr>
                <a:defRPr/>
              </a:pPr>
              <a:t>28.11.2012</a:t>
            </a:fld>
            <a:endParaRPr lang="de-AT" dirty="0"/>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0D4A8E0C-E8E6-4E75-AEC6-DB1A80122805}" type="slidenum">
              <a:rPr lang="de-AT"/>
              <a:pPr>
                <a:defRPr/>
              </a:pPr>
              <a:t>‹Nr.›</a:t>
            </a:fld>
            <a:endParaRPr lang="de-A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3"/>
          <p:cNvSpPr>
            <a:spLocks noGrp="1"/>
          </p:cNvSpPr>
          <p:nvPr>
            <p:ph type="dt" sz="half" idx="10"/>
          </p:nvPr>
        </p:nvSpPr>
        <p:spPr/>
        <p:txBody>
          <a:bodyPr/>
          <a:lstStyle>
            <a:lvl1pPr>
              <a:defRPr/>
            </a:lvl1pPr>
          </a:lstStyle>
          <a:p>
            <a:pPr>
              <a:defRPr/>
            </a:pPr>
            <a:r>
              <a:rPr lang="de-DE"/>
              <a:t>11.11.2010</a:t>
            </a:r>
            <a:endParaRPr lang="de-AT" dirty="0"/>
          </a:p>
        </p:txBody>
      </p:sp>
      <p:sp>
        <p:nvSpPr>
          <p:cNvPr id="4" name="Fußzeilenplatzhalter 4"/>
          <p:cNvSpPr>
            <a:spLocks noGrp="1"/>
          </p:cNvSpPr>
          <p:nvPr>
            <p:ph type="ftr" sz="quarter" idx="11"/>
          </p:nvPr>
        </p:nvSpPr>
        <p:spPr/>
        <p:txBody>
          <a:bodyPr/>
          <a:lstStyle>
            <a:lvl1pPr>
              <a:defRPr/>
            </a:lvl1pPr>
          </a:lstStyle>
          <a:p>
            <a:pPr>
              <a:defRPr/>
            </a:pPr>
            <a:r>
              <a:rPr lang="de-DE"/>
              <a:t>Elisabeth Rappold, Vortrag Vorarlberg, 17.03.2011</a:t>
            </a:r>
            <a:endParaRPr lang="de-AT"/>
          </a:p>
        </p:txBody>
      </p:sp>
      <p:sp>
        <p:nvSpPr>
          <p:cNvPr id="5" name="Foliennummernplatzhalter 5"/>
          <p:cNvSpPr>
            <a:spLocks noGrp="1"/>
          </p:cNvSpPr>
          <p:nvPr>
            <p:ph type="sldNum" sz="quarter" idx="12"/>
          </p:nvPr>
        </p:nvSpPr>
        <p:spPr/>
        <p:txBody>
          <a:bodyPr/>
          <a:lstStyle>
            <a:lvl1pPr>
              <a:defRPr/>
            </a:lvl1pPr>
          </a:lstStyle>
          <a:p>
            <a:pPr>
              <a:defRPr/>
            </a:pPr>
            <a:fld id="{836E4124-6AA4-4F11-8F01-E280595C442C}" type="slidenum">
              <a:rPr lang="de-AT"/>
              <a:pPr>
                <a:defRPr/>
              </a:pPr>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1-zeilig und Inhalt">
    <p:spTree>
      <p:nvGrpSpPr>
        <p:cNvPr id="1" name=""/>
        <p:cNvGrpSpPr/>
        <p:nvPr/>
      </p:nvGrpSpPr>
      <p:grpSpPr>
        <a:xfrm>
          <a:off x="0" y="0"/>
          <a:ext cx="0" cy="0"/>
          <a:chOff x="0" y="0"/>
          <a:chExt cx="0" cy="0"/>
        </a:xfrm>
      </p:grpSpPr>
      <p:cxnSp>
        <p:nvCxnSpPr>
          <p:cNvPr id="4" name="Gerade Verbindung 3"/>
          <p:cNvCxnSpPr/>
          <p:nvPr userDrawn="1"/>
        </p:nvCxnSpPr>
        <p:spPr>
          <a:xfrm>
            <a:off x="468313" y="1268413"/>
            <a:ext cx="8207375" cy="0"/>
          </a:xfrm>
          <a:prstGeom prst="line">
            <a:avLst/>
          </a:prstGeom>
          <a:ln w="12700" cap="flat" cmpd="sng" algn="ctr">
            <a:solidFill>
              <a:schemeClr val="tx1">
                <a:lumMod val="75000"/>
                <a:lumOff val="25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a:xfrm>
            <a:off x="457200" y="782092"/>
            <a:ext cx="8229600" cy="414660"/>
          </a:xfrm>
        </p:spPr>
        <p:txBody>
          <a:bodyPr/>
          <a:lstStyle/>
          <a:p>
            <a:r>
              <a:rPr lang="de-DE" smtClean="0"/>
              <a:t>Titelmasterformat durch Klicken bearbeiten</a:t>
            </a:r>
            <a:endParaRPr lang="de-AT" dirty="0"/>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5" name="Datumsplatzhalter 3"/>
          <p:cNvSpPr>
            <a:spLocks noGrp="1"/>
          </p:cNvSpPr>
          <p:nvPr>
            <p:ph type="dt" sz="half" idx="10"/>
          </p:nvPr>
        </p:nvSpPr>
        <p:spPr/>
        <p:txBody>
          <a:bodyPr/>
          <a:lstStyle>
            <a:lvl1pPr>
              <a:defRPr/>
            </a:lvl1pPr>
          </a:lstStyle>
          <a:p>
            <a:pPr>
              <a:defRPr/>
            </a:pPr>
            <a:fld id="{3C449D5E-D774-4AA4-B895-3580D51418E7}" type="datetimeFigureOut">
              <a:rPr lang="de-DE"/>
              <a:pPr>
                <a:defRPr/>
              </a:pPr>
              <a:t>28.11.2012</a:t>
            </a:fld>
            <a:endParaRPr lang="de-AT" dirty="0"/>
          </a:p>
        </p:txBody>
      </p:sp>
      <p:sp>
        <p:nvSpPr>
          <p:cNvPr id="6" name="Fußzeilenplatzhalter 4"/>
          <p:cNvSpPr>
            <a:spLocks noGrp="1"/>
          </p:cNvSpPr>
          <p:nvPr>
            <p:ph type="ftr" sz="quarter" idx="11"/>
          </p:nvPr>
        </p:nvSpPr>
        <p:spPr/>
        <p:txBody>
          <a:bodyPr/>
          <a:lstStyle>
            <a:lvl1pPr>
              <a:defRPr/>
            </a:lvl1pPr>
          </a:lstStyle>
          <a:p>
            <a:pPr>
              <a:defRPr/>
            </a:pPr>
            <a:endParaRPr lang="de-AT"/>
          </a:p>
        </p:txBody>
      </p:sp>
      <p:sp>
        <p:nvSpPr>
          <p:cNvPr id="7" name="Foliennummernplatzhalter 5"/>
          <p:cNvSpPr>
            <a:spLocks noGrp="1"/>
          </p:cNvSpPr>
          <p:nvPr>
            <p:ph type="sldNum" sz="quarter" idx="12"/>
          </p:nvPr>
        </p:nvSpPr>
        <p:spPr/>
        <p:txBody>
          <a:bodyPr/>
          <a:lstStyle>
            <a:lvl1pPr>
              <a:defRPr/>
            </a:lvl1pPr>
          </a:lstStyle>
          <a:p>
            <a:pPr>
              <a:defRPr/>
            </a:pPr>
            <a:fld id="{9077602F-52BC-43D0-A8A0-1C1EF3EF890A}" type="slidenum">
              <a:rPr lang="de-AT"/>
              <a:pPr>
                <a:defRPr/>
              </a:pPr>
              <a:t>‹Nr.›</a:t>
            </a:fld>
            <a:endParaRPr lang="de-A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2-zeilig und Inhalt">
    <p:spTree>
      <p:nvGrpSpPr>
        <p:cNvPr id="1" name=""/>
        <p:cNvGrpSpPr/>
        <p:nvPr/>
      </p:nvGrpSpPr>
      <p:grpSpPr>
        <a:xfrm>
          <a:off x="0" y="0"/>
          <a:ext cx="0" cy="0"/>
          <a:chOff x="0" y="0"/>
          <a:chExt cx="0" cy="0"/>
        </a:xfrm>
      </p:grpSpPr>
      <p:cxnSp>
        <p:nvCxnSpPr>
          <p:cNvPr id="4" name="Gerade Verbindung 3"/>
          <p:cNvCxnSpPr/>
          <p:nvPr userDrawn="1"/>
        </p:nvCxnSpPr>
        <p:spPr>
          <a:xfrm>
            <a:off x="468313" y="1557338"/>
            <a:ext cx="8207375" cy="0"/>
          </a:xfrm>
          <a:prstGeom prst="line">
            <a:avLst/>
          </a:prstGeom>
          <a:ln w="12700" cap="flat" cmpd="sng" algn="ctr">
            <a:solidFill>
              <a:schemeClr val="tx1">
                <a:lumMod val="75000"/>
                <a:lumOff val="25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a:xfrm>
            <a:off x="457200" y="782092"/>
            <a:ext cx="8229600" cy="702692"/>
          </a:xfrm>
        </p:spPr>
        <p:txBody>
          <a:bodyPr/>
          <a:lstStyle>
            <a:lvl1pPr>
              <a:defRPr baseline="0"/>
            </a:lvl1pPr>
          </a:lstStyle>
          <a:p>
            <a:r>
              <a:rPr lang="de-DE" smtClean="0"/>
              <a:t>Titelmasterformat durch Klicken bearbeiten</a:t>
            </a:r>
            <a:endParaRPr lang="de-AT" dirty="0"/>
          </a:p>
        </p:txBody>
      </p:sp>
      <p:sp>
        <p:nvSpPr>
          <p:cNvPr id="3" name="Inhaltsplatzhalter 2"/>
          <p:cNvSpPr>
            <a:spLocks noGrp="1"/>
          </p:cNvSpPr>
          <p:nvPr>
            <p:ph idx="1"/>
          </p:nvPr>
        </p:nvSpPr>
        <p:spPr>
          <a:xfrm>
            <a:off x="457200" y="1916832"/>
            <a:ext cx="8229600" cy="4209331"/>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5" name="Datumsplatzhalter 3"/>
          <p:cNvSpPr>
            <a:spLocks noGrp="1"/>
          </p:cNvSpPr>
          <p:nvPr>
            <p:ph type="dt" sz="half" idx="10"/>
          </p:nvPr>
        </p:nvSpPr>
        <p:spPr/>
        <p:txBody>
          <a:bodyPr/>
          <a:lstStyle>
            <a:lvl1pPr>
              <a:defRPr/>
            </a:lvl1pPr>
          </a:lstStyle>
          <a:p>
            <a:pPr>
              <a:defRPr/>
            </a:pPr>
            <a:fld id="{7AD5C101-9034-41DA-AFB0-799B9CCA1F23}" type="datetimeFigureOut">
              <a:rPr lang="de-DE"/>
              <a:pPr>
                <a:defRPr/>
              </a:pPr>
              <a:t>28.11.2012</a:t>
            </a:fld>
            <a:endParaRPr lang="de-AT" dirty="0"/>
          </a:p>
        </p:txBody>
      </p:sp>
      <p:sp>
        <p:nvSpPr>
          <p:cNvPr id="6" name="Fußzeilenplatzhalter 4"/>
          <p:cNvSpPr>
            <a:spLocks noGrp="1"/>
          </p:cNvSpPr>
          <p:nvPr>
            <p:ph type="ftr" sz="quarter" idx="11"/>
          </p:nvPr>
        </p:nvSpPr>
        <p:spPr/>
        <p:txBody>
          <a:bodyPr/>
          <a:lstStyle>
            <a:lvl1pPr>
              <a:defRPr/>
            </a:lvl1pPr>
          </a:lstStyle>
          <a:p>
            <a:pPr>
              <a:defRPr/>
            </a:pPr>
            <a:endParaRPr lang="de-AT"/>
          </a:p>
        </p:txBody>
      </p:sp>
      <p:sp>
        <p:nvSpPr>
          <p:cNvPr id="7" name="Foliennummernplatzhalter 5"/>
          <p:cNvSpPr>
            <a:spLocks noGrp="1"/>
          </p:cNvSpPr>
          <p:nvPr>
            <p:ph type="sldNum" sz="quarter" idx="12"/>
          </p:nvPr>
        </p:nvSpPr>
        <p:spPr/>
        <p:txBody>
          <a:bodyPr/>
          <a:lstStyle>
            <a:lvl1pPr>
              <a:defRPr/>
            </a:lvl1pPr>
          </a:lstStyle>
          <a:p>
            <a:pPr>
              <a:defRPr/>
            </a:pPr>
            <a:fld id="{FD5F464E-96F4-4699-B71A-04AF5C1F3E54}" type="slidenum">
              <a:rPr lang="de-AT"/>
              <a:pPr>
                <a:defRPr/>
              </a:pPr>
              <a:t>‹Nr.›</a:t>
            </a:fld>
            <a:endParaRPr lang="de-A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2800" b="1" cap="all"/>
            </a:lvl1pPr>
          </a:lstStyle>
          <a:p>
            <a:r>
              <a:rPr lang="de-DE" smtClean="0"/>
              <a:t>Titelmasterformat durch Klicken bearbeiten</a:t>
            </a:r>
            <a:endParaRPr lang="de-AT"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409E25D4-7F73-4FAC-9443-C23541F7DE99}" type="datetimeFigureOut">
              <a:rPr lang="de-DE"/>
              <a:pPr>
                <a:defRPr/>
              </a:pPr>
              <a:t>28.11.2012</a:t>
            </a:fld>
            <a:endParaRPr lang="de-AT" dirty="0"/>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F075DBAE-2F76-4248-A5D2-3FAF0C9D60D9}" type="slidenum">
              <a:rPr lang="de-AT"/>
              <a:pPr>
                <a:defRPr/>
              </a:pPr>
              <a:t>‹Nr.›</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cxnSp>
        <p:nvCxnSpPr>
          <p:cNvPr id="5" name="Gerade Verbindung 4"/>
          <p:cNvCxnSpPr/>
          <p:nvPr userDrawn="1"/>
        </p:nvCxnSpPr>
        <p:spPr>
          <a:xfrm>
            <a:off x="468313" y="1268413"/>
            <a:ext cx="8207375" cy="0"/>
          </a:xfrm>
          <a:prstGeom prst="line">
            <a:avLst/>
          </a:prstGeom>
          <a:ln w="12700" cap="flat" cmpd="sng" algn="ctr">
            <a:solidFill>
              <a:schemeClr val="tx1">
                <a:lumMod val="75000"/>
                <a:lumOff val="25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 name="Inhaltsplatzhalter 2"/>
          <p:cNvSpPr>
            <a:spLocks noGrp="1"/>
          </p:cNvSpPr>
          <p:nvPr>
            <p:ph sz="half" idx="1"/>
          </p:nvPr>
        </p:nvSpPr>
        <p:spPr>
          <a:xfrm>
            <a:off x="457200" y="1600200"/>
            <a:ext cx="4038600" cy="4525963"/>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4" name="Inhaltsplatzhalter 3"/>
          <p:cNvSpPr>
            <a:spLocks noGrp="1"/>
          </p:cNvSpPr>
          <p:nvPr>
            <p:ph sz="half" idx="2"/>
          </p:nvPr>
        </p:nvSpPr>
        <p:spPr>
          <a:xfrm>
            <a:off x="4648200" y="1600200"/>
            <a:ext cx="4038600" cy="4525963"/>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9" name="Titel 1"/>
          <p:cNvSpPr>
            <a:spLocks noGrp="1"/>
          </p:cNvSpPr>
          <p:nvPr>
            <p:ph type="title"/>
          </p:nvPr>
        </p:nvSpPr>
        <p:spPr>
          <a:xfrm>
            <a:off x="457200" y="782092"/>
            <a:ext cx="8229600" cy="414660"/>
          </a:xfrm>
        </p:spPr>
        <p:txBody>
          <a:bodyPr/>
          <a:lstStyle/>
          <a:p>
            <a:r>
              <a:rPr lang="de-DE" smtClean="0"/>
              <a:t>Titelmasterformat durch Klicken bearbeiten</a:t>
            </a:r>
            <a:endParaRPr lang="de-AT" dirty="0"/>
          </a:p>
        </p:txBody>
      </p:sp>
      <p:sp>
        <p:nvSpPr>
          <p:cNvPr id="6" name="Datumsplatzhalter 3"/>
          <p:cNvSpPr>
            <a:spLocks noGrp="1"/>
          </p:cNvSpPr>
          <p:nvPr>
            <p:ph type="dt" sz="half" idx="10"/>
          </p:nvPr>
        </p:nvSpPr>
        <p:spPr/>
        <p:txBody>
          <a:bodyPr/>
          <a:lstStyle>
            <a:lvl1pPr>
              <a:defRPr/>
            </a:lvl1pPr>
          </a:lstStyle>
          <a:p>
            <a:pPr>
              <a:defRPr/>
            </a:pPr>
            <a:fld id="{0ACE1365-AE69-4329-A9CF-C5596568E4B3}" type="datetimeFigureOut">
              <a:rPr lang="de-DE"/>
              <a:pPr>
                <a:defRPr/>
              </a:pPr>
              <a:t>28.11.2012</a:t>
            </a:fld>
            <a:endParaRPr lang="de-AT" dirty="0"/>
          </a:p>
        </p:txBody>
      </p:sp>
      <p:sp>
        <p:nvSpPr>
          <p:cNvPr id="7" name="Fußzeilenplatzhalter 4"/>
          <p:cNvSpPr>
            <a:spLocks noGrp="1"/>
          </p:cNvSpPr>
          <p:nvPr>
            <p:ph type="ftr" sz="quarter" idx="11"/>
          </p:nvPr>
        </p:nvSpPr>
        <p:spPr/>
        <p:txBody>
          <a:bodyPr/>
          <a:lstStyle>
            <a:lvl1pPr>
              <a:defRPr/>
            </a:lvl1pPr>
          </a:lstStyle>
          <a:p>
            <a:pPr>
              <a:defRPr/>
            </a:pPr>
            <a:endParaRPr lang="de-AT"/>
          </a:p>
        </p:txBody>
      </p:sp>
      <p:sp>
        <p:nvSpPr>
          <p:cNvPr id="8" name="Foliennummernplatzhalter 5"/>
          <p:cNvSpPr>
            <a:spLocks noGrp="1"/>
          </p:cNvSpPr>
          <p:nvPr>
            <p:ph type="sldNum" sz="quarter" idx="12"/>
          </p:nvPr>
        </p:nvSpPr>
        <p:spPr/>
        <p:txBody>
          <a:bodyPr/>
          <a:lstStyle>
            <a:lvl1pPr>
              <a:defRPr/>
            </a:lvl1pPr>
          </a:lstStyle>
          <a:p>
            <a:pPr>
              <a:defRPr/>
            </a:pPr>
            <a:fld id="{E6345941-A901-493A-B74E-42DB0254DEAB}" type="slidenum">
              <a:rPr lang="de-AT"/>
              <a:pPr>
                <a:defRPr/>
              </a:pPr>
              <a:t>‹Nr.›</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cxnSp>
        <p:nvCxnSpPr>
          <p:cNvPr id="7" name="Gerade Verbindung 6"/>
          <p:cNvCxnSpPr/>
          <p:nvPr userDrawn="1"/>
        </p:nvCxnSpPr>
        <p:spPr>
          <a:xfrm>
            <a:off x="468313" y="1268413"/>
            <a:ext cx="8207375" cy="0"/>
          </a:xfrm>
          <a:prstGeom prst="line">
            <a:avLst/>
          </a:prstGeom>
          <a:ln w="12700" cap="flat" cmpd="sng" algn="ctr">
            <a:solidFill>
              <a:schemeClr val="tx1">
                <a:lumMod val="75000"/>
                <a:lumOff val="25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 name="Textplatzhalter 2"/>
          <p:cNvSpPr>
            <a:spLocks noGrp="1"/>
          </p:cNvSpPr>
          <p:nvPr>
            <p:ph type="body" idx="1"/>
          </p:nvPr>
        </p:nvSpPr>
        <p:spPr>
          <a:xfrm>
            <a:off x="457200" y="1535113"/>
            <a:ext cx="4040188" cy="639762"/>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5" name="Textplatzhalter 4"/>
          <p:cNvSpPr>
            <a:spLocks noGrp="1"/>
          </p:cNvSpPr>
          <p:nvPr>
            <p:ph type="body" sz="quarter" idx="3"/>
          </p:nvPr>
        </p:nvSpPr>
        <p:spPr>
          <a:xfrm>
            <a:off x="4645025" y="1535113"/>
            <a:ext cx="4041775" cy="639762"/>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11" name="Titel 1"/>
          <p:cNvSpPr>
            <a:spLocks noGrp="1"/>
          </p:cNvSpPr>
          <p:nvPr>
            <p:ph type="title"/>
          </p:nvPr>
        </p:nvSpPr>
        <p:spPr>
          <a:xfrm>
            <a:off x="457200" y="782092"/>
            <a:ext cx="8229600" cy="414660"/>
          </a:xfrm>
        </p:spPr>
        <p:txBody>
          <a:bodyPr/>
          <a:lstStyle/>
          <a:p>
            <a:r>
              <a:rPr lang="de-DE" smtClean="0"/>
              <a:t>Titelmasterformat durch Klicken bearbeiten</a:t>
            </a:r>
            <a:endParaRPr lang="de-AT" dirty="0"/>
          </a:p>
        </p:txBody>
      </p:sp>
      <p:sp>
        <p:nvSpPr>
          <p:cNvPr id="8" name="Datumsplatzhalter 3"/>
          <p:cNvSpPr>
            <a:spLocks noGrp="1"/>
          </p:cNvSpPr>
          <p:nvPr>
            <p:ph type="dt" sz="half" idx="10"/>
          </p:nvPr>
        </p:nvSpPr>
        <p:spPr/>
        <p:txBody>
          <a:bodyPr/>
          <a:lstStyle>
            <a:lvl1pPr>
              <a:defRPr/>
            </a:lvl1pPr>
          </a:lstStyle>
          <a:p>
            <a:pPr>
              <a:defRPr/>
            </a:pPr>
            <a:fld id="{B1ADF5EC-7035-462D-9D2A-F612C34AA263}" type="datetimeFigureOut">
              <a:rPr lang="de-DE"/>
              <a:pPr>
                <a:defRPr/>
              </a:pPr>
              <a:t>28.11.2012</a:t>
            </a:fld>
            <a:endParaRPr lang="de-AT" dirty="0"/>
          </a:p>
        </p:txBody>
      </p:sp>
      <p:sp>
        <p:nvSpPr>
          <p:cNvPr id="9" name="Fußzeilenplatzhalter 4"/>
          <p:cNvSpPr>
            <a:spLocks noGrp="1"/>
          </p:cNvSpPr>
          <p:nvPr>
            <p:ph type="ftr" sz="quarter" idx="11"/>
          </p:nvPr>
        </p:nvSpPr>
        <p:spPr/>
        <p:txBody>
          <a:bodyPr/>
          <a:lstStyle>
            <a:lvl1pPr>
              <a:defRPr/>
            </a:lvl1pPr>
          </a:lstStyle>
          <a:p>
            <a:pPr>
              <a:defRPr/>
            </a:pPr>
            <a:endParaRPr lang="de-AT"/>
          </a:p>
        </p:txBody>
      </p:sp>
      <p:sp>
        <p:nvSpPr>
          <p:cNvPr id="10" name="Foliennummernplatzhalter 5"/>
          <p:cNvSpPr>
            <a:spLocks noGrp="1"/>
          </p:cNvSpPr>
          <p:nvPr>
            <p:ph type="sldNum" sz="quarter" idx="12"/>
          </p:nvPr>
        </p:nvSpPr>
        <p:spPr/>
        <p:txBody>
          <a:bodyPr/>
          <a:lstStyle>
            <a:lvl1pPr>
              <a:defRPr/>
            </a:lvl1pPr>
          </a:lstStyle>
          <a:p>
            <a:pPr>
              <a:defRPr/>
            </a:pPr>
            <a:fld id="{E0DBDCD5-23F3-456E-8534-A369D8349611}" type="slidenum">
              <a:rPr lang="de-AT"/>
              <a:pPr>
                <a:defRPr/>
              </a:pPr>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cxnSp>
        <p:nvCxnSpPr>
          <p:cNvPr id="3" name="Gerade Verbindung 2"/>
          <p:cNvCxnSpPr/>
          <p:nvPr userDrawn="1"/>
        </p:nvCxnSpPr>
        <p:spPr>
          <a:xfrm>
            <a:off x="468313" y="1268413"/>
            <a:ext cx="8207375" cy="0"/>
          </a:xfrm>
          <a:prstGeom prst="line">
            <a:avLst/>
          </a:prstGeom>
          <a:ln w="12700" cap="flat" cmpd="sng" algn="ctr">
            <a:solidFill>
              <a:schemeClr val="tx1">
                <a:lumMod val="75000"/>
                <a:lumOff val="25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itel 1"/>
          <p:cNvSpPr>
            <a:spLocks noGrp="1"/>
          </p:cNvSpPr>
          <p:nvPr>
            <p:ph type="title"/>
          </p:nvPr>
        </p:nvSpPr>
        <p:spPr>
          <a:xfrm>
            <a:off x="457200" y="782092"/>
            <a:ext cx="8229600" cy="414660"/>
          </a:xfrm>
        </p:spPr>
        <p:txBody>
          <a:bodyPr/>
          <a:lstStyle/>
          <a:p>
            <a:r>
              <a:rPr lang="de-DE" smtClean="0"/>
              <a:t>Titelmasterformat durch Klicken bearbeiten</a:t>
            </a:r>
            <a:endParaRPr lang="de-AT" dirty="0"/>
          </a:p>
        </p:txBody>
      </p:sp>
      <p:sp>
        <p:nvSpPr>
          <p:cNvPr id="4" name="Datumsplatzhalter 3"/>
          <p:cNvSpPr>
            <a:spLocks noGrp="1"/>
          </p:cNvSpPr>
          <p:nvPr>
            <p:ph type="dt" sz="half" idx="10"/>
          </p:nvPr>
        </p:nvSpPr>
        <p:spPr/>
        <p:txBody>
          <a:bodyPr/>
          <a:lstStyle>
            <a:lvl1pPr>
              <a:defRPr/>
            </a:lvl1pPr>
          </a:lstStyle>
          <a:p>
            <a:pPr>
              <a:defRPr/>
            </a:pPr>
            <a:fld id="{BB65F299-DBBD-4E4D-B494-E18EC5C0B1B2}" type="datetimeFigureOut">
              <a:rPr lang="de-DE"/>
              <a:pPr>
                <a:defRPr/>
              </a:pPr>
              <a:t>28.11.2012</a:t>
            </a:fld>
            <a:endParaRPr lang="de-AT" dirty="0"/>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CD20CA3E-8E1E-43B0-B641-B4261264F0B8}" type="slidenum">
              <a:rPr lang="de-AT"/>
              <a:pPr>
                <a:defRPr/>
              </a:pPr>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53776D82-7B22-4C4F-951D-E14CA48BC307}" type="datetimeFigureOut">
              <a:rPr lang="de-DE"/>
              <a:pPr>
                <a:defRPr/>
              </a:pPr>
              <a:t>28.11.2012</a:t>
            </a:fld>
            <a:endParaRPr lang="de-AT" dirty="0"/>
          </a:p>
        </p:txBody>
      </p:sp>
      <p:sp>
        <p:nvSpPr>
          <p:cNvPr id="3" name="Fußzeilenplatzhalter 4"/>
          <p:cNvSpPr>
            <a:spLocks noGrp="1"/>
          </p:cNvSpPr>
          <p:nvPr>
            <p:ph type="ftr" sz="quarter" idx="11"/>
          </p:nvPr>
        </p:nvSpPr>
        <p:spPr/>
        <p:txBody>
          <a:bodyPr/>
          <a:lstStyle>
            <a:lvl1pPr>
              <a:defRPr/>
            </a:lvl1pPr>
          </a:lstStyle>
          <a:p>
            <a:pPr>
              <a:defRPr/>
            </a:pPr>
            <a:endParaRPr lang="de-AT"/>
          </a:p>
        </p:txBody>
      </p:sp>
      <p:sp>
        <p:nvSpPr>
          <p:cNvPr id="4" name="Foliennummernplatzhalter 5"/>
          <p:cNvSpPr>
            <a:spLocks noGrp="1"/>
          </p:cNvSpPr>
          <p:nvPr>
            <p:ph type="sldNum" sz="quarter" idx="12"/>
          </p:nvPr>
        </p:nvSpPr>
        <p:spPr/>
        <p:txBody>
          <a:bodyPr/>
          <a:lstStyle>
            <a:lvl1pPr>
              <a:defRPr/>
            </a:lvl1pPr>
          </a:lstStyle>
          <a:p>
            <a:pPr>
              <a:defRPr/>
            </a:pPr>
            <a:fld id="{3313A0D7-17FC-43A0-A9C1-BD57A4FB134D}" type="slidenum">
              <a:rPr lang="de-AT"/>
              <a:pPr>
                <a:defRPr/>
              </a:pPr>
              <a:t>‹Nr.›</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642918"/>
            <a:ext cx="3008313" cy="1143008"/>
          </a:xfrm>
        </p:spPr>
        <p:txBody>
          <a:bodyPr anchor="b"/>
          <a:lstStyle>
            <a:lvl1pPr algn="l">
              <a:defRPr sz="1800" b="1"/>
            </a:lvl1pPr>
          </a:lstStyle>
          <a:p>
            <a:r>
              <a:rPr lang="de-DE" smtClean="0"/>
              <a:t>Titelmasterformat durch Klicken bearbeiten</a:t>
            </a:r>
            <a:endParaRPr lang="de-AT" dirty="0"/>
          </a:p>
        </p:txBody>
      </p:sp>
      <p:sp>
        <p:nvSpPr>
          <p:cNvPr id="3" name="Inhaltsplatzhalter 2"/>
          <p:cNvSpPr>
            <a:spLocks noGrp="1"/>
          </p:cNvSpPr>
          <p:nvPr>
            <p:ph idx="1"/>
          </p:nvPr>
        </p:nvSpPr>
        <p:spPr>
          <a:xfrm>
            <a:off x="3575050" y="642918"/>
            <a:ext cx="5111750" cy="5483245"/>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4" name="Textplatzhalter 3"/>
          <p:cNvSpPr>
            <a:spLocks noGrp="1"/>
          </p:cNvSpPr>
          <p:nvPr>
            <p:ph type="body" sz="half" idx="2"/>
          </p:nvPr>
        </p:nvSpPr>
        <p:spPr>
          <a:xfrm>
            <a:off x="457200" y="1785926"/>
            <a:ext cx="3008313" cy="43402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1B32B3B6-986A-467E-8C19-C7229D2B2BC7}" type="datetimeFigureOut">
              <a:rPr lang="de-DE"/>
              <a:pPr>
                <a:defRPr/>
              </a:pPr>
              <a:t>28.11.2012</a:t>
            </a:fld>
            <a:endParaRPr lang="de-AT" dirty="0"/>
          </a:p>
        </p:txBody>
      </p:sp>
      <p:sp>
        <p:nvSpPr>
          <p:cNvPr id="6" name="Fußzeilenplatzhalter 4"/>
          <p:cNvSpPr>
            <a:spLocks noGrp="1"/>
          </p:cNvSpPr>
          <p:nvPr>
            <p:ph type="ftr" sz="quarter" idx="11"/>
          </p:nvPr>
        </p:nvSpPr>
        <p:spPr/>
        <p:txBody>
          <a:bodyPr/>
          <a:lstStyle>
            <a:lvl1pPr>
              <a:defRPr/>
            </a:lvl1pPr>
          </a:lstStyle>
          <a:p>
            <a:pPr>
              <a:defRPr/>
            </a:pPr>
            <a:endParaRPr lang="de-AT"/>
          </a:p>
        </p:txBody>
      </p:sp>
      <p:sp>
        <p:nvSpPr>
          <p:cNvPr id="7" name="Foliennummernplatzhalter 5"/>
          <p:cNvSpPr>
            <a:spLocks noGrp="1"/>
          </p:cNvSpPr>
          <p:nvPr>
            <p:ph type="sldNum" sz="quarter" idx="12"/>
          </p:nvPr>
        </p:nvSpPr>
        <p:spPr/>
        <p:txBody>
          <a:bodyPr/>
          <a:lstStyle>
            <a:lvl1pPr>
              <a:defRPr/>
            </a:lvl1pPr>
          </a:lstStyle>
          <a:p>
            <a:pPr>
              <a:defRPr/>
            </a:pPr>
            <a:fld id="{5EEEF009-210E-4643-AE0C-BD5A726BF44E}" type="slidenum">
              <a:rPr lang="de-AT"/>
              <a:pPr>
                <a:defRPr/>
              </a:pPr>
              <a:t>‹Nr.›</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709613"/>
            <a:ext cx="8229600" cy="774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endParaRPr lang="de-AT" smtClean="0"/>
          </a:p>
        </p:txBody>
      </p:sp>
      <p:sp>
        <p:nvSpPr>
          <p:cNvPr id="102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smtClean="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tint val="75000"/>
                  </a:schemeClr>
                </a:solidFill>
                <a:latin typeface="Lucida Sans Unicode" pitchFamily="34" charset="0"/>
                <a:cs typeface="Lucida Sans Unicode" pitchFamily="34" charset="0"/>
              </a:defRPr>
            </a:lvl1pPr>
          </a:lstStyle>
          <a:p>
            <a:pPr>
              <a:defRPr/>
            </a:pPr>
            <a:fld id="{18615A01-EA2D-4BFE-9FB8-1DDB2F0E65F5}" type="datetimeFigureOut">
              <a:rPr lang="de-DE"/>
              <a:pPr>
                <a:defRPr/>
              </a:pPr>
              <a:t>28.11.2012</a:t>
            </a:fld>
            <a:endParaRPr lang="de-AT"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000">
                <a:solidFill>
                  <a:schemeClr val="tx1">
                    <a:tint val="75000"/>
                  </a:schemeClr>
                </a:solidFill>
                <a:latin typeface="Lucida Sans Unicode" pitchFamily="34" charset="0"/>
                <a:cs typeface="Lucida Sans Unicode" pitchFamily="34" charset="0"/>
              </a:defRPr>
            </a:lvl1pPr>
          </a:lstStyle>
          <a:p>
            <a:pPr>
              <a:defRPr/>
            </a:pPr>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000">
                <a:solidFill>
                  <a:schemeClr val="tx1">
                    <a:tint val="75000"/>
                  </a:schemeClr>
                </a:solidFill>
                <a:latin typeface="Lucida Sans Unicode" pitchFamily="34" charset="0"/>
                <a:cs typeface="Lucida Sans Unicode" pitchFamily="34" charset="0"/>
              </a:defRPr>
            </a:lvl1pPr>
          </a:lstStyle>
          <a:p>
            <a:pPr>
              <a:defRPr/>
            </a:pPr>
            <a:fld id="{4F9C987D-C5F3-4B80-8636-40C92E242D10}" type="slidenum">
              <a:rPr lang="de-AT"/>
              <a:pPr>
                <a:defRPr/>
              </a:pPr>
              <a:t>‹Nr.›</a:t>
            </a:fld>
            <a:endParaRPr lang="de-AT"/>
          </a:p>
        </p:txBody>
      </p:sp>
      <p:pic>
        <p:nvPicPr>
          <p:cNvPr id="1031" name="Grafik 6" descr="goeg_logo_4c.png"/>
          <p:cNvPicPr>
            <a:picLocks noChangeAspect="1"/>
          </p:cNvPicPr>
          <p:nvPr/>
        </p:nvPicPr>
        <p:blipFill>
          <a:blip r:embed="rId15" cstate="print"/>
          <a:srcRect/>
          <a:stretch>
            <a:fillRect/>
          </a:stretch>
        </p:blipFill>
        <p:spPr bwMode="auto">
          <a:xfrm>
            <a:off x="6643688" y="142875"/>
            <a:ext cx="2236787" cy="4238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26" r:id="rId4"/>
    <p:sldLayoutId id="2147483834" r:id="rId5"/>
    <p:sldLayoutId id="2147483835" r:id="rId6"/>
    <p:sldLayoutId id="2147483836" r:id="rId7"/>
    <p:sldLayoutId id="2147483827" r:id="rId8"/>
    <p:sldLayoutId id="2147483828" r:id="rId9"/>
    <p:sldLayoutId id="2147483829" r:id="rId10"/>
    <p:sldLayoutId id="2147483837" r:id="rId11"/>
    <p:sldLayoutId id="2147483830" r:id="rId12"/>
    <p:sldLayoutId id="2147483838" r:id="rId13"/>
  </p:sldLayoutIdLst>
  <p:txStyles>
    <p:titleStyle>
      <a:lvl1pPr algn="l" rtl="0" eaLnBrk="0" fontAlgn="base" hangingPunct="0">
        <a:spcBef>
          <a:spcPct val="0"/>
        </a:spcBef>
        <a:spcAft>
          <a:spcPct val="0"/>
        </a:spcAft>
        <a:defRPr sz="2400" b="1" kern="1200">
          <a:solidFill>
            <a:srgbClr val="67726B"/>
          </a:solidFill>
          <a:latin typeface="Lucida Sans Unicode" pitchFamily="34" charset="0"/>
          <a:ea typeface="Lucida Sans Unicode" pitchFamily="34" charset="0"/>
          <a:cs typeface="Lucida Sans Unicode" pitchFamily="34" charset="0"/>
        </a:defRPr>
      </a:lvl1pPr>
      <a:lvl2pPr algn="l" rtl="0" eaLnBrk="0" fontAlgn="base" hangingPunct="0">
        <a:spcBef>
          <a:spcPct val="0"/>
        </a:spcBef>
        <a:spcAft>
          <a:spcPct val="0"/>
        </a:spcAft>
        <a:defRPr sz="2400" b="1">
          <a:solidFill>
            <a:srgbClr val="67726B"/>
          </a:solidFill>
          <a:latin typeface="Lucida Sans Unicode" pitchFamily="34" charset="0"/>
          <a:ea typeface="Lucida Sans Unicode" pitchFamily="34" charset="0"/>
          <a:cs typeface="Lucida Sans Unicode" pitchFamily="34" charset="0"/>
        </a:defRPr>
      </a:lvl2pPr>
      <a:lvl3pPr algn="l" rtl="0" eaLnBrk="0" fontAlgn="base" hangingPunct="0">
        <a:spcBef>
          <a:spcPct val="0"/>
        </a:spcBef>
        <a:spcAft>
          <a:spcPct val="0"/>
        </a:spcAft>
        <a:defRPr sz="2400" b="1">
          <a:solidFill>
            <a:srgbClr val="67726B"/>
          </a:solidFill>
          <a:latin typeface="Lucida Sans Unicode" pitchFamily="34" charset="0"/>
          <a:ea typeface="Lucida Sans Unicode" pitchFamily="34" charset="0"/>
          <a:cs typeface="Lucida Sans Unicode" pitchFamily="34" charset="0"/>
        </a:defRPr>
      </a:lvl3pPr>
      <a:lvl4pPr algn="l" rtl="0" eaLnBrk="0" fontAlgn="base" hangingPunct="0">
        <a:spcBef>
          <a:spcPct val="0"/>
        </a:spcBef>
        <a:spcAft>
          <a:spcPct val="0"/>
        </a:spcAft>
        <a:defRPr sz="2400" b="1">
          <a:solidFill>
            <a:srgbClr val="67726B"/>
          </a:solidFill>
          <a:latin typeface="Lucida Sans Unicode" pitchFamily="34" charset="0"/>
          <a:ea typeface="Lucida Sans Unicode" pitchFamily="34" charset="0"/>
          <a:cs typeface="Lucida Sans Unicode" pitchFamily="34" charset="0"/>
        </a:defRPr>
      </a:lvl4pPr>
      <a:lvl5pPr algn="l" rtl="0" eaLnBrk="0" fontAlgn="base" hangingPunct="0">
        <a:spcBef>
          <a:spcPct val="0"/>
        </a:spcBef>
        <a:spcAft>
          <a:spcPct val="0"/>
        </a:spcAft>
        <a:defRPr sz="2400" b="1">
          <a:solidFill>
            <a:srgbClr val="67726B"/>
          </a:solidFill>
          <a:latin typeface="Lucida Sans Unicode" pitchFamily="34" charset="0"/>
          <a:ea typeface="Lucida Sans Unicode" pitchFamily="34" charset="0"/>
          <a:cs typeface="Lucida Sans Unicode" pitchFamily="34" charset="0"/>
        </a:defRPr>
      </a:lvl5pPr>
      <a:lvl6pPr marL="457200" algn="ctr" rtl="0" eaLnBrk="1" fontAlgn="base" hangingPunct="1">
        <a:spcBef>
          <a:spcPct val="0"/>
        </a:spcBef>
        <a:spcAft>
          <a:spcPct val="0"/>
        </a:spcAft>
        <a:defRPr sz="2800" b="1">
          <a:solidFill>
            <a:schemeClr val="tx1"/>
          </a:solidFill>
          <a:latin typeface="Lucida Sans Unicode" pitchFamily="34" charset="0"/>
          <a:ea typeface="Lucida Sans Unicode" pitchFamily="34" charset="0"/>
          <a:cs typeface="Lucida Sans Unicode" pitchFamily="34" charset="0"/>
        </a:defRPr>
      </a:lvl6pPr>
      <a:lvl7pPr marL="914400" algn="ctr" rtl="0" eaLnBrk="1" fontAlgn="base" hangingPunct="1">
        <a:spcBef>
          <a:spcPct val="0"/>
        </a:spcBef>
        <a:spcAft>
          <a:spcPct val="0"/>
        </a:spcAft>
        <a:defRPr sz="2800" b="1">
          <a:solidFill>
            <a:schemeClr val="tx1"/>
          </a:solidFill>
          <a:latin typeface="Lucida Sans Unicode" pitchFamily="34" charset="0"/>
          <a:ea typeface="Lucida Sans Unicode" pitchFamily="34" charset="0"/>
          <a:cs typeface="Lucida Sans Unicode" pitchFamily="34" charset="0"/>
        </a:defRPr>
      </a:lvl7pPr>
      <a:lvl8pPr marL="1371600" algn="ctr" rtl="0" eaLnBrk="1" fontAlgn="base" hangingPunct="1">
        <a:spcBef>
          <a:spcPct val="0"/>
        </a:spcBef>
        <a:spcAft>
          <a:spcPct val="0"/>
        </a:spcAft>
        <a:defRPr sz="2800" b="1">
          <a:solidFill>
            <a:schemeClr val="tx1"/>
          </a:solidFill>
          <a:latin typeface="Lucida Sans Unicode" pitchFamily="34" charset="0"/>
          <a:ea typeface="Lucida Sans Unicode" pitchFamily="34" charset="0"/>
          <a:cs typeface="Lucida Sans Unicode" pitchFamily="34" charset="0"/>
        </a:defRPr>
      </a:lvl8pPr>
      <a:lvl9pPr marL="1828800" algn="ctr" rtl="0" eaLnBrk="1" fontAlgn="base" hangingPunct="1">
        <a:spcBef>
          <a:spcPct val="0"/>
        </a:spcBef>
        <a:spcAft>
          <a:spcPct val="0"/>
        </a:spcAft>
        <a:defRPr sz="2800" b="1">
          <a:solidFill>
            <a:schemeClr val="tx1"/>
          </a:solidFill>
          <a:latin typeface="Lucida Sans Unicode" pitchFamily="34" charset="0"/>
          <a:ea typeface="Lucida Sans Unicode" pitchFamily="34" charset="0"/>
          <a:cs typeface="Lucida Sans Unicode" pitchFamily="34" charset="0"/>
        </a:defRPr>
      </a:lvl9pPr>
    </p:titleStyle>
    <p:bodyStyle>
      <a:lvl1pPr marL="342900" indent="-342900" algn="l" rtl="0" eaLnBrk="0" fontAlgn="base" hangingPunct="0">
        <a:spcBef>
          <a:spcPct val="20000"/>
        </a:spcBef>
        <a:spcAft>
          <a:spcPct val="0"/>
        </a:spcAft>
        <a:buFont typeface="Lucida Sans Unicode" pitchFamily="34" charset="0"/>
        <a:buChar char="»"/>
        <a:defRPr sz="2000" kern="1200">
          <a:solidFill>
            <a:srgbClr val="67726B"/>
          </a:solidFill>
          <a:latin typeface="Lucida Sans Unicode" pitchFamily="34" charset="0"/>
          <a:ea typeface="Lucida Sans Unicode" pitchFamily="34" charset="0"/>
          <a:cs typeface="Lucida Sans Unicode" pitchFamily="34" charset="0"/>
        </a:defRPr>
      </a:lvl1pPr>
      <a:lvl2pPr marL="742950" indent="-285750" algn="l" rtl="0" eaLnBrk="0" fontAlgn="base" hangingPunct="0">
        <a:spcBef>
          <a:spcPct val="20000"/>
        </a:spcBef>
        <a:spcAft>
          <a:spcPct val="0"/>
        </a:spcAft>
        <a:buFont typeface="Lucida Sans Unicode" pitchFamily="34" charset="0"/>
        <a:buChar char="»"/>
        <a:defRPr sz="2000" kern="1200">
          <a:solidFill>
            <a:srgbClr val="67726B"/>
          </a:solidFill>
          <a:latin typeface="Lucida Sans Unicode" pitchFamily="34" charset="0"/>
          <a:ea typeface="Lucida Sans Unicode" pitchFamily="34" charset="0"/>
          <a:cs typeface="Lucida Sans Unicode" pitchFamily="34" charset="0"/>
        </a:defRPr>
      </a:lvl2pPr>
      <a:lvl3pPr marL="1143000" indent="-228600" algn="l" rtl="0" eaLnBrk="0" fontAlgn="base" hangingPunct="0">
        <a:spcBef>
          <a:spcPct val="20000"/>
        </a:spcBef>
        <a:spcAft>
          <a:spcPct val="0"/>
        </a:spcAft>
        <a:buSzPct val="80000"/>
        <a:buFont typeface="Lucida Sans Unicode" pitchFamily="34" charset="0"/>
        <a:buChar char="»"/>
        <a:defRPr kern="1200">
          <a:solidFill>
            <a:srgbClr val="67726B"/>
          </a:solidFill>
          <a:latin typeface="Lucida Sans Unicode" pitchFamily="34" charset="0"/>
          <a:ea typeface="Lucida Sans Unicode" pitchFamily="34" charset="0"/>
          <a:cs typeface="Lucida Sans Unicode" pitchFamily="34" charset="0"/>
        </a:defRPr>
      </a:lvl3pPr>
      <a:lvl4pPr marL="1600200" indent="-228600" algn="l" rtl="0" eaLnBrk="0" fontAlgn="base" hangingPunct="0">
        <a:spcBef>
          <a:spcPct val="20000"/>
        </a:spcBef>
        <a:spcAft>
          <a:spcPct val="0"/>
        </a:spcAft>
        <a:buFont typeface="Lucida Sans Unicode" pitchFamily="34" charset="0"/>
        <a:buChar char="»"/>
        <a:defRPr sz="1600" kern="1200">
          <a:solidFill>
            <a:srgbClr val="67726B"/>
          </a:solidFill>
          <a:latin typeface="Lucida Sans Unicode" pitchFamily="34" charset="0"/>
          <a:ea typeface="Lucida Sans Unicode" pitchFamily="34" charset="0"/>
          <a:cs typeface="Lucida Sans Unicode" pitchFamily="34" charset="0"/>
        </a:defRPr>
      </a:lvl4pPr>
      <a:lvl5pPr marL="2057400" indent="-228600" algn="l" rtl="0" eaLnBrk="0" fontAlgn="base" hangingPunct="0">
        <a:spcBef>
          <a:spcPct val="20000"/>
        </a:spcBef>
        <a:spcAft>
          <a:spcPct val="0"/>
        </a:spcAft>
        <a:buFont typeface="Arial" pitchFamily="34" charset="0"/>
        <a:buChar char="»"/>
        <a:defRPr sz="1400" kern="1200">
          <a:solidFill>
            <a:srgbClr val="67726B"/>
          </a:solidFill>
          <a:latin typeface="Lucida Sans Unicode" pitchFamily="34" charset="0"/>
          <a:ea typeface="Lucida Sans Unicode" pitchFamily="34" charset="0"/>
          <a:cs typeface="Lucida Sans Unicode"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platzhalter 1"/>
          <p:cNvSpPr>
            <a:spLocks noGrp="1"/>
          </p:cNvSpPr>
          <p:nvPr>
            <p:ph type="body" sz="quarter" idx="13"/>
          </p:nvPr>
        </p:nvSpPr>
        <p:spPr>
          <a:xfrm>
            <a:off x="250825" y="4076700"/>
            <a:ext cx="8713788" cy="1152525"/>
          </a:xfrm>
        </p:spPr>
        <p:txBody>
          <a:bodyPr/>
          <a:lstStyle/>
          <a:p>
            <a:pPr eaLnBrk="1" hangingPunct="1"/>
            <a:endParaRPr lang="de-AT" sz="1800" dirty="0" smtClean="0"/>
          </a:p>
        </p:txBody>
      </p:sp>
      <p:sp>
        <p:nvSpPr>
          <p:cNvPr id="10243" name="Titel 2"/>
          <p:cNvSpPr>
            <a:spLocks noGrp="1"/>
          </p:cNvSpPr>
          <p:nvPr>
            <p:ph type="title"/>
          </p:nvPr>
        </p:nvSpPr>
        <p:spPr>
          <a:xfrm>
            <a:off x="251520" y="1268760"/>
            <a:ext cx="8642350" cy="2305050"/>
          </a:xfrm>
        </p:spPr>
        <p:txBody>
          <a:bodyPr/>
          <a:lstStyle/>
          <a:p>
            <a:pPr eaLnBrk="1" hangingPunct="1"/>
            <a:r>
              <a:rPr lang="de-AT" sz="3000" dirty="0" smtClean="0"/>
              <a:t>Reformansätze </a:t>
            </a:r>
            <a:br>
              <a:rPr lang="de-AT" sz="3000" dirty="0" smtClean="0"/>
            </a:br>
            <a:r>
              <a:rPr lang="de-AT" sz="3000" dirty="0" smtClean="0"/>
              <a:t>für Gesundheits- und Krankenpflegeberufe</a:t>
            </a:r>
            <a:br>
              <a:rPr lang="de-AT" sz="3000" dirty="0" smtClean="0"/>
            </a:br>
            <a:r>
              <a:rPr lang="de-AT" sz="3000" dirty="0" smtClean="0"/>
              <a:t/>
            </a:r>
            <a:br>
              <a:rPr lang="de-AT" sz="3000" dirty="0" smtClean="0"/>
            </a:br>
            <a:endParaRPr lang="de-AT"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pPr eaLnBrk="1" hangingPunct="1">
              <a:defRPr/>
            </a:pPr>
            <a:r>
              <a:rPr lang="de-AT" dirty="0" smtClean="0"/>
              <a:t>Pflegehilfe</a:t>
            </a:r>
            <a:endParaRPr lang="de-AT" dirty="0"/>
          </a:p>
        </p:txBody>
      </p:sp>
      <p:sp>
        <p:nvSpPr>
          <p:cNvPr id="6" name="Textplatzhalter 5"/>
          <p:cNvSpPr>
            <a:spLocks noGrp="1"/>
          </p:cNvSpPr>
          <p:nvPr>
            <p:ph type="body" idx="1"/>
          </p:nvPr>
        </p:nvSpPr>
        <p:spPr/>
        <p:txBody>
          <a:bodyPr/>
          <a:lstStyle/>
          <a:p>
            <a:pPr eaLnBrk="1" hangingPunct="1">
              <a:defRPr/>
            </a:pPr>
            <a:r>
              <a:rPr lang="de-AT" dirty="0" smtClean="0"/>
              <a:t>Ergebnisse der Evaluierung (Auswahl)</a:t>
            </a:r>
            <a:endParaRPr lang="de-A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179388" y="1600200"/>
            <a:ext cx="4316412" cy="4525963"/>
          </a:xfrm>
        </p:spPr>
        <p:txBody>
          <a:bodyPr/>
          <a:lstStyle/>
          <a:p>
            <a:pPr eaLnBrk="1" hangingPunct="1">
              <a:buFont typeface="Lucida Sans Unicode" pitchFamily="34" charset="0"/>
              <a:buNone/>
              <a:defRPr/>
            </a:pPr>
            <a:r>
              <a:rPr lang="de-AT" dirty="0" smtClean="0"/>
              <a:t>Absolvent/innen</a:t>
            </a:r>
          </a:p>
          <a:p>
            <a:pPr marL="355600" indent="-355600" eaLnBrk="1" hangingPunct="1">
              <a:defRPr/>
            </a:pPr>
            <a:r>
              <a:rPr lang="de-AT" dirty="0" smtClean="0"/>
              <a:t>181 ausgewertete FB</a:t>
            </a:r>
            <a:br>
              <a:rPr lang="de-AT" dirty="0" smtClean="0"/>
            </a:br>
            <a:r>
              <a:rPr lang="de-AT" sz="1400" dirty="0" smtClean="0"/>
              <a:t>(43 KA, 78 APH, 44 HKP, 16 sonstige)</a:t>
            </a:r>
            <a:r>
              <a:rPr lang="de-AT" dirty="0" smtClean="0"/>
              <a:t>	 </a:t>
            </a:r>
          </a:p>
          <a:p>
            <a:pPr eaLnBrk="1" hangingPunct="1">
              <a:defRPr/>
            </a:pPr>
            <a:r>
              <a:rPr lang="de-AT" dirty="0" smtClean="0"/>
              <a:t>Geschlecht</a:t>
            </a:r>
          </a:p>
          <a:p>
            <a:pPr lvl="1" eaLnBrk="1" hangingPunct="1">
              <a:buFont typeface="Lucida Sans Unicode" pitchFamily="34" charset="0"/>
              <a:buNone/>
              <a:defRPr/>
            </a:pPr>
            <a:r>
              <a:rPr lang="de-AT" sz="1200" dirty="0" smtClean="0"/>
              <a:t>88 % weiblich, 12 % männlich</a:t>
            </a:r>
          </a:p>
          <a:p>
            <a:pPr eaLnBrk="1" hangingPunct="1">
              <a:defRPr/>
            </a:pPr>
            <a:r>
              <a:rPr lang="de-AT" dirty="0" smtClean="0"/>
              <a:t>Alter</a:t>
            </a:r>
          </a:p>
          <a:p>
            <a:pPr lvl="1" eaLnBrk="1" hangingPunct="1">
              <a:buFont typeface="Lucida Sans Unicode" pitchFamily="34" charset="0"/>
              <a:buNone/>
              <a:defRPr/>
            </a:pPr>
            <a:r>
              <a:rPr lang="de-AT" sz="1200" dirty="0" smtClean="0"/>
              <a:t>&lt; 30: 	37 %; </a:t>
            </a:r>
          </a:p>
          <a:p>
            <a:pPr lvl="1" eaLnBrk="1" hangingPunct="1">
              <a:buFont typeface="Lucida Sans Unicode" pitchFamily="34" charset="0"/>
              <a:buNone/>
              <a:defRPr/>
            </a:pPr>
            <a:r>
              <a:rPr lang="de-AT" sz="1200" dirty="0" smtClean="0"/>
              <a:t>30 – 39: 	25 %; </a:t>
            </a:r>
          </a:p>
          <a:p>
            <a:pPr lvl="1" eaLnBrk="1" hangingPunct="1">
              <a:buFont typeface="Lucida Sans Unicode" pitchFamily="34" charset="0"/>
              <a:buNone/>
              <a:defRPr/>
            </a:pPr>
            <a:r>
              <a:rPr lang="de-AT" sz="1200" dirty="0" smtClean="0"/>
              <a:t>40 – 49: 	30 %; </a:t>
            </a:r>
          </a:p>
          <a:p>
            <a:pPr lvl="1" eaLnBrk="1" hangingPunct="1">
              <a:buFont typeface="Lucida Sans Unicode" pitchFamily="34" charset="0"/>
              <a:buNone/>
              <a:defRPr/>
            </a:pPr>
            <a:r>
              <a:rPr lang="de-AT" sz="1200" dirty="0" smtClean="0"/>
              <a:t>&gt; 50: 	8 %</a:t>
            </a:r>
          </a:p>
          <a:p>
            <a:pPr lvl="1" eaLnBrk="1" hangingPunct="1">
              <a:buFont typeface="Lucida Sans Unicode" pitchFamily="34" charset="0"/>
              <a:buNone/>
              <a:defRPr/>
            </a:pPr>
            <a:endParaRPr lang="de-AT" sz="1200" dirty="0" smtClean="0"/>
          </a:p>
        </p:txBody>
      </p:sp>
      <p:sp>
        <p:nvSpPr>
          <p:cNvPr id="25603" name="Inhaltsplatzhalter 3"/>
          <p:cNvSpPr>
            <a:spLocks noGrp="1"/>
          </p:cNvSpPr>
          <p:nvPr>
            <p:ph sz="half" idx="2"/>
          </p:nvPr>
        </p:nvSpPr>
        <p:spPr>
          <a:xfrm>
            <a:off x="4648200" y="1600200"/>
            <a:ext cx="4171950" cy="4525963"/>
          </a:xfrm>
        </p:spPr>
        <p:txBody>
          <a:bodyPr/>
          <a:lstStyle/>
          <a:p>
            <a:pPr eaLnBrk="1" hangingPunct="1">
              <a:buFont typeface="Lucida Sans Unicode" pitchFamily="34" charset="0"/>
              <a:buNone/>
            </a:pPr>
            <a:r>
              <a:rPr lang="de-AT" smtClean="0"/>
              <a:t>Praxisanleiter/innen</a:t>
            </a:r>
          </a:p>
          <a:p>
            <a:pPr eaLnBrk="1" hangingPunct="1"/>
            <a:r>
              <a:rPr lang="de-AT" smtClean="0"/>
              <a:t>178 ausgewertete FB </a:t>
            </a:r>
            <a:br>
              <a:rPr lang="de-AT" smtClean="0"/>
            </a:br>
            <a:r>
              <a:rPr lang="de-AT" sz="1400" smtClean="0"/>
              <a:t>(77 KA, 56 APH, 40 HKP, 5 sonstige)</a:t>
            </a:r>
          </a:p>
          <a:p>
            <a:pPr eaLnBrk="1" hangingPunct="1"/>
            <a:r>
              <a:rPr lang="de-AT" smtClean="0"/>
              <a:t>Geschlecht</a:t>
            </a:r>
          </a:p>
          <a:p>
            <a:pPr lvl="1" eaLnBrk="1" hangingPunct="1">
              <a:buFont typeface="Lucida Sans Unicode" pitchFamily="34" charset="0"/>
              <a:buNone/>
            </a:pPr>
            <a:r>
              <a:rPr lang="de-AT" sz="1200" smtClean="0"/>
              <a:t>88 % weiblich, 12 % männlich</a:t>
            </a:r>
          </a:p>
          <a:p>
            <a:pPr eaLnBrk="1" hangingPunct="1"/>
            <a:r>
              <a:rPr lang="de-AT" smtClean="0"/>
              <a:t>Alter</a:t>
            </a:r>
          </a:p>
          <a:p>
            <a:pPr lvl="1" eaLnBrk="1" hangingPunct="1">
              <a:buFont typeface="Lucida Sans Unicode" pitchFamily="34" charset="0"/>
              <a:buNone/>
            </a:pPr>
            <a:r>
              <a:rPr lang="de-AT" sz="1200" smtClean="0"/>
              <a:t>&lt; 30: 	18 %; </a:t>
            </a:r>
          </a:p>
          <a:p>
            <a:pPr lvl="1" eaLnBrk="1" hangingPunct="1">
              <a:buFont typeface="Lucida Sans Unicode" pitchFamily="34" charset="0"/>
              <a:buNone/>
            </a:pPr>
            <a:r>
              <a:rPr lang="de-AT" sz="1200" smtClean="0"/>
              <a:t>30 – 39: 	29 %; </a:t>
            </a:r>
          </a:p>
          <a:p>
            <a:pPr lvl="1" eaLnBrk="1" hangingPunct="1">
              <a:buFont typeface="Lucida Sans Unicode" pitchFamily="34" charset="0"/>
              <a:buNone/>
            </a:pPr>
            <a:r>
              <a:rPr lang="de-AT" sz="1200" smtClean="0"/>
              <a:t>40 – 49: 	39 %; </a:t>
            </a:r>
          </a:p>
          <a:p>
            <a:pPr lvl="1" eaLnBrk="1" hangingPunct="1">
              <a:buFont typeface="Lucida Sans Unicode" pitchFamily="34" charset="0"/>
              <a:buNone/>
            </a:pPr>
            <a:r>
              <a:rPr lang="de-AT" sz="1200" smtClean="0"/>
              <a:t>&gt; 50: 	14 %</a:t>
            </a:r>
          </a:p>
          <a:p>
            <a:pPr lvl="1" eaLnBrk="1" hangingPunct="1">
              <a:buFont typeface="Lucida Sans Unicode" pitchFamily="34" charset="0"/>
              <a:buNone/>
            </a:pPr>
            <a:endParaRPr lang="de-AT" sz="1200" smtClean="0"/>
          </a:p>
          <a:p>
            <a:pPr eaLnBrk="1" hangingPunct="1"/>
            <a:endParaRPr lang="de-AT" sz="1400" smtClean="0"/>
          </a:p>
        </p:txBody>
      </p:sp>
      <p:sp>
        <p:nvSpPr>
          <p:cNvPr id="25604" name="Titel 1"/>
          <p:cNvSpPr>
            <a:spLocks noGrp="1"/>
          </p:cNvSpPr>
          <p:nvPr>
            <p:ph type="title"/>
          </p:nvPr>
        </p:nvSpPr>
        <p:spPr>
          <a:xfrm>
            <a:off x="457200" y="782638"/>
            <a:ext cx="8229600" cy="414337"/>
          </a:xfrm>
        </p:spPr>
        <p:txBody>
          <a:bodyPr/>
          <a:lstStyle/>
          <a:p>
            <a:pPr eaLnBrk="1" hangingPunct="1"/>
            <a:r>
              <a:rPr lang="de-AT" smtClean="0"/>
              <a:t>Überblick Pflegehilfe</a:t>
            </a:r>
          </a:p>
        </p:txBody>
      </p:sp>
      <p:sp>
        <p:nvSpPr>
          <p:cNvPr id="25605" name="Textfeld 5"/>
          <p:cNvSpPr txBox="1">
            <a:spLocks noChangeArrowheads="1"/>
          </p:cNvSpPr>
          <p:nvPr/>
        </p:nvSpPr>
        <p:spPr bwMode="auto">
          <a:xfrm>
            <a:off x="6516688" y="6191250"/>
            <a:ext cx="2268537" cy="261938"/>
          </a:xfrm>
          <a:prstGeom prst="rect">
            <a:avLst/>
          </a:prstGeom>
          <a:noFill/>
          <a:ln w="9525">
            <a:noFill/>
            <a:miter lim="800000"/>
            <a:headEnd/>
            <a:tailEnd/>
          </a:ln>
        </p:spPr>
        <p:txBody>
          <a:bodyPr>
            <a:spAutoFit/>
          </a:bodyPr>
          <a:lstStyle/>
          <a:p>
            <a:r>
              <a:rPr lang="de-AT" sz="1100">
                <a:latin typeface="Lucida Sans Unicode" pitchFamily="34" charset="0"/>
                <a:cs typeface="Lucida Sans Unicode" pitchFamily="34" charset="0"/>
              </a:rPr>
              <a:t>Quelle: Evaluation GuKG 2011</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p:cNvGraphicFramePr>
            <a:graphicFrameLocks noGrp="1"/>
          </p:cNvGraphicFramePr>
          <p:nvPr/>
        </p:nvGraphicFramePr>
        <p:xfrm>
          <a:off x="0" y="0"/>
          <a:ext cx="9144000" cy="6447048"/>
        </p:xfrm>
        <a:graphic>
          <a:graphicData uri="http://schemas.openxmlformats.org/drawingml/2006/chart">
            <c:chart xmlns:c="http://schemas.openxmlformats.org/drawingml/2006/chart" xmlns:r="http://schemas.openxmlformats.org/officeDocument/2006/relationships" r:id="rId2"/>
          </a:graphicData>
        </a:graphic>
      </p:graphicFrame>
      <p:sp>
        <p:nvSpPr>
          <p:cNvPr id="26627" name="Textfeld 5"/>
          <p:cNvSpPr txBox="1">
            <a:spLocks noChangeArrowheads="1"/>
          </p:cNvSpPr>
          <p:nvPr/>
        </p:nvSpPr>
        <p:spPr bwMode="auto">
          <a:xfrm>
            <a:off x="6875463" y="6551613"/>
            <a:ext cx="2268537" cy="261937"/>
          </a:xfrm>
          <a:prstGeom prst="rect">
            <a:avLst/>
          </a:prstGeom>
          <a:noFill/>
          <a:ln w="9525">
            <a:noFill/>
            <a:miter lim="800000"/>
            <a:headEnd/>
            <a:tailEnd/>
          </a:ln>
        </p:spPr>
        <p:txBody>
          <a:bodyPr>
            <a:spAutoFit/>
          </a:bodyPr>
          <a:lstStyle/>
          <a:p>
            <a:r>
              <a:rPr lang="de-AT" sz="1100">
                <a:latin typeface="Lucida Sans Unicode" pitchFamily="34" charset="0"/>
                <a:cs typeface="Lucida Sans Unicode" pitchFamily="34" charset="0"/>
              </a:rPr>
              <a:t>Quelle: Evaluation GuKG 2011</a:t>
            </a:r>
          </a:p>
        </p:txBody>
      </p:sp>
      <p:sp>
        <p:nvSpPr>
          <p:cNvPr id="26628" name="Titel 52"/>
          <p:cNvSpPr>
            <a:spLocks noGrp="1"/>
          </p:cNvSpPr>
          <p:nvPr>
            <p:ph type="title"/>
          </p:nvPr>
        </p:nvSpPr>
        <p:spPr>
          <a:xfrm>
            <a:off x="158750" y="115888"/>
            <a:ext cx="8229600" cy="414337"/>
          </a:xfrm>
        </p:spPr>
        <p:txBody>
          <a:bodyPr/>
          <a:lstStyle/>
          <a:p>
            <a:pPr eaLnBrk="1" hangingPunct="1"/>
            <a:r>
              <a:rPr lang="de-AT" sz="2000" smtClean="0"/>
              <a:t>Fragebogenerhebung 2010/11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p:cNvGraphicFramePr>
            <a:graphicFrameLocks noGrp="1"/>
          </p:cNvGraphicFramePr>
          <p:nvPr/>
        </p:nvGraphicFramePr>
        <p:xfrm>
          <a:off x="755650" y="1412875"/>
          <a:ext cx="7704856" cy="3996405"/>
        </p:xfrm>
        <a:graphic>
          <a:graphicData uri="http://schemas.openxmlformats.org/drawingml/2006/table">
            <a:tbl>
              <a:tblPr>
                <a:tableStyleId>{69CF1AB2-1976-4502-BF36-3FF5EA218861}</a:tableStyleId>
              </a:tblPr>
              <a:tblGrid>
                <a:gridCol w="6116226"/>
                <a:gridCol w="1588630"/>
              </a:tblGrid>
              <a:tr h="418955">
                <a:tc>
                  <a:txBody>
                    <a:bodyPr/>
                    <a:lstStyle/>
                    <a:p>
                      <a:pPr marL="72000" algn="l" fontAlgn="b"/>
                      <a:r>
                        <a:rPr lang="de-AT" sz="2000" b="1" u="none" strike="noStrike" dirty="0" smtClean="0">
                          <a:solidFill>
                            <a:schemeClr val="bg2">
                              <a:lumMod val="50000"/>
                            </a:schemeClr>
                          </a:solidFill>
                        </a:rPr>
                        <a:t>Pflegehilfe</a:t>
                      </a:r>
                      <a:r>
                        <a:rPr lang="de-AT" sz="2000" b="1" u="none" strike="noStrike" baseline="0" dirty="0" smtClean="0">
                          <a:solidFill>
                            <a:schemeClr val="bg2">
                              <a:lumMod val="50000"/>
                            </a:schemeClr>
                          </a:solidFill>
                        </a:rPr>
                        <a:t> (Aufgaben und Themenbereiche)</a:t>
                      </a:r>
                      <a:endParaRPr lang="de-AT" sz="2000" b="1" i="0" u="none" strike="noStrike" dirty="0">
                        <a:solidFill>
                          <a:schemeClr val="bg2">
                            <a:lumMod val="50000"/>
                          </a:schemeClr>
                        </a:solidFill>
                        <a:latin typeface="Lucida Sans Unicode" pitchFamily="34" charset="0"/>
                        <a:cs typeface="Lucida Sans Unicode" pitchFamily="34" charset="0"/>
                      </a:endParaRPr>
                    </a:p>
                  </a:txBody>
                  <a:tcPr marL="9525" marR="9525" marT="9525" marB="0" anchor="b">
                    <a:solidFill>
                      <a:srgbClr val="FFFF00"/>
                    </a:solidFill>
                  </a:tcPr>
                </a:tc>
                <a:tc>
                  <a:txBody>
                    <a:bodyPr/>
                    <a:lstStyle/>
                    <a:p>
                      <a:pPr marL="72000" algn="ctr" fontAlgn="b"/>
                      <a:r>
                        <a:rPr lang="de-AT" sz="2000" b="1" u="none" strike="noStrike" dirty="0" smtClean="0">
                          <a:solidFill>
                            <a:schemeClr val="bg2">
                              <a:lumMod val="50000"/>
                            </a:schemeClr>
                          </a:solidFill>
                        </a:rPr>
                        <a:t>Einzelnoten*</a:t>
                      </a:r>
                      <a:endParaRPr lang="de-AT" sz="2000" b="1" i="0" u="none" strike="noStrike" dirty="0">
                        <a:solidFill>
                          <a:schemeClr val="bg2">
                            <a:lumMod val="50000"/>
                          </a:schemeClr>
                        </a:solidFill>
                        <a:latin typeface="Lucida Sans Unicode" pitchFamily="34" charset="0"/>
                        <a:cs typeface="Lucida Sans Unicode" pitchFamily="34" charset="0"/>
                      </a:endParaRPr>
                    </a:p>
                  </a:txBody>
                  <a:tcPr marL="9525" marR="9525" marT="9525" marB="0" anchor="b">
                    <a:solidFill>
                      <a:srgbClr val="FFFF00"/>
                    </a:solidFill>
                  </a:tcPr>
                </a:tc>
              </a:tr>
              <a:tr h="357745">
                <a:tc>
                  <a:txBody>
                    <a:bodyPr/>
                    <a:lstStyle/>
                    <a:p>
                      <a:pPr marL="72000" algn="l" rtl="0" fontAlgn="ctr"/>
                      <a:r>
                        <a:rPr lang="de-AT" sz="2000" u="none" strike="noStrike" dirty="0">
                          <a:solidFill>
                            <a:schemeClr val="bg2">
                              <a:lumMod val="50000"/>
                            </a:schemeClr>
                          </a:solidFill>
                        </a:rPr>
                        <a:t>Grundpflege und Selbstkompetenztraining</a:t>
                      </a:r>
                      <a:endParaRPr lang="de-AT" sz="2000" b="0" i="0" u="none" strike="noStrike" dirty="0">
                        <a:solidFill>
                          <a:schemeClr val="bg2">
                            <a:lumMod val="50000"/>
                          </a:schemeClr>
                        </a:solidFill>
                        <a:latin typeface="Lucida Sans Unicode" pitchFamily="34" charset="0"/>
                        <a:cs typeface="Lucida Sans Unicode" pitchFamily="34" charset="0"/>
                      </a:endParaRPr>
                    </a:p>
                  </a:txBody>
                  <a:tcPr marL="9525" marR="9525" marT="9525" marB="0" anchor="ctr"/>
                </a:tc>
                <a:tc>
                  <a:txBody>
                    <a:bodyPr/>
                    <a:lstStyle/>
                    <a:p>
                      <a:pPr marL="72000" algn="ctr" fontAlgn="ctr"/>
                      <a:r>
                        <a:rPr lang="de-AT" sz="2000" b="1" u="none" strike="noStrike" dirty="0">
                          <a:solidFill>
                            <a:schemeClr val="bg2">
                              <a:lumMod val="50000"/>
                            </a:schemeClr>
                          </a:solidFill>
                        </a:rPr>
                        <a:t>2</a:t>
                      </a:r>
                      <a:endParaRPr lang="de-AT" sz="2000" b="1" i="0" u="none" strike="noStrike" dirty="0">
                        <a:solidFill>
                          <a:schemeClr val="bg2">
                            <a:lumMod val="50000"/>
                          </a:schemeClr>
                        </a:solidFill>
                        <a:latin typeface="Lucida Sans Unicode" pitchFamily="34" charset="0"/>
                        <a:cs typeface="Lucida Sans Unicode" pitchFamily="34" charset="0"/>
                      </a:endParaRPr>
                    </a:p>
                  </a:txBody>
                  <a:tcPr marL="9525" marR="9525" marT="9525" marB="0" anchor="ctr"/>
                </a:tc>
              </a:tr>
              <a:tr h="357745">
                <a:tc>
                  <a:txBody>
                    <a:bodyPr/>
                    <a:lstStyle/>
                    <a:p>
                      <a:pPr marL="72000" algn="l" rtl="0" fontAlgn="ctr"/>
                      <a:r>
                        <a:rPr lang="de-AT" sz="2000" u="none" strike="noStrike">
                          <a:solidFill>
                            <a:schemeClr val="bg2">
                              <a:lumMod val="50000"/>
                            </a:schemeClr>
                          </a:solidFill>
                        </a:rPr>
                        <a:t>Prophylaxen</a:t>
                      </a:r>
                      <a:endParaRPr lang="de-AT" sz="2000" b="0" i="0" u="none" strike="noStrike">
                        <a:solidFill>
                          <a:schemeClr val="bg2">
                            <a:lumMod val="50000"/>
                          </a:schemeClr>
                        </a:solidFill>
                        <a:latin typeface="Lucida Sans Unicode" pitchFamily="34" charset="0"/>
                        <a:cs typeface="Lucida Sans Unicode" pitchFamily="34" charset="0"/>
                      </a:endParaRPr>
                    </a:p>
                  </a:txBody>
                  <a:tcPr marL="9525" marR="9525" marT="9525" marB="0" anchor="ctr"/>
                </a:tc>
                <a:tc>
                  <a:txBody>
                    <a:bodyPr/>
                    <a:lstStyle/>
                    <a:p>
                      <a:pPr marL="72000" algn="ctr" fontAlgn="ctr"/>
                      <a:r>
                        <a:rPr lang="de-AT" sz="2000" b="1" u="none" strike="noStrike" dirty="0">
                          <a:solidFill>
                            <a:schemeClr val="bg2">
                              <a:lumMod val="50000"/>
                            </a:schemeClr>
                          </a:solidFill>
                        </a:rPr>
                        <a:t>2</a:t>
                      </a:r>
                      <a:endParaRPr lang="de-AT" sz="2000" b="1" i="0" u="none" strike="noStrike" dirty="0">
                        <a:solidFill>
                          <a:schemeClr val="bg2">
                            <a:lumMod val="50000"/>
                          </a:schemeClr>
                        </a:solidFill>
                        <a:latin typeface="Lucida Sans Unicode" pitchFamily="34" charset="0"/>
                        <a:cs typeface="Lucida Sans Unicode" pitchFamily="34" charset="0"/>
                      </a:endParaRPr>
                    </a:p>
                  </a:txBody>
                  <a:tcPr marL="9525" marR="9525" marT="9525" marB="0" anchor="ctr"/>
                </a:tc>
              </a:tr>
              <a:tr h="357745">
                <a:tc>
                  <a:txBody>
                    <a:bodyPr/>
                    <a:lstStyle/>
                    <a:p>
                      <a:pPr marL="72000" algn="l" rtl="0" fontAlgn="ctr"/>
                      <a:r>
                        <a:rPr lang="de-AT" sz="2000" u="none" strike="noStrike" dirty="0">
                          <a:solidFill>
                            <a:schemeClr val="bg2">
                              <a:lumMod val="50000"/>
                            </a:schemeClr>
                          </a:solidFill>
                        </a:rPr>
                        <a:t>Mobilisation</a:t>
                      </a:r>
                      <a:endParaRPr lang="de-AT" sz="2000" b="0" i="0" u="none" strike="noStrike" dirty="0">
                        <a:solidFill>
                          <a:schemeClr val="bg2">
                            <a:lumMod val="50000"/>
                          </a:schemeClr>
                        </a:solidFill>
                        <a:latin typeface="Lucida Sans Unicode" pitchFamily="34" charset="0"/>
                        <a:cs typeface="Lucida Sans Unicode" pitchFamily="34" charset="0"/>
                      </a:endParaRPr>
                    </a:p>
                  </a:txBody>
                  <a:tcPr marL="9525" marR="9525" marT="9525" marB="0" anchor="ctr"/>
                </a:tc>
                <a:tc>
                  <a:txBody>
                    <a:bodyPr/>
                    <a:lstStyle/>
                    <a:p>
                      <a:pPr marL="72000" algn="ctr" fontAlgn="ctr"/>
                      <a:r>
                        <a:rPr lang="de-AT" sz="2000" b="1" u="none" strike="noStrike" dirty="0">
                          <a:solidFill>
                            <a:schemeClr val="bg2">
                              <a:lumMod val="50000"/>
                            </a:schemeClr>
                          </a:solidFill>
                        </a:rPr>
                        <a:t>3</a:t>
                      </a:r>
                      <a:endParaRPr lang="de-AT" sz="2000" b="1" i="0" u="none" strike="noStrike" dirty="0">
                        <a:solidFill>
                          <a:schemeClr val="bg2">
                            <a:lumMod val="50000"/>
                          </a:schemeClr>
                        </a:solidFill>
                        <a:latin typeface="Lucida Sans Unicode" pitchFamily="34" charset="0"/>
                        <a:cs typeface="Lucida Sans Unicode" pitchFamily="34" charset="0"/>
                      </a:endParaRPr>
                    </a:p>
                  </a:txBody>
                  <a:tcPr marL="9525" marR="9525" marT="9525" marB="0" anchor="ctr"/>
                </a:tc>
              </a:tr>
              <a:tr h="357745">
                <a:tc>
                  <a:txBody>
                    <a:bodyPr/>
                    <a:lstStyle/>
                    <a:p>
                      <a:pPr marL="72000" algn="l" rtl="0" fontAlgn="ctr"/>
                      <a:r>
                        <a:rPr lang="de-AT" sz="2000" u="none" strike="noStrike">
                          <a:solidFill>
                            <a:schemeClr val="bg2">
                              <a:lumMod val="50000"/>
                            </a:schemeClr>
                          </a:solidFill>
                        </a:rPr>
                        <a:t>Psychosoziale Alltagsbegleitung/Milieugestaltung</a:t>
                      </a:r>
                      <a:endParaRPr lang="de-AT" sz="2000" b="0" i="0" u="none" strike="noStrike">
                        <a:solidFill>
                          <a:schemeClr val="bg2">
                            <a:lumMod val="50000"/>
                          </a:schemeClr>
                        </a:solidFill>
                        <a:latin typeface="Lucida Sans Unicode" pitchFamily="34" charset="0"/>
                        <a:cs typeface="Lucida Sans Unicode" pitchFamily="34" charset="0"/>
                      </a:endParaRPr>
                    </a:p>
                  </a:txBody>
                  <a:tcPr marL="9525" marR="9525" marT="9525" marB="0" anchor="ctr"/>
                </a:tc>
                <a:tc>
                  <a:txBody>
                    <a:bodyPr/>
                    <a:lstStyle/>
                    <a:p>
                      <a:pPr marL="72000" algn="ctr" fontAlgn="ctr"/>
                      <a:r>
                        <a:rPr lang="de-AT" sz="2000" b="1" u="none" strike="noStrike" dirty="0">
                          <a:solidFill>
                            <a:schemeClr val="bg2">
                              <a:lumMod val="50000"/>
                            </a:schemeClr>
                          </a:solidFill>
                        </a:rPr>
                        <a:t>3</a:t>
                      </a:r>
                      <a:endParaRPr lang="de-AT" sz="2000" b="1" i="0" u="none" strike="noStrike" dirty="0">
                        <a:solidFill>
                          <a:schemeClr val="bg2">
                            <a:lumMod val="50000"/>
                          </a:schemeClr>
                        </a:solidFill>
                        <a:latin typeface="Lucida Sans Unicode" pitchFamily="34" charset="0"/>
                        <a:cs typeface="Lucida Sans Unicode" pitchFamily="34" charset="0"/>
                      </a:endParaRPr>
                    </a:p>
                  </a:txBody>
                  <a:tcPr marL="9525" marR="9525" marT="9525" marB="0" anchor="ctr"/>
                </a:tc>
              </a:tr>
              <a:tr h="357745">
                <a:tc>
                  <a:txBody>
                    <a:bodyPr/>
                    <a:lstStyle/>
                    <a:p>
                      <a:pPr marL="72000" algn="l" rtl="0" fontAlgn="ctr"/>
                      <a:r>
                        <a:rPr lang="de-AT" sz="2000" u="none" strike="noStrike">
                          <a:solidFill>
                            <a:schemeClr val="bg2">
                              <a:lumMod val="50000"/>
                            </a:schemeClr>
                          </a:solidFill>
                        </a:rPr>
                        <a:t>Kommunikation </a:t>
                      </a:r>
                      <a:endParaRPr lang="de-AT" sz="2000" b="0" i="0" u="none" strike="noStrike">
                        <a:solidFill>
                          <a:schemeClr val="bg2">
                            <a:lumMod val="50000"/>
                          </a:schemeClr>
                        </a:solidFill>
                        <a:latin typeface="Lucida Sans Unicode" pitchFamily="34" charset="0"/>
                        <a:cs typeface="Lucida Sans Unicode" pitchFamily="34" charset="0"/>
                      </a:endParaRPr>
                    </a:p>
                  </a:txBody>
                  <a:tcPr marL="9525" marR="9525" marT="9525" marB="0" anchor="ctr"/>
                </a:tc>
                <a:tc>
                  <a:txBody>
                    <a:bodyPr/>
                    <a:lstStyle/>
                    <a:p>
                      <a:pPr marL="72000" algn="ctr" fontAlgn="ctr"/>
                      <a:r>
                        <a:rPr lang="de-AT" sz="2000" b="1" u="none" strike="noStrike" dirty="0">
                          <a:solidFill>
                            <a:schemeClr val="bg2">
                              <a:lumMod val="50000"/>
                            </a:schemeClr>
                          </a:solidFill>
                        </a:rPr>
                        <a:t>2</a:t>
                      </a:r>
                      <a:endParaRPr lang="de-AT" sz="2000" b="1" i="0" u="none" strike="noStrike" dirty="0">
                        <a:solidFill>
                          <a:schemeClr val="bg2">
                            <a:lumMod val="50000"/>
                          </a:schemeClr>
                        </a:solidFill>
                        <a:latin typeface="Lucida Sans Unicode" pitchFamily="34" charset="0"/>
                        <a:cs typeface="Lucida Sans Unicode" pitchFamily="34" charset="0"/>
                      </a:endParaRPr>
                    </a:p>
                  </a:txBody>
                  <a:tcPr marL="9525" marR="9525" marT="9525" marB="0" anchor="ctr"/>
                </a:tc>
              </a:tr>
              <a:tr h="357745">
                <a:tc>
                  <a:txBody>
                    <a:bodyPr/>
                    <a:lstStyle/>
                    <a:p>
                      <a:pPr marL="72000" algn="l" rtl="0" fontAlgn="ctr"/>
                      <a:r>
                        <a:rPr lang="de-AT" sz="2000" u="none" strike="noStrike">
                          <a:solidFill>
                            <a:schemeClr val="bg2">
                              <a:lumMod val="50000"/>
                            </a:schemeClr>
                          </a:solidFill>
                        </a:rPr>
                        <a:t>Ausnahme- und Krisensituationen</a:t>
                      </a:r>
                      <a:endParaRPr lang="de-AT" sz="2000" b="0" i="0" u="none" strike="noStrike">
                        <a:solidFill>
                          <a:schemeClr val="bg2">
                            <a:lumMod val="50000"/>
                          </a:schemeClr>
                        </a:solidFill>
                        <a:latin typeface="Lucida Sans Unicode" pitchFamily="34" charset="0"/>
                        <a:cs typeface="Lucida Sans Unicode" pitchFamily="34" charset="0"/>
                      </a:endParaRPr>
                    </a:p>
                  </a:txBody>
                  <a:tcPr marL="9525" marR="9525" marT="9525" marB="0" anchor="ctr">
                    <a:solidFill>
                      <a:schemeClr val="accent4">
                        <a:lumMod val="40000"/>
                        <a:lumOff val="60000"/>
                      </a:schemeClr>
                    </a:solidFill>
                  </a:tcPr>
                </a:tc>
                <a:tc>
                  <a:txBody>
                    <a:bodyPr/>
                    <a:lstStyle/>
                    <a:p>
                      <a:pPr marL="72000" algn="ctr" fontAlgn="ctr"/>
                      <a:r>
                        <a:rPr lang="de-AT" sz="2000" b="1" u="none" strike="noStrike" dirty="0">
                          <a:solidFill>
                            <a:schemeClr val="bg2">
                              <a:lumMod val="50000"/>
                            </a:schemeClr>
                          </a:solidFill>
                        </a:rPr>
                        <a:t>4</a:t>
                      </a:r>
                      <a:endParaRPr lang="de-AT" sz="2000" b="1" i="0" u="none" strike="noStrike" dirty="0">
                        <a:solidFill>
                          <a:schemeClr val="bg2">
                            <a:lumMod val="50000"/>
                          </a:schemeClr>
                        </a:solidFill>
                        <a:latin typeface="Lucida Sans Unicode" pitchFamily="34" charset="0"/>
                        <a:cs typeface="Lucida Sans Unicode" pitchFamily="34" charset="0"/>
                      </a:endParaRPr>
                    </a:p>
                  </a:txBody>
                  <a:tcPr marL="9525" marR="9525" marT="9525" marB="0" anchor="ctr">
                    <a:solidFill>
                      <a:schemeClr val="accent4">
                        <a:lumMod val="40000"/>
                        <a:lumOff val="60000"/>
                      </a:schemeClr>
                    </a:solidFill>
                  </a:tcPr>
                </a:tc>
              </a:tr>
              <a:tr h="357745">
                <a:tc>
                  <a:txBody>
                    <a:bodyPr/>
                    <a:lstStyle/>
                    <a:p>
                      <a:pPr marL="72000" algn="l" rtl="0" fontAlgn="ctr"/>
                      <a:r>
                        <a:rPr lang="de-AT" sz="2000" u="none" strike="noStrike">
                          <a:solidFill>
                            <a:schemeClr val="bg2">
                              <a:lumMod val="50000"/>
                            </a:schemeClr>
                          </a:solidFill>
                        </a:rPr>
                        <a:t>Entlastung pflegender Angehöriger</a:t>
                      </a:r>
                      <a:endParaRPr lang="de-AT" sz="2000" b="0" i="0" u="none" strike="noStrike">
                        <a:solidFill>
                          <a:schemeClr val="bg2">
                            <a:lumMod val="50000"/>
                          </a:schemeClr>
                        </a:solidFill>
                        <a:latin typeface="Lucida Sans Unicode" pitchFamily="34" charset="0"/>
                        <a:cs typeface="Lucida Sans Unicode" pitchFamily="34" charset="0"/>
                      </a:endParaRPr>
                    </a:p>
                  </a:txBody>
                  <a:tcPr marL="9525" marR="9525" marT="9525" marB="0" anchor="ctr"/>
                </a:tc>
                <a:tc>
                  <a:txBody>
                    <a:bodyPr/>
                    <a:lstStyle/>
                    <a:p>
                      <a:pPr marL="72000" algn="ctr" fontAlgn="ctr"/>
                      <a:r>
                        <a:rPr lang="de-AT" sz="2000" b="1" u="none" strike="noStrike" dirty="0">
                          <a:solidFill>
                            <a:schemeClr val="bg2">
                              <a:lumMod val="50000"/>
                            </a:schemeClr>
                          </a:solidFill>
                        </a:rPr>
                        <a:t>2</a:t>
                      </a:r>
                      <a:endParaRPr lang="de-AT" sz="2000" b="1" i="0" u="none" strike="noStrike" dirty="0">
                        <a:solidFill>
                          <a:schemeClr val="bg2">
                            <a:lumMod val="50000"/>
                          </a:schemeClr>
                        </a:solidFill>
                        <a:latin typeface="Lucida Sans Unicode" pitchFamily="34" charset="0"/>
                        <a:cs typeface="Lucida Sans Unicode" pitchFamily="34" charset="0"/>
                      </a:endParaRPr>
                    </a:p>
                  </a:txBody>
                  <a:tcPr marL="9525" marR="9525" marT="9525" marB="0" anchor="ctr"/>
                </a:tc>
              </a:tr>
              <a:tr h="357745">
                <a:tc>
                  <a:txBody>
                    <a:bodyPr/>
                    <a:lstStyle/>
                    <a:p>
                      <a:pPr marL="72000" algn="l" rtl="0" fontAlgn="ctr"/>
                      <a:r>
                        <a:rPr lang="de-AT" sz="2000" u="none" strike="noStrike">
                          <a:solidFill>
                            <a:schemeClr val="bg2">
                              <a:lumMod val="50000"/>
                            </a:schemeClr>
                          </a:solidFill>
                        </a:rPr>
                        <a:t>Sicherheit gewährleisten</a:t>
                      </a:r>
                      <a:endParaRPr lang="de-AT" sz="2000" b="0" i="0" u="none" strike="noStrike">
                        <a:solidFill>
                          <a:schemeClr val="bg2">
                            <a:lumMod val="50000"/>
                          </a:schemeClr>
                        </a:solidFill>
                        <a:latin typeface="Lucida Sans Unicode" pitchFamily="34" charset="0"/>
                        <a:cs typeface="Lucida Sans Unicode" pitchFamily="34" charset="0"/>
                      </a:endParaRPr>
                    </a:p>
                  </a:txBody>
                  <a:tcPr marL="9525" marR="9525" marT="9525" marB="0" anchor="ctr"/>
                </a:tc>
                <a:tc>
                  <a:txBody>
                    <a:bodyPr/>
                    <a:lstStyle/>
                    <a:p>
                      <a:pPr marL="72000" algn="ctr" fontAlgn="ctr"/>
                      <a:r>
                        <a:rPr lang="de-AT" sz="2000" b="1" u="none" strike="noStrike" dirty="0">
                          <a:solidFill>
                            <a:schemeClr val="bg2">
                              <a:lumMod val="50000"/>
                            </a:schemeClr>
                          </a:solidFill>
                        </a:rPr>
                        <a:t>1</a:t>
                      </a:r>
                      <a:endParaRPr lang="de-AT" sz="2000" b="1" i="0" u="none" strike="noStrike" dirty="0">
                        <a:solidFill>
                          <a:schemeClr val="bg2">
                            <a:lumMod val="50000"/>
                          </a:schemeClr>
                        </a:solidFill>
                        <a:latin typeface="Lucida Sans Unicode" pitchFamily="34" charset="0"/>
                        <a:cs typeface="Lucida Sans Unicode" pitchFamily="34" charset="0"/>
                      </a:endParaRPr>
                    </a:p>
                  </a:txBody>
                  <a:tcPr marL="9525" marR="9525" marT="9525" marB="0" anchor="ctr"/>
                </a:tc>
              </a:tr>
              <a:tr h="357745">
                <a:tc>
                  <a:txBody>
                    <a:bodyPr/>
                    <a:lstStyle/>
                    <a:p>
                      <a:pPr marL="72000" algn="l" rtl="0" fontAlgn="ctr"/>
                      <a:r>
                        <a:rPr lang="de-AT" sz="2000" u="none" strike="noStrike">
                          <a:solidFill>
                            <a:schemeClr val="bg2">
                              <a:lumMod val="50000"/>
                            </a:schemeClr>
                          </a:solidFill>
                        </a:rPr>
                        <a:t>Medikamentengebarung</a:t>
                      </a:r>
                      <a:endParaRPr lang="de-AT" sz="2000" b="0" i="0" u="none" strike="noStrike">
                        <a:solidFill>
                          <a:schemeClr val="bg2">
                            <a:lumMod val="50000"/>
                          </a:schemeClr>
                        </a:solidFill>
                        <a:latin typeface="Lucida Sans Unicode" pitchFamily="34" charset="0"/>
                        <a:cs typeface="Lucida Sans Unicode" pitchFamily="34" charset="0"/>
                      </a:endParaRPr>
                    </a:p>
                  </a:txBody>
                  <a:tcPr marL="9525" marR="9525" marT="9525" marB="0" anchor="ctr"/>
                </a:tc>
                <a:tc>
                  <a:txBody>
                    <a:bodyPr/>
                    <a:lstStyle/>
                    <a:p>
                      <a:pPr marL="72000" algn="ctr" fontAlgn="ctr"/>
                      <a:r>
                        <a:rPr lang="de-AT" sz="2000" b="1" u="none" strike="noStrike" dirty="0">
                          <a:solidFill>
                            <a:schemeClr val="bg2">
                              <a:lumMod val="50000"/>
                            </a:schemeClr>
                          </a:solidFill>
                        </a:rPr>
                        <a:t>2</a:t>
                      </a:r>
                      <a:endParaRPr lang="de-AT" sz="2000" b="1" i="0" u="none" strike="noStrike" dirty="0">
                        <a:solidFill>
                          <a:schemeClr val="bg2">
                            <a:lumMod val="50000"/>
                          </a:schemeClr>
                        </a:solidFill>
                        <a:latin typeface="Lucida Sans Unicode" pitchFamily="34" charset="0"/>
                        <a:cs typeface="Lucida Sans Unicode" pitchFamily="34" charset="0"/>
                      </a:endParaRPr>
                    </a:p>
                  </a:txBody>
                  <a:tcPr marL="9525" marR="9525" marT="9525" marB="0" anchor="ctr"/>
                </a:tc>
              </a:tr>
              <a:tr h="357745">
                <a:tc>
                  <a:txBody>
                    <a:bodyPr/>
                    <a:lstStyle/>
                    <a:p>
                      <a:pPr marL="72000" algn="l" rtl="0" fontAlgn="ctr"/>
                      <a:r>
                        <a:rPr lang="de-AT" sz="2000" u="none" strike="noStrike">
                          <a:solidFill>
                            <a:schemeClr val="bg2">
                              <a:lumMod val="50000"/>
                            </a:schemeClr>
                          </a:solidFill>
                        </a:rPr>
                        <a:t>Wundversorgung</a:t>
                      </a:r>
                      <a:endParaRPr lang="de-AT" sz="2000" b="0" i="0" u="none" strike="noStrike">
                        <a:solidFill>
                          <a:schemeClr val="bg2">
                            <a:lumMod val="50000"/>
                          </a:schemeClr>
                        </a:solidFill>
                        <a:latin typeface="Lucida Sans Unicode" pitchFamily="34" charset="0"/>
                        <a:cs typeface="Lucida Sans Unicode" pitchFamily="34" charset="0"/>
                      </a:endParaRPr>
                    </a:p>
                  </a:txBody>
                  <a:tcPr marL="9525" marR="9525" marT="9525" marB="0" anchor="ctr"/>
                </a:tc>
                <a:tc>
                  <a:txBody>
                    <a:bodyPr/>
                    <a:lstStyle/>
                    <a:p>
                      <a:pPr marL="72000" algn="ctr" fontAlgn="ctr"/>
                      <a:r>
                        <a:rPr lang="de-AT" sz="2000" b="1" u="none" strike="noStrike" dirty="0">
                          <a:solidFill>
                            <a:schemeClr val="bg2">
                              <a:lumMod val="50000"/>
                            </a:schemeClr>
                          </a:solidFill>
                        </a:rPr>
                        <a:t>2</a:t>
                      </a:r>
                      <a:endParaRPr lang="de-AT" sz="2000" b="1" i="0" u="none" strike="noStrike" dirty="0">
                        <a:solidFill>
                          <a:schemeClr val="bg2">
                            <a:lumMod val="50000"/>
                          </a:schemeClr>
                        </a:solidFill>
                        <a:latin typeface="Lucida Sans Unicode" pitchFamily="34" charset="0"/>
                        <a:cs typeface="Lucida Sans Unicode" pitchFamily="34" charset="0"/>
                      </a:endParaRPr>
                    </a:p>
                  </a:txBody>
                  <a:tcPr marL="9525" marR="9525" marT="9525" marB="0" anchor="ctr"/>
                </a:tc>
              </a:tr>
            </a:tbl>
          </a:graphicData>
        </a:graphic>
      </p:graphicFrame>
      <p:sp>
        <p:nvSpPr>
          <p:cNvPr id="27688" name="Titel 1"/>
          <p:cNvSpPr>
            <a:spLocks noGrp="1"/>
          </p:cNvSpPr>
          <p:nvPr>
            <p:ph type="title"/>
          </p:nvPr>
        </p:nvSpPr>
        <p:spPr>
          <a:xfrm>
            <a:off x="611188" y="404813"/>
            <a:ext cx="7848600" cy="720725"/>
          </a:xfrm>
        </p:spPr>
        <p:txBody>
          <a:bodyPr/>
          <a:lstStyle/>
          <a:p>
            <a:pPr eaLnBrk="1" hangingPunct="1"/>
            <a:r>
              <a:rPr lang="de-AT" smtClean="0"/>
              <a:t>Evaluationsergebnis </a:t>
            </a:r>
            <a:br>
              <a:rPr lang="de-AT" smtClean="0"/>
            </a:br>
            <a:r>
              <a:rPr lang="de-AT" smtClean="0"/>
              <a:t>Pflegehilfe: Benotung Lernergebnis IST (1)</a:t>
            </a:r>
          </a:p>
        </p:txBody>
      </p:sp>
      <p:sp>
        <p:nvSpPr>
          <p:cNvPr id="27689" name="Textfeld 5"/>
          <p:cNvSpPr txBox="1">
            <a:spLocks noChangeArrowheads="1"/>
          </p:cNvSpPr>
          <p:nvPr/>
        </p:nvSpPr>
        <p:spPr bwMode="auto">
          <a:xfrm>
            <a:off x="5867400" y="5589588"/>
            <a:ext cx="2665413" cy="287337"/>
          </a:xfrm>
          <a:prstGeom prst="rect">
            <a:avLst/>
          </a:prstGeom>
          <a:noFill/>
          <a:ln w="9525">
            <a:noFill/>
            <a:miter lim="800000"/>
            <a:headEnd/>
            <a:tailEnd/>
          </a:ln>
        </p:spPr>
        <p:txBody>
          <a:bodyPr>
            <a:spAutoFit/>
          </a:bodyPr>
          <a:lstStyle/>
          <a:p>
            <a:pPr algn="r"/>
            <a:r>
              <a:rPr lang="de-AT" sz="1200">
                <a:solidFill>
                  <a:srgbClr val="67726B"/>
                </a:solidFill>
              </a:rPr>
              <a:t>* im Sinne des Schulnotensystems</a:t>
            </a:r>
          </a:p>
        </p:txBody>
      </p:sp>
      <p:sp>
        <p:nvSpPr>
          <p:cNvPr id="27690" name="Textfeld 5"/>
          <p:cNvSpPr txBox="1">
            <a:spLocks noChangeArrowheads="1"/>
          </p:cNvSpPr>
          <p:nvPr/>
        </p:nvSpPr>
        <p:spPr bwMode="auto">
          <a:xfrm>
            <a:off x="6300788" y="6021388"/>
            <a:ext cx="2268537" cy="261937"/>
          </a:xfrm>
          <a:prstGeom prst="rect">
            <a:avLst/>
          </a:prstGeom>
          <a:noFill/>
          <a:ln w="9525">
            <a:noFill/>
            <a:miter lim="800000"/>
            <a:headEnd/>
            <a:tailEnd/>
          </a:ln>
        </p:spPr>
        <p:txBody>
          <a:bodyPr>
            <a:spAutoFit/>
          </a:bodyPr>
          <a:lstStyle/>
          <a:p>
            <a:r>
              <a:rPr lang="de-AT" sz="1100">
                <a:latin typeface="Lucida Sans Unicode" pitchFamily="34" charset="0"/>
                <a:cs typeface="Lucida Sans Unicode" pitchFamily="34" charset="0"/>
              </a:rPr>
              <a:t>Quelle: Evaluation GuKG 2011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p:cNvGraphicFramePr>
            <a:graphicFrameLocks noGrp="1"/>
          </p:cNvGraphicFramePr>
          <p:nvPr/>
        </p:nvGraphicFramePr>
        <p:xfrm>
          <a:off x="468313" y="1557338"/>
          <a:ext cx="8280920" cy="4104368"/>
        </p:xfrm>
        <a:graphic>
          <a:graphicData uri="http://schemas.openxmlformats.org/drawingml/2006/table">
            <a:tbl>
              <a:tblPr>
                <a:tableStyleId>{69CF1AB2-1976-4502-BF36-3FF5EA218861}</a:tableStyleId>
              </a:tblPr>
              <a:tblGrid>
                <a:gridCol w="6738395"/>
                <a:gridCol w="1542525"/>
              </a:tblGrid>
              <a:tr h="332830">
                <a:tc>
                  <a:txBody>
                    <a:bodyPr/>
                    <a:lstStyle/>
                    <a:p>
                      <a:pPr marL="72000" algn="l" rtl="0" fontAlgn="ctr"/>
                      <a:r>
                        <a:rPr lang="de-AT" sz="2000" u="none" strike="noStrike" dirty="0" smtClean="0"/>
                        <a:t>Pflegehilfe (Fortsetzung</a:t>
                      </a:r>
                      <a:r>
                        <a:rPr lang="de-AT" sz="2000" u="none" strike="noStrike" baseline="0" dirty="0" smtClean="0"/>
                        <a:t> – Aufgaben und Themenbereiche)</a:t>
                      </a:r>
                      <a:endParaRPr lang="de-AT" sz="2000" b="1" i="0" u="none" strike="noStrike" dirty="0">
                        <a:solidFill>
                          <a:srgbClr val="000000"/>
                        </a:solidFill>
                        <a:latin typeface="Lucida Sans Unicode"/>
                      </a:endParaRPr>
                    </a:p>
                  </a:txBody>
                  <a:tcPr marL="9525" marR="9525" marT="9525" marB="0" anchor="ctr">
                    <a:solidFill>
                      <a:srgbClr val="FFFF00"/>
                    </a:solidFill>
                  </a:tcPr>
                </a:tc>
                <a:tc>
                  <a:txBody>
                    <a:bodyPr/>
                    <a:lstStyle/>
                    <a:p>
                      <a:pPr marL="72000" algn="ctr" fontAlgn="ctr"/>
                      <a:r>
                        <a:rPr lang="de-AT" sz="2000" u="none" strike="noStrike" dirty="0" smtClean="0"/>
                        <a:t>Einzelnoten</a:t>
                      </a:r>
                      <a:endParaRPr lang="de-AT" sz="2000" b="1" i="0" u="none" strike="noStrike" dirty="0">
                        <a:solidFill>
                          <a:srgbClr val="000000"/>
                        </a:solidFill>
                        <a:latin typeface="Lucida Sans Unicode"/>
                      </a:endParaRPr>
                    </a:p>
                  </a:txBody>
                  <a:tcPr marL="9525" marR="9525" marT="9525" marB="0" anchor="ctr">
                    <a:solidFill>
                      <a:srgbClr val="FFFF00"/>
                    </a:solidFill>
                  </a:tcPr>
                </a:tc>
              </a:tr>
              <a:tr h="332830">
                <a:tc>
                  <a:txBody>
                    <a:bodyPr/>
                    <a:lstStyle/>
                    <a:p>
                      <a:pPr marL="72000" algn="l" rtl="0" fontAlgn="ctr"/>
                      <a:r>
                        <a:rPr lang="de-AT" sz="2000" u="none" strike="noStrike"/>
                        <a:t>Beobachten des Gesundheitszustandes</a:t>
                      </a:r>
                      <a:endParaRPr lang="de-AT" sz="2000" b="0" i="0" u="none" strike="noStrike">
                        <a:solidFill>
                          <a:srgbClr val="000000"/>
                        </a:solidFill>
                        <a:latin typeface="Lucida Sans Unicode"/>
                      </a:endParaRPr>
                    </a:p>
                  </a:txBody>
                  <a:tcPr marL="9525" marR="9525" marT="9525" marB="0" anchor="ctr"/>
                </a:tc>
                <a:tc>
                  <a:txBody>
                    <a:bodyPr/>
                    <a:lstStyle/>
                    <a:p>
                      <a:pPr marL="72000" algn="ctr" fontAlgn="ctr"/>
                      <a:r>
                        <a:rPr lang="de-AT" sz="2000" u="none" strike="noStrike" dirty="0"/>
                        <a:t>2</a:t>
                      </a:r>
                      <a:endParaRPr lang="de-AT" sz="2000" b="1" i="0" u="none" strike="noStrike" dirty="0">
                        <a:solidFill>
                          <a:srgbClr val="000000"/>
                        </a:solidFill>
                        <a:latin typeface="Lucida Sans Unicode"/>
                      </a:endParaRPr>
                    </a:p>
                  </a:txBody>
                  <a:tcPr marL="9525" marR="9525" marT="9525" marB="0" anchor="ctr"/>
                </a:tc>
              </a:tr>
              <a:tr h="332830">
                <a:tc>
                  <a:txBody>
                    <a:bodyPr/>
                    <a:lstStyle/>
                    <a:p>
                      <a:pPr marL="72000" algn="l" rtl="0" fontAlgn="ctr"/>
                      <a:r>
                        <a:rPr lang="de-AT" sz="2000" u="none" strike="noStrike"/>
                        <a:t>Hauswirtschaftliche Aufgaben</a:t>
                      </a:r>
                      <a:endParaRPr lang="de-AT" sz="2000" b="0" i="0" u="none" strike="noStrike">
                        <a:solidFill>
                          <a:srgbClr val="000000"/>
                        </a:solidFill>
                        <a:latin typeface="Lucida Sans Unicode"/>
                      </a:endParaRPr>
                    </a:p>
                  </a:txBody>
                  <a:tcPr marL="9525" marR="9525" marT="9525" marB="0" anchor="ctr"/>
                </a:tc>
                <a:tc>
                  <a:txBody>
                    <a:bodyPr/>
                    <a:lstStyle/>
                    <a:p>
                      <a:pPr marL="72000" algn="ctr" fontAlgn="ctr"/>
                      <a:r>
                        <a:rPr lang="de-AT" sz="2000" u="none" strike="noStrike"/>
                        <a:t>2</a:t>
                      </a:r>
                      <a:endParaRPr lang="de-AT" sz="2000" b="1" i="0" u="none" strike="noStrike">
                        <a:solidFill>
                          <a:srgbClr val="000000"/>
                        </a:solidFill>
                        <a:latin typeface="Lucida Sans Unicode"/>
                      </a:endParaRPr>
                    </a:p>
                  </a:txBody>
                  <a:tcPr marL="9525" marR="9525" marT="9525" marB="0" anchor="ctr"/>
                </a:tc>
              </a:tr>
              <a:tr h="332830">
                <a:tc>
                  <a:txBody>
                    <a:bodyPr/>
                    <a:lstStyle/>
                    <a:p>
                      <a:pPr marL="72000" algn="l" rtl="0" fontAlgn="ctr"/>
                      <a:r>
                        <a:rPr lang="de-AT" sz="2000" u="none" strike="noStrike"/>
                        <a:t>Sonstige Aufgaben im Rahmen des Pflegeprozesses</a:t>
                      </a:r>
                      <a:endParaRPr lang="de-AT" sz="2000" b="0" i="0" u="none" strike="noStrike">
                        <a:solidFill>
                          <a:srgbClr val="000000"/>
                        </a:solidFill>
                        <a:latin typeface="Lucida Sans Unicode"/>
                      </a:endParaRPr>
                    </a:p>
                  </a:txBody>
                  <a:tcPr marL="9525" marR="9525" marT="9525" marB="0" anchor="ctr">
                    <a:solidFill>
                      <a:schemeClr val="accent4">
                        <a:lumMod val="40000"/>
                        <a:lumOff val="60000"/>
                      </a:schemeClr>
                    </a:solidFill>
                  </a:tcPr>
                </a:tc>
                <a:tc>
                  <a:txBody>
                    <a:bodyPr/>
                    <a:lstStyle/>
                    <a:p>
                      <a:pPr marL="72000" algn="ctr" fontAlgn="ctr"/>
                      <a:r>
                        <a:rPr lang="de-AT" sz="2000" u="none" strike="noStrike" dirty="0"/>
                        <a:t>4</a:t>
                      </a:r>
                      <a:endParaRPr lang="de-AT" sz="2000" b="1" i="0" u="none" strike="noStrike" dirty="0">
                        <a:solidFill>
                          <a:srgbClr val="000000"/>
                        </a:solidFill>
                        <a:latin typeface="Lucida Sans Unicode"/>
                      </a:endParaRPr>
                    </a:p>
                  </a:txBody>
                  <a:tcPr marL="9525" marR="9525" marT="9525" marB="0" anchor="ctr">
                    <a:solidFill>
                      <a:schemeClr val="accent4">
                        <a:lumMod val="40000"/>
                        <a:lumOff val="60000"/>
                      </a:schemeClr>
                    </a:solidFill>
                  </a:tcPr>
                </a:tc>
              </a:tr>
              <a:tr h="332830">
                <a:tc>
                  <a:txBody>
                    <a:bodyPr/>
                    <a:lstStyle/>
                    <a:p>
                      <a:pPr marL="72000" algn="l" rtl="0" fontAlgn="ctr"/>
                      <a:r>
                        <a:rPr lang="de-AT" sz="2000" u="none" strike="noStrike"/>
                        <a:t>Individuelle und berufliche (Weiter)entwicklung </a:t>
                      </a:r>
                      <a:endParaRPr lang="de-AT" sz="2000" b="0" i="0" u="none" strike="noStrike">
                        <a:solidFill>
                          <a:srgbClr val="000000"/>
                        </a:solidFill>
                        <a:latin typeface="Lucida Sans Unicode"/>
                      </a:endParaRPr>
                    </a:p>
                  </a:txBody>
                  <a:tcPr marL="9525" marR="9525" marT="9525" marB="0" anchor="ctr"/>
                </a:tc>
                <a:tc>
                  <a:txBody>
                    <a:bodyPr/>
                    <a:lstStyle/>
                    <a:p>
                      <a:pPr marL="72000" algn="ctr" fontAlgn="ctr"/>
                      <a:r>
                        <a:rPr lang="de-AT" sz="2000" u="none" strike="noStrike"/>
                        <a:t>3</a:t>
                      </a:r>
                      <a:endParaRPr lang="de-AT" sz="2000" b="1" i="0" u="none" strike="noStrike">
                        <a:solidFill>
                          <a:srgbClr val="000000"/>
                        </a:solidFill>
                        <a:latin typeface="Lucida Sans Unicode"/>
                      </a:endParaRPr>
                    </a:p>
                  </a:txBody>
                  <a:tcPr marL="9525" marR="9525" marT="9525" marB="0" anchor="ctr"/>
                </a:tc>
              </a:tr>
              <a:tr h="332830">
                <a:tc>
                  <a:txBody>
                    <a:bodyPr/>
                    <a:lstStyle/>
                    <a:p>
                      <a:pPr marL="72000" algn="l" rtl="0" fontAlgn="ctr"/>
                      <a:r>
                        <a:rPr lang="de-AT" sz="2000" u="none" strike="noStrike"/>
                        <a:t>Grundhaltungen und Prinzipien</a:t>
                      </a:r>
                      <a:endParaRPr lang="de-AT" sz="2000" b="0" i="0" u="none" strike="noStrike">
                        <a:solidFill>
                          <a:srgbClr val="000000"/>
                        </a:solidFill>
                        <a:latin typeface="Lucida Sans Unicode"/>
                      </a:endParaRPr>
                    </a:p>
                  </a:txBody>
                  <a:tcPr marL="9525" marR="9525" marT="9525" marB="0" anchor="ctr"/>
                </a:tc>
                <a:tc>
                  <a:txBody>
                    <a:bodyPr/>
                    <a:lstStyle/>
                    <a:p>
                      <a:pPr marL="72000" algn="ctr" fontAlgn="ctr"/>
                      <a:r>
                        <a:rPr lang="de-AT" sz="2000" u="none" strike="noStrike"/>
                        <a:t>3</a:t>
                      </a:r>
                      <a:endParaRPr lang="de-AT" sz="2000" b="1" i="0" u="none" strike="noStrike">
                        <a:solidFill>
                          <a:srgbClr val="000000"/>
                        </a:solidFill>
                        <a:latin typeface="Lucida Sans Unicode"/>
                      </a:endParaRPr>
                    </a:p>
                  </a:txBody>
                  <a:tcPr marL="9525" marR="9525" marT="9525" marB="0" anchor="ctr"/>
                </a:tc>
              </a:tr>
              <a:tr h="332830">
                <a:tc>
                  <a:txBody>
                    <a:bodyPr/>
                    <a:lstStyle/>
                    <a:p>
                      <a:pPr marL="72000" algn="l" rtl="0" fontAlgn="ctr"/>
                      <a:r>
                        <a:rPr lang="de-AT" sz="2000" u="none" strike="noStrike"/>
                        <a:t>Handlungsschemata/Vorgaben</a:t>
                      </a:r>
                      <a:endParaRPr lang="de-AT" sz="2000" b="0" i="0" u="none" strike="noStrike">
                        <a:solidFill>
                          <a:srgbClr val="000000"/>
                        </a:solidFill>
                        <a:latin typeface="Lucida Sans Unicode"/>
                      </a:endParaRPr>
                    </a:p>
                  </a:txBody>
                  <a:tcPr marL="9525" marR="9525" marT="9525" marB="0" anchor="ctr"/>
                </a:tc>
                <a:tc>
                  <a:txBody>
                    <a:bodyPr/>
                    <a:lstStyle/>
                    <a:p>
                      <a:pPr marL="72000" algn="ctr" fontAlgn="ctr"/>
                      <a:r>
                        <a:rPr lang="de-AT" sz="2000" u="none" strike="noStrike"/>
                        <a:t>3</a:t>
                      </a:r>
                      <a:endParaRPr lang="de-AT" sz="2000" b="1" i="0" u="none" strike="noStrike">
                        <a:solidFill>
                          <a:srgbClr val="000000"/>
                        </a:solidFill>
                        <a:latin typeface="Lucida Sans Unicode"/>
                      </a:endParaRPr>
                    </a:p>
                  </a:txBody>
                  <a:tcPr marL="9525" marR="9525" marT="9525" marB="0" anchor="ctr"/>
                </a:tc>
              </a:tr>
              <a:tr h="332830">
                <a:tc>
                  <a:txBody>
                    <a:bodyPr/>
                    <a:lstStyle/>
                    <a:p>
                      <a:pPr marL="72000" algn="l" rtl="0" fontAlgn="ctr"/>
                      <a:r>
                        <a:rPr lang="de-AT" sz="2000" u="none" strike="noStrike"/>
                        <a:t>Interdisziplinäre Zusammenarbeit</a:t>
                      </a:r>
                      <a:endParaRPr lang="de-AT" sz="2000" b="0" i="0" u="none" strike="noStrike">
                        <a:solidFill>
                          <a:srgbClr val="000000"/>
                        </a:solidFill>
                        <a:latin typeface="Lucida Sans Unicode"/>
                      </a:endParaRPr>
                    </a:p>
                  </a:txBody>
                  <a:tcPr marL="9525" marR="9525" marT="9525" marB="0" anchor="ctr"/>
                </a:tc>
                <a:tc>
                  <a:txBody>
                    <a:bodyPr/>
                    <a:lstStyle/>
                    <a:p>
                      <a:pPr marL="72000" algn="ctr" fontAlgn="ctr"/>
                      <a:r>
                        <a:rPr lang="de-AT" sz="2000" u="none" strike="noStrike"/>
                        <a:t>3</a:t>
                      </a:r>
                      <a:endParaRPr lang="de-AT" sz="2000" b="1" i="0" u="none" strike="noStrike">
                        <a:solidFill>
                          <a:srgbClr val="000000"/>
                        </a:solidFill>
                        <a:latin typeface="Lucida Sans Unicode"/>
                      </a:endParaRPr>
                    </a:p>
                  </a:txBody>
                  <a:tcPr marL="9525" marR="9525" marT="9525" marB="0" anchor="ctr"/>
                </a:tc>
              </a:tr>
              <a:tr h="332830">
                <a:tc>
                  <a:txBody>
                    <a:bodyPr/>
                    <a:lstStyle/>
                    <a:p>
                      <a:pPr marL="72000" algn="l" rtl="0" fontAlgn="ctr"/>
                      <a:r>
                        <a:rPr lang="de-AT" sz="2000" u="none" strike="noStrike"/>
                        <a:t>Dokumentation</a:t>
                      </a:r>
                      <a:endParaRPr lang="de-AT" sz="2000" b="0" i="0" u="none" strike="noStrike">
                        <a:solidFill>
                          <a:srgbClr val="000000"/>
                        </a:solidFill>
                        <a:latin typeface="Lucida Sans Unicode"/>
                      </a:endParaRPr>
                    </a:p>
                  </a:txBody>
                  <a:tcPr marL="9525" marR="9525" marT="9525" marB="0" anchor="ctr">
                    <a:solidFill>
                      <a:schemeClr val="accent4">
                        <a:lumMod val="40000"/>
                        <a:lumOff val="60000"/>
                      </a:schemeClr>
                    </a:solidFill>
                  </a:tcPr>
                </a:tc>
                <a:tc>
                  <a:txBody>
                    <a:bodyPr/>
                    <a:lstStyle/>
                    <a:p>
                      <a:pPr marL="72000" algn="ctr" fontAlgn="ctr"/>
                      <a:r>
                        <a:rPr lang="de-AT" sz="2000" u="none" strike="noStrike" dirty="0"/>
                        <a:t>4</a:t>
                      </a:r>
                      <a:endParaRPr lang="de-AT" sz="2000" b="1" i="0" u="none" strike="noStrike" dirty="0">
                        <a:solidFill>
                          <a:srgbClr val="000000"/>
                        </a:solidFill>
                        <a:latin typeface="Lucida Sans Unicode"/>
                      </a:endParaRPr>
                    </a:p>
                  </a:txBody>
                  <a:tcPr marL="9525" marR="9525" marT="9525" marB="0" anchor="ctr">
                    <a:solidFill>
                      <a:schemeClr val="accent4">
                        <a:lumMod val="40000"/>
                        <a:lumOff val="60000"/>
                      </a:schemeClr>
                    </a:solidFill>
                  </a:tcPr>
                </a:tc>
              </a:tr>
              <a:tr h="316898">
                <a:tc>
                  <a:txBody>
                    <a:bodyPr/>
                    <a:lstStyle/>
                    <a:p>
                      <a:pPr marL="72000" algn="l" rtl="0" fontAlgn="ctr"/>
                      <a:r>
                        <a:rPr lang="de-AT" sz="2000" u="none" strike="noStrike"/>
                        <a:t>Medizinisch-Pflegerische Grundkenntnisse</a:t>
                      </a:r>
                      <a:endParaRPr lang="de-AT" sz="2000" b="0" i="0" u="none" strike="noStrike">
                        <a:solidFill>
                          <a:srgbClr val="000000"/>
                        </a:solidFill>
                        <a:latin typeface="Lucida Sans Unicode"/>
                      </a:endParaRPr>
                    </a:p>
                  </a:txBody>
                  <a:tcPr marL="9525" marR="9525" marT="9525" marB="0" anchor="ctr"/>
                </a:tc>
                <a:tc>
                  <a:txBody>
                    <a:bodyPr/>
                    <a:lstStyle/>
                    <a:p>
                      <a:pPr marL="72000" algn="ctr" fontAlgn="ctr"/>
                      <a:r>
                        <a:rPr lang="de-AT" sz="2000" u="none" strike="noStrike"/>
                        <a:t>3</a:t>
                      </a:r>
                      <a:endParaRPr lang="de-AT" sz="2000" b="1" i="0" u="none" strike="noStrike">
                        <a:solidFill>
                          <a:srgbClr val="000000"/>
                        </a:solidFill>
                        <a:latin typeface="Lucida Sans Unicode"/>
                      </a:endParaRPr>
                    </a:p>
                  </a:txBody>
                  <a:tcPr marL="9525" marR="9525" marT="9525" marB="0" anchor="ctr"/>
                </a:tc>
              </a:tr>
              <a:tr h="396000">
                <a:tc>
                  <a:txBody>
                    <a:bodyPr/>
                    <a:lstStyle/>
                    <a:p>
                      <a:pPr marL="72000" algn="l" rtl="0" fontAlgn="ctr"/>
                      <a:r>
                        <a:rPr lang="de-AT" sz="2000" u="none" strike="noStrike" dirty="0"/>
                        <a:t>Zielgruppespezifische Vorbereitung (Pflegeassistent/innen) </a:t>
                      </a:r>
                      <a:endParaRPr lang="de-AT" sz="2000" b="0" i="0" u="none" strike="noStrike" dirty="0">
                        <a:solidFill>
                          <a:srgbClr val="000000"/>
                        </a:solidFill>
                        <a:latin typeface="Lucida Sans Unicode"/>
                      </a:endParaRPr>
                    </a:p>
                  </a:txBody>
                  <a:tcPr marL="9525" marR="9525" marT="9525" marB="0" anchor="ctr">
                    <a:solidFill>
                      <a:schemeClr val="accent4">
                        <a:lumMod val="40000"/>
                        <a:lumOff val="60000"/>
                      </a:schemeClr>
                    </a:solidFill>
                  </a:tcPr>
                </a:tc>
                <a:tc>
                  <a:txBody>
                    <a:bodyPr/>
                    <a:lstStyle/>
                    <a:p>
                      <a:pPr marL="72000" algn="ctr" fontAlgn="ctr"/>
                      <a:r>
                        <a:rPr lang="de-AT" sz="2000" u="none" strike="noStrike" dirty="0"/>
                        <a:t>4</a:t>
                      </a:r>
                      <a:endParaRPr lang="de-AT" sz="2000" b="1" i="0" u="none" strike="noStrike" dirty="0">
                        <a:solidFill>
                          <a:srgbClr val="000000"/>
                        </a:solidFill>
                        <a:latin typeface="Lucida Sans Unicode"/>
                      </a:endParaRPr>
                    </a:p>
                  </a:txBody>
                  <a:tcPr marL="9525" marR="9525" marT="9525" marB="0" anchor="ctr">
                    <a:solidFill>
                      <a:schemeClr val="accent4">
                        <a:lumMod val="40000"/>
                        <a:lumOff val="60000"/>
                      </a:schemeClr>
                    </a:solidFill>
                  </a:tcPr>
                </a:tc>
              </a:tr>
              <a:tr h="396000">
                <a:tc>
                  <a:txBody>
                    <a:bodyPr/>
                    <a:lstStyle/>
                    <a:p>
                      <a:pPr marL="72000" algn="l" rtl="0" fontAlgn="ctr"/>
                      <a:r>
                        <a:rPr lang="de-AT" sz="2000" b="0" i="0" u="none" strike="noStrike" dirty="0" smtClean="0">
                          <a:solidFill>
                            <a:srgbClr val="000000"/>
                          </a:solidFill>
                          <a:latin typeface="Lucida Sans Unicode"/>
                        </a:rPr>
                        <a:t>Gesamtnote (Mittelwert)</a:t>
                      </a:r>
                      <a:endParaRPr lang="de-AT" sz="2000" b="0" i="0" u="none" strike="noStrike" dirty="0">
                        <a:solidFill>
                          <a:srgbClr val="000000"/>
                        </a:solidFill>
                        <a:latin typeface="Lucida Sans Unicode"/>
                      </a:endParaRPr>
                    </a:p>
                  </a:txBody>
                  <a:tcPr marL="9525" marR="9525" marT="9525" marB="0" anchor="ctr">
                    <a:noFill/>
                  </a:tcPr>
                </a:tc>
                <a:tc>
                  <a:txBody>
                    <a:bodyPr/>
                    <a:lstStyle/>
                    <a:p>
                      <a:pPr marL="72000" algn="ctr" fontAlgn="ctr"/>
                      <a:r>
                        <a:rPr lang="de-AT" sz="2000" b="1" i="0" u="none" strike="noStrike" dirty="0" smtClean="0">
                          <a:solidFill>
                            <a:srgbClr val="000000"/>
                          </a:solidFill>
                          <a:latin typeface="Lucida Sans Unicode"/>
                        </a:rPr>
                        <a:t>3</a:t>
                      </a:r>
                      <a:endParaRPr lang="de-AT" sz="2000" b="1" i="0" u="none" strike="noStrike" dirty="0">
                        <a:solidFill>
                          <a:srgbClr val="000000"/>
                        </a:solidFill>
                        <a:latin typeface="Lucida Sans Unicode"/>
                      </a:endParaRPr>
                    </a:p>
                  </a:txBody>
                  <a:tcPr marL="9525" marR="9525" marT="9525" marB="0" anchor="ctr">
                    <a:noFill/>
                  </a:tcPr>
                </a:tc>
              </a:tr>
            </a:tbl>
          </a:graphicData>
        </a:graphic>
      </p:graphicFrame>
      <p:sp>
        <p:nvSpPr>
          <p:cNvPr id="28715" name="Titel 1"/>
          <p:cNvSpPr>
            <a:spLocks noGrp="1"/>
          </p:cNvSpPr>
          <p:nvPr>
            <p:ph type="title"/>
          </p:nvPr>
        </p:nvSpPr>
        <p:spPr>
          <a:xfrm>
            <a:off x="611188" y="404813"/>
            <a:ext cx="7848600" cy="720725"/>
          </a:xfrm>
        </p:spPr>
        <p:txBody>
          <a:bodyPr/>
          <a:lstStyle/>
          <a:p>
            <a:pPr eaLnBrk="1" hangingPunct="1"/>
            <a:r>
              <a:rPr lang="de-AT" smtClean="0"/>
              <a:t>Evaluationsergebnis </a:t>
            </a:r>
            <a:br>
              <a:rPr lang="de-AT" smtClean="0"/>
            </a:br>
            <a:r>
              <a:rPr lang="de-AT" smtClean="0"/>
              <a:t>Pflegehilfe: Benotung Lernergebnis IST (2)</a:t>
            </a:r>
          </a:p>
        </p:txBody>
      </p:sp>
      <p:sp>
        <p:nvSpPr>
          <p:cNvPr id="28716" name="Textfeld 5"/>
          <p:cNvSpPr txBox="1">
            <a:spLocks noChangeArrowheads="1"/>
          </p:cNvSpPr>
          <p:nvPr/>
        </p:nvSpPr>
        <p:spPr bwMode="auto">
          <a:xfrm>
            <a:off x="6156325" y="5876925"/>
            <a:ext cx="2663825" cy="288925"/>
          </a:xfrm>
          <a:prstGeom prst="rect">
            <a:avLst/>
          </a:prstGeom>
          <a:noFill/>
          <a:ln w="9525">
            <a:noFill/>
            <a:miter lim="800000"/>
            <a:headEnd/>
            <a:tailEnd/>
          </a:ln>
        </p:spPr>
        <p:txBody>
          <a:bodyPr>
            <a:spAutoFit/>
          </a:bodyPr>
          <a:lstStyle/>
          <a:p>
            <a:pPr algn="r"/>
            <a:r>
              <a:rPr lang="de-AT" sz="1200">
                <a:solidFill>
                  <a:srgbClr val="67726B"/>
                </a:solidFill>
              </a:rPr>
              <a:t>* im Sinne des Schulnotensystems</a:t>
            </a:r>
          </a:p>
        </p:txBody>
      </p:sp>
      <p:sp>
        <p:nvSpPr>
          <p:cNvPr id="28717" name="Textfeld 5"/>
          <p:cNvSpPr txBox="1">
            <a:spLocks noChangeArrowheads="1"/>
          </p:cNvSpPr>
          <p:nvPr/>
        </p:nvSpPr>
        <p:spPr bwMode="auto">
          <a:xfrm>
            <a:off x="6624638" y="6262688"/>
            <a:ext cx="2268537" cy="261937"/>
          </a:xfrm>
          <a:prstGeom prst="rect">
            <a:avLst/>
          </a:prstGeom>
          <a:noFill/>
          <a:ln w="9525">
            <a:noFill/>
            <a:miter lim="800000"/>
            <a:headEnd/>
            <a:tailEnd/>
          </a:ln>
        </p:spPr>
        <p:txBody>
          <a:bodyPr>
            <a:spAutoFit/>
          </a:bodyPr>
          <a:lstStyle/>
          <a:p>
            <a:r>
              <a:rPr lang="de-AT" sz="1100">
                <a:latin typeface="Lucida Sans Unicode" pitchFamily="34" charset="0"/>
                <a:cs typeface="Lucida Sans Unicode" pitchFamily="34" charset="0"/>
              </a:rPr>
              <a:t>Quelle: Evaluation GuKG 2011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a:graphicFrameLocks noGrp="1"/>
          </p:cNvGraphicFramePr>
          <p:nvPr/>
        </p:nvGraphicFramePr>
        <p:xfrm>
          <a:off x="-81750" y="421500"/>
          <a:ext cx="9307500" cy="6015000"/>
        </p:xfrm>
        <a:graphic>
          <a:graphicData uri="http://schemas.openxmlformats.org/drawingml/2006/chart">
            <c:chart xmlns:c="http://schemas.openxmlformats.org/drawingml/2006/chart" xmlns:r="http://schemas.openxmlformats.org/officeDocument/2006/relationships" r:id="rId2"/>
          </a:graphicData>
        </a:graphic>
      </p:graphicFrame>
      <p:sp>
        <p:nvSpPr>
          <p:cNvPr id="29699" name="Titel 52"/>
          <p:cNvSpPr>
            <a:spLocks noGrp="1"/>
          </p:cNvSpPr>
          <p:nvPr>
            <p:ph type="title"/>
          </p:nvPr>
        </p:nvSpPr>
        <p:spPr>
          <a:xfrm>
            <a:off x="250825" y="476250"/>
            <a:ext cx="8229600" cy="414338"/>
          </a:xfrm>
        </p:spPr>
        <p:txBody>
          <a:bodyPr/>
          <a:lstStyle/>
          <a:p>
            <a:pPr eaLnBrk="1" hangingPunct="1"/>
            <a:r>
              <a:rPr lang="de-AT" sz="2000" smtClean="0"/>
              <a:t>Fragebogenerhebung 2010/11</a:t>
            </a:r>
          </a:p>
        </p:txBody>
      </p:sp>
      <p:sp>
        <p:nvSpPr>
          <p:cNvPr id="29700" name="Rechteck 54"/>
          <p:cNvSpPr>
            <a:spLocks noChangeArrowheads="1"/>
          </p:cNvSpPr>
          <p:nvPr/>
        </p:nvSpPr>
        <p:spPr bwMode="auto">
          <a:xfrm>
            <a:off x="6372225" y="6654800"/>
            <a:ext cx="2568575" cy="230188"/>
          </a:xfrm>
          <a:prstGeom prst="rect">
            <a:avLst/>
          </a:prstGeom>
          <a:noFill/>
          <a:ln w="9525">
            <a:noFill/>
            <a:miter lim="800000"/>
            <a:headEnd/>
            <a:tailEnd/>
          </a:ln>
        </p:spPr>
        <p:txBody>
          <a:bodyPr wrap="none">
            <a:spAutoFit/>
          </a:bodyPr>
          <a:lstStyle/>
          <a:p>
            <a:r>
              <a:rPr lang="de-AT" sz="900">
                <a:solidFill>
                  <a:srgbClr val="67726B"/>
                </a:solidFill>
                <a:latin typeface="Lucida Sans Unicode" pitchFamily="34" charset="0"/>
                <a:cs typeface="Lucida Sans Unicode" pitchFamily="34" charset="0"/>
              </a:rPr>
              <a:t>Quelle: GuKG-Evaluation 2011, GÖG/ÖBIG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179388" y="620713"/>
            <a:ext cx="8507412" cy="576262"/>
          </a:xfrm>
        </p:spPr>
        <p:txBody>
          <a:bodyPr/>
          <a:lstStyle/>
          <a:p>
            <a:pPr eaLnBrk="1" hangingPunct="1"/>
            <a:r>
              <a:rPr lang="de-AT" smtClean="0"/>
              <a:t>Ergebnisse Pflegehilfe zusammengefasst:</a:t>
            </a:r>
          </a:p>
        </p:txBody>
      </p:sp>
      <p:sp>
        <p:nvSpPr>
          <p:cNvPr id="68611" name="Inhaltsplatzhalter 2"/>
          <p:cNvSpPr>
            <a:spLocks noGrp="1"/>
          </p:cNvSpPr>
          <p:nvPr>
            <p:ph idx="1"/>
          </p:nvPr>
        </p:nvSpPr>
        <p:spPr>
          <a:xfrm>
            <a:off x="457200" y="1452563"/>
            <a:ext cx="8229600" cy="4784725"/>
          </a:xfrm>
        </p:spPr>
        <p:txBody>
          <a:bodyPr/>
          <a:lstStyle/>
          <a:p>
            <a:pPr eaLnBrk="1" hangingPunct="1"/>
            <a:r>
              <a:rPr lang="de-AT" smtClean="0"/>
              <a:t>Pflegehilfe ist für bestimmte Zielgruppen und Fachbereiche v.a. der Akutversorgung im Krankenhaus nicht ausreichend qualifiziert:</a:t>
            </a:r>
          </a:p>
          <a:p>
            <a:pPr lvl="1" eaLnBrk="1" hangingPunct="1"/>
            <a:r>
              <a:rPr lang="de-AT" sz="1600" smtClean="0"/>
              <a:t>Onkologie, Unfälle, Erkrankungen des Bewegungs- und Stützapparat, Lungen-, Herz-Kreislauf- und Stoffwechselerkrankungen</a:t>
            </a:r>
          </a:p>
          <a:p>
            <a:pPr lvl="1" eaLnBrk="1" hangingPunct="1"/>
            <a:r>
              <a:rPr lang="de-AT" sz="1600" smtClean="0"/>
              <a:t>psychiatrisch, geronto-psychiatisch Erkrankte und Menschen mit Abhängigkeitserkrankungen</a:t>
            </a:r>
          </a:p>
          <a:p>
            <a:pPr lvl="1" eaLnBrk="1" hangingPunct="1"/>
            <a:r>
              <a:rPr lang="de-AT" sz="1600" smtClean="0"/>
              <a:t>Kinder- und Jugendliche, Säuglinge und Menschen mit Behinderungen</a:t>
            </a:r>
          </a:p>
          <a:p>
            <a:pPr eaLnBrk="1" hangingPunct="1"/>
            <a:r>
              <a:rPr lang="de-AT" smtClean="0"/>
              <a:t>Pflegehilfe ist in einem Teilbereich der medizinisch-pflegerischen Grundkenntnisse nicht ausreichend qualifiziert</a:t>
            </a:r>
          </a:p>
          <a:p>
            <a:pPr lvl="1" eaLnBrk="1" hangingPunct="1"/>
            <a:r>
              <a:rPr lang="de-AT" sz="1600" smtClean="0"/>
              <a:t>Pathologie, Pharmakologie</a:t>
            </a:r>
          </a:p>
          <a:p>
            <a:pPr lvl="1" eaLnBrk="1" hangingPunct="1"/>
            <a:r>
              <a:rPr lang="de-AT" sz="1600" smtClean="0"/>
              <a:t>Medizinischer Diagnostik und Therapie</a:t>
            </a:r>
          </a:p>
          <a:p>
            <a:pPr lvl="1" eaLnBrk="1" hangingPunct="1"/>
            <a:r>
              <a:rPr lang="de-AT" sz="1600" smtClean="0"/>
              <a:t>Pflegeprinzipien und –konzepte</a:t>
            </a:r>
          </a:p>
          <a:p>
            <a:pPr eaLnBrk="1" hangingPunct="1"/>
            <a:r>
              <a:rPr lang="de-AT" smtClean="0"/>
              <a:t>Weiterbildungen scheinen nicht die Lösung zu sein</a:t>
            </a:r>
          </a:p>
          <a:p>
            <a:pPr lvl="1" eaLnBrk="1" hangingPunct="1"/>
            <a:r>
              <a:rPr lang="de-AT" sz="1600" smtClean="0"/>
              <a:t>wenig Angebot/Nachfrage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blinds(horizontal)">
                                      <p:cBhvr>
                                        <p:cTn id="7" dur="500"/>
                                        <p:tgtEl>
                                          <p:spTgt spid="68611">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8611">
                                            <p:txEl>
                                              <p:pRg st="1" end="1"/>
                                            </p:txEl>
                                          </p:spTgt>
                                        </p:tgtEl>
                                        <p:attrNameLst>
                                          <p:attrName>style.visibility</p:attrName>
                                        </p:attrNameLst>
                                      </p:cBhvr>
                                      <p:to>
                                        <p:strVal val="visible"/>
                                      </p:to>
                                    </p:set>
                                    <p:animEffect transition="in" filter="blinds(horizontal)">
                                      <p:cBhvr>
                                        <p:cTn id="10" dur="500"/>
                                        <p:tgtEl>
                                          <p:spTgt spid="68611">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8611">
                                            <p:txEl>
                                              <p:pRg st="2" end="2"/>
                                            </p:txEl>
                                          </p:spTgt>
                                        </p:tgtEl>
                                        <p:attrNameLst>
                                          <p:attrName>style.visibility</p:attrName>
                                        </p:attrNameLst>
                                      </p:cBhvr>
                                      <p:to>
                                        <p:strVal val="visible"/>
                                      </p:to>
                                    </p:set>
                                    <p:animEffect transition="in" filter="blinds(horizontal)">
                                      <p:cBhvr>
                                        <p:cTn id="13" dur="500"/>
                                        <p:tgtEl>
                                          <p:spTgt spid="68611">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8611">
                                            <p:txEl>
                                              <p:pRg st="3" end="3"/>
                                            </p:txEl>
                                          </p:spTgt>
                                        </p:tgtEl>
                                        <p:attrNameLst>
                                          <p:attrName>style.visibility</p:attrName>
                                        </p:attrNameLst>
                                      </p:cBhvr>
                                      <p:to>
                                        <p:strVal val="visible"/>
                                      </p:to>
                                    </p:set>
                                    <p:animEffect transition="in" filter="blinds(horizontal)">
                                      <p:cBhvr>
                                        <p:cTn id="16" dur="500"/>
                                        <p:tgtEl>
                                          <p:spTgt spid="6861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68611">
                                            <p:txEl>
                                              <p:pRg st="4" end="4"/>
                                            </p:txEl>
                                          </p:spTgt>
                                        </p:tgtEl>
                                        <p:attrNameLst>
                                          <p:attrName>style.visibility</p:attrName>
                                        </p:attrNameLst>
                                      </p:cBhvr>
                                      <p:to>
                                        <p:strVal val="visible"/>
                                      </p:to>
                                    </p:set>
                                    <p:animEffect transition="in" filter="blinds(horizontal)">
                                      <p:cBhvr>
                                        <p:cTn id="21" dur="500"/>
                                        <p:tgtEl>
                                          <p:spTgt spid="68611">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68611">
                                            <p:txEl>
                                              <p:pRg st="5" end="5"/>
                                            </p:txEl>
                                          </p:spTgt>
                                        </p:tgtEl>
                                        <p:attrNameLst>
                                          <p:attrName>style.visibility</p:attrName>
                                        </p:attrNameLst>
                                      </p:cBhvr>
                                      <p:to>
                                        <p:strVal val="visible"/>
                                      </p:to>
                                    </p:set>
                                    <p:animEffect transition="in" filter="blinds(horizontal)">
                                      <p:cBhvr>
                                        <p:cTn id="24" dur="500"/>
                                        <p:tgtEl>
                                          <p:spTgt spid="68611">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68611">
                                            <p:txEl>
                                              <p:pRg st="6" end="6"/>
                                            </p:txEl>
                                          </p:spTgt>
                                        </p:tgtEl>
                                        <p:attrNameLst>
                                          <p:attrName>style.visibility</p:attrName>
                                        </p:attrNameLst>
                                      </p:cBhvr>
                                      <p:to>
                                        <p:strVal val="visible"/>
                                      </p:to>
                                    </p:set>
                                    <p:animEffect transition="in" filter="blinds(horizontal)">
                                      <p:cBhvr>
                                        <p:cTn id="27" dur="500"/>
                                        <p:tgtEl>
                                          <p:spTgt spid="68611">
                                            <p:txEl>
                                              <p:pRg st="6" end="6"/>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68611">
                                            <p:txEl>
                                              <p:pRg st="7" end="7"/>
                                            </p:txEl>
                                          </p:spTgt>
                                        </p:tgtEl>
                                        <p:attrNameLst>
                                          <p:attrName>style.visibility</p:attrName>
                                        </p:attrNameLst>
                                      </p:cBhvr>
                                      <p:to>
                                        <p:strVal val="visible"/>
                                      </p:to>
                                    </p:set>
                                    <p:animEffect transition="in" filter="blinds(horizontal)">
                                      <p:cBhvr>
                                        <p:cTn id="30" dur="500"/>
                                        <p:tgtEl>
                                          <p:spTgt spid="68611">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68611">
                                            <p:txEl>
                                              <p:pRg st="8" end="8"/>
                                            </p:txEl>
                                          </p:spTgt>
                                        </p:tgtEl>
                                        <p:attrNameLst>
                                          <p:attrName>style.visibility</p:attrName>
                                        </p:attrNameLst>
                                      </p:cBhvr>
                                      <p:to>
                                        <p:strVal val="visible"/>
                                      </p:to>
                                    </p:set>
                                    <p:animEffect transition="in" filter="blinds(horizontal)">
                                      <p:cBhvr>
                                        <p:cTn id="35" dur="500"/>
                                        <p:tgtEl>
                                          <p:spTgt spid="68611">
                                            <p:txEl>
                                              <p:pRg st="8" end="8"/>
                                            </p:txEl>
                                          </p:spTgt>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68611">
                                            <p:txEl>
                                              <p:pRg st="9" end="9"/>
                                            </p:txEl>
                                          </p:spTgt>
                                        </p:tgtEl>
                                        <p:attrNameLst>
                                          <p:attrName>style.visibility</p:attrName>
                                        </p:attrNameLst>
                                      </p:cBhvr>
                                      <p:to>
                                        <p:strVal val="visible"/>
                                      </p:to>
                                    </p:set>
                                    <p:animEffect transition="in" filter="blinds(horizontal)">
                                      <p:cBhvr>
                                        <p:cTn id="38" dur="500"/>
                                        <p:tgtEl>
                                          <p:spTgt spid="686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Inhaltsplatzhalter 2"/>
          <p:cNvSpPr>
            <a:spLocks noGrp="1"/>
          </p:cNvSpPr>
          <p:nvPr>
            <p:ph idx="1"/>
          </p:nvPr>
        </p:nvSpPr>
        <p:spPr>
          <a:xfrm>
            <a:off x="457200" y="1600200"/>
            <a:ext cx="8229600" cy="4781550"/>
          </a:xfrm>
        </p:spPr>
        <p:txBody>
          <a:bodyPr/>
          <a:lstStyle/>
          <a:p>
            <a:pPr eaLnBrk="1" hangingPunct="1"/>
            <a:r>
              <a:rPr lang="de-AT" dirty="0" smtClean="0"/>
              <a:t>“</a:t>
            </a:r>
            <a:r>
              <a:rPr lang="de-AT" dirty="0" smtClean="0"/>
              <a:t>Professionalisierung darf sich nicht auf die Herausbildung einer besonderen Expertenelite in der direkten Pflege beschränken (akademische Pflegefachkräfte=Bachelor etc.). </a:t>
            </a:r>
          </a:p>
          <a:p>
            <a:pPr eaLnBrk="1" hangingPunct="1"/>
            <a:r>
              <a:rPr lang="de-AT" dirty="0" smtClean="0"/>
              <a:t>Sie muss den gesamten Berufsstand umfassen, wenn sie qualitätssichernd für die Adressaten und Adressatinnen sein soll und auf eine verbesserte Anerkennung derer zielt, die sich in der Pflege von Patientinnen und Patienten engagieren.“</a:t>
            </a:r>
          </a:p>
          <a:p>
            <a:pPr algn="r" eaLnBrk="1" hangingPunct="1">
              <a:buFont typeface="Lucida Sans Unicode" pitchFamily="34" charset="0"/>
              <a:buNone/>
            </a:pPr>
            <a:r>
              <a:rPr lang="de-AT" dirty="0" smtClean="0"/>
              <a:t>(</a:t>
            </a:r>
            <a:r>
              <a:rPr lang="de-AT" dirty="0" err="1" smtClean="0"/>
              <a:t>Bögemann-Großheim</a:t>
            </a:r>
            <a:r>
              <a:rPr lang="de-AT" dirty="0" smtClean="0"/>
              <a:t>, Ellen 2004)</a:t>
            </a:r>
          </a:p>
          <a:p>
            <a:pPr eaLnBrk="1" hangingPunct="1"/>
            <a:r>
              <a:rPr lang="de-AT" b="1" dirty="0" smtClean="0">
                <a:solidFill>
                  <a:srgbClr val="00B0F0"/>
                </a:solidFill>
              </a:rPr>
              <a:t>Fazit:</a:t>
            </a:r>
          </a:p>
          <a:p>
            <a:pPr lvl="1" eaLnBrk="1" hangingPunct="1"/>
            <a:r>
              <a:rPr lang="de-AT" b="1" dirty="0" smtClean="0">
                <a:solidFill>
                  <a:srgbClr val="00B0F0"/>
                </a:solidFill>
              </a:rPr>
              <a:t>Anpassung und Aufwertung des Aufgaben- und Verantwortungsbereiches der Pflegehilfe</a:t>
            </a:r>
          </a:p>
          <a:p>
            <a:pPr lvl="1" eaLnBrk="1" hangingPunct="1"/>
            <a:r>
              <a:rPr lang="de-AT" b="1" dirty="0" smtClean="0">
                <a:solidFill>
                  <a:srgbClr val="00B0F0"/>
                </a:solidFill>
              </a:rPr>
              <a:t>verbunden mit einer dafür erforderlichen, kontextgebundenen Ausbildung/Qualifizierung</a:t>
            </a:r>
          </a:p>
        </p:txBody>
      </p:sp>
      <p:sp>
        <p:nvSpPr>
          <p:cNvPr id="64515" name="Titel 1"/>
          <p:cNvSpPr>
            <a:spLocks noGrp="1"/>
          </p:cNvSpPr>
          <p:nvPr>
            <p:ph type="title"/>
          </p:nvPr>
        </p:nvSpPr>
        <p:spPr>
          <a:xfrm>
            <a:off x="374650" y="620713"/>
            <a:ext cx="8229600" cy="720725"/>
          </a:xfrm>
        </p:spPr>
        <p:txBody>
          <a:bodyPr/>
          <a:lstStyle/>
          <a:p>
            <a:pPr eaLnBrk="1" hangingPunct="1">
              <a:defRPr/>
            </a:pPr>
            <a:r>
              <a:rPr lang="de-AT" dirty="0" smtClean="0"/>
              <a:t>Von der Pflegehilfe zur </a:t>
            </a:r>
            <a:r>
              <a:rPr lang="de-AT" dirty="0" smtClean="0">
                <a:solidFill>
                  <a:srgbClr val="00B0F0"/>
                </a:solidFill>
              </a:rPr>
              <a:t>Pflegeassistenz</a:t>
            </a:r>
            <a:r>
              <a:rPr lang="de-AT" dirty="0" smtClean="0"/>
              <a:t> </a:t>
            </a:r>
            <a:br>
              <a:rPr lang="de-AT" dirty="0" smtClean="0"/>
            </a:br>
            <a:r>
              <a:rPr lang="de-AT" dirty="0" smtClean="0"/>
              <a:t>mit Fach- und Kompetenzerweiterung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9634">
                                            <p:txEl>
                                              <p:pRg st="0" end="0"/>
                                            </p:txEl>
                                          </p:spTgt>
                                        </p:tgtEl>
                                        <p:attrNameLst>
                                          <p:attrName>style.visibility</p:attrName>
                                        </p:attrNameLst>
                                      </p:cBhvr>
                                      <p:to>
                                        <p:strVal val="visible"/>
                                      </p:to>
                                    </p:set>
                                    <p:animEffect transition="in" filter="blinds(horizontal)">
                                      <p:cBhvr>
                                        <p:cTn id="7" dur="500"/>
                                        <p:tgtEl>
                                          <p:spTgt spid="696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9634">
                                            <p:txEl>
                                              <p:pRg st="1" end="1"/>
                                            </p:txEl>
                                          </p:spTgt>
                                        </p:tgtEl>
                                        <p:attrNameLst>
                                          <p:attrName>style.visibility</p:attrName>
                                        </p:attrNameLst>
                                      </p:cBhvr>
                                      <p:to>
                                        <p:strVal val="visible"/>
                                      </p:to>
                                    </p:set>
                                    <p:animEffect transition="in" filter="blinds(horizontal)">
                                      <p:cBhvr>
                                        <p:cTn id="12" dur="500"/>
                                        <p:tgtEl>
                                          <p:spTgt spid="696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9634">
                                            <p:txEl>
                                              <p:pRg st="2" end="2"/>
                                            </p:txEl>
                                          </p:spTgt>
                                        </p:tgtEl>
                                        <p:attrNameLst>
                                          <p:attrName>style.visibility</p:attrName>
                                        </p:attrNameLst>
                                      </p:cBhvr>
                                      <p:to>
                                        <p:strVal val="visible"/>
                                      </p:to>
                                    </p:set>
                                    <p:animEffect transition="in" filter="blinds(horizontal)">
                                      <p:cBhvr>
                                        <p:cTn id="17" dur="500"/>
                                        <p:tgtEl>
                                          <p:spTgt spid="6963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9634">
                                            <p:txEl>
                                              <p:pRg st="3" end="3"/>
                                            </p:txEl>
                                          </p:spTgt>
                                        </p:tgtEl>
                                        <p:attrNameLst>
                                          <p:attrName>style.visibility</p:attrName>
                                        </p:attrNameLst>
                                      </p:cBhvr>
                                      <p:to>
                                        <p:strVal val="visible"/>
                                      </p:to>
                                    </p:set>
                                    <p:animEffect transition="in" filter="blinds(horizontal)">
                                      <p:cBhvr>
                                        <p:cTn id="22" dur="500"/>
                                        <p:tgtEl>
                                          <p:spTgt spid="69634">
                                            <p:txEl>
                                              <p:pRg st="3" end="3"/>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69634">
                                            <p:txEl>
                                              <p:pRg st="4" end="4"/>
                                            </p:txEl>
                                          </p:spTgt>
                                        </p:tgtEl>
                                        <p:attrNameLst>
                                          <p:attrName>style.visibility</p:attrName>
                                        </p:attrNameLst>
                                      </p:cBhvr>
                                      <p:to>
                                        <p:strVal val="visible"/>
                                      </p:to>
                                    </p:set>
                                    <p:animEffect transition="in" filter="blinds(horizontal)">
                                      <p:cBhvr>
                                        <p:cTn id="25" dur="500"/>
                                        <p:tgtEl>
                                          <p:spTgt spid="69634">
                                            <p:txEl>
                                              <p:pRg st="4" end="4"/>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69634">
                                            <p:txEl>
                                              <p:pRg st="5" end="5"/>
                                            </p:txEl>
                                          </p:spTgt>
                                        </p:tgtEl>
                                        <p:attrNameLst>
                                          <p:attrName>style.visibility</p:attrName>
                                        </p:attrNameLst>
                                      </p:cBhvr>
                                      <p:to>
                                        <p:strVal val="visible"/>
                                      </p:to>
                                    </p:set>
                                    <p:animEffect transition="in" filter="blinds(horizontal)">
                                      <p:cBhvr>
                                        <p:cTn id="28" dur="500"/>
                                        <p:tgtEl>
                                          <p:spTgt spid="6963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nvGraphicFramePr>
        <p:xfrm>
          <a:off x="1398588" y="1989138"/>
          <a:ext cx="6348308" cy="3620598"/>
        </p:xfrm>
        <a:graphic>
          <a:graphicData uri="http://schemas.openxmlformats.org/drawingml/2006/table">
            <a:tbl>
              <a:tblPr>
                <a:effectLst/>
              </a:tblPr>
              <a:tblGrid>
                <a:gridCol w="684000"/>
                <a:gridCol w="871683"/>
                <a:gridCol w="1072759"/>
                <a:gridCol w="806232"/>
                <a:gridCol w="1026113"/>
                <a:gridCol w="879521"/>
                <a:gridCol w="1008000"/>
              </a:tblGrid>
              <a:tr h="796770">
                <a:tc gridSpan="3">
                  <a:txBody>
                    <a:bodyPr/>
                    <a:lstStyle/>
                    <a:p>
                      <a:pPr marL="72000" algn="ctr">
                        <a:lnSpc>
                          <a:spcPts val="2600"/>
                        </a:lnSpc>
                        <a:spcBef>
                          <a:spcPts val="1350"/>
                        </a:spcBef>
                        <a:spcAft>
                          <a:spcPts val="0"/>
                        </a:spcAft>
                      </a:pPr>
                      <a:r>
                        <a:rPr lang="de-AT" sz="1600" b="1" dirty="0" smtClean="0">
                          <a:solidFill>
                            <a:schemeClr val="bg2">
                              <a:lumMod val="75000"/>
                            </a:schemeClr>
                          </a:solidFill>
                          <a:latin typeface="Lucida Sans Unicode" pitchFamily="34" charset="0"/>
                          <a:ea typeface="Times New Roman"/>
                          <a:cs typeface="Lucida Sans Unicode" pitchFamily="34" charset="0"/>
                        </a:rPr>
                        <a:t>Fragebogen</a:t>
                      </a:r>
                    </a:p>
                    <a:p>
                      <a:pPr marL="72000" algn="ctr">
                        <a:lnSpc>
                          <a:spcPts val="1700"/>
                        </a:lnSpc>
                        <a:spcBef>
                          <a:spcPts val="1350"/>
                        </a:spcBef>
                        <a:spcAft>
                          <a:spcPts val="0"/>
                        </a:spcAft>
                      </a:pPr>
                      <a:r>
                        <a:rPr lang="de-AT" sz="1600" b="1" dirty="0" smtClean="0">
                          <a:solidFill>
                            <a:schemeClr val="bg2">
                              <a:lumMod val="75000"/>
                            </a:schemeClr>
                          </a:solidFill>
                          <a:latin typeface="Lucida Sans Unicode" pitchFamily="34" charset="0"/>
                          <a:ea typeface="Times New Roman"/>
                          <a:cs typeface="Lucida Sans Unicode" pitchFamily="34" charset="0"/>
                        </a:rPr>
                        <a:t>(Anforderung lt. Praxis)</a:t>
                      </a:r>
                      <a:endParaRPr lang="de-AT" sz="1600" b="1"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AT"/>
                    </a:p>
                  </a:txBody>
                  <a:tcPr/>
                </a:tc>
                <a:tc hMerge="1">
                  <a:txBody>
                    <a:bodyPr/>
                    <a:lstStyle/>
                    <a:p>
                      <a:endParaRPr lang="de-AT"/>
                    </a:p>
                  </a:txBody>
                  <a:tcPr/>
                </a:tc>
                <a:tc gridSpan="2">
                  <a:txBody>
                    <a:bodyPr/>
                    <a:lstStyle/>
                    <a:p>
                      <a:pPr marL="72000" algn="ctr">
                        <a:lnSpc>
                          <a:spcPts val="2600"/>
                        </a:lnSpc>
                        <a:spcBef>
                          <a:spcPts val="1350"/>
                        </a:spcBef>
                        <a:spcAft>
                          <a:spcPts val="0"/>
                        </a:spcAft>
                      </a:pPr>
                      <a:r>
                        <a:rPr lang="de-AT" sz="1600" b="1" dirty="0" smtClean="0">
                          <a:solidFill>
                            <a:schemeClr val="bg2">
                              <a:lumMod val="75000"/>
                            </a:schemeClr>
                          </a:solidFill>
                          <a:latin typeface="Lucida Sans Unicode" pitchFamily="34" charset="0"/>
                          <a:ea typeface="Times New Roman"/>
                          <a:cs typeface="Lucida Sans Unicode" pitchFamily="34" charset="0"/>
                        </a:rPr>
                        <a:t>Curriculum</a:t>
                      </a:r>
                      <a:endParaRPr lang="de-AT" sz="1600" b="1"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ts val="1350"/>
                        </a:lnSpc>
                        <a:spcBef>
                          <a:spcPts val="1350"/>
                        </a:spcBef>
                        <a:spcAft>
                          <a:spcPts val="0"/>
                        </a:spcAft>
                      </a:pPr>
                      <a:endParaRPr lang="de-AT" sz="900" dirty="0">
                        <a:latin typeface="Lucida Sans Unicode"/>
                        <a:ea typeface="Times New Roman"/>
                        <a:cs typeface="Times New Roman"/>
                      </a:endParaRPr>
                    </a:p>
                  </a:txBody>
                  <a:tcPr marL="68580" marR="68580" marT="0" marB="0">
                    <a:lnL w="12700" cap="flat" cmpd="sng" algn="ctr">
                      <a:noFill/>
                      <a:prstDash val="dot"/>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2">
                  <a:txBody>
                    <a:bodyPr/>
                    <a:lstStyle/>
                    <a:p>
                      <a:pPr marL="72000" algn="ctr">
                        <a:lnSpc>
                          <a:spcPts val="2600"/>
                        </a:lnSpc>
                        <a:spcBef>
                          <a:spcPts val="1350"/>
                        </a:spcBef>
                        <a:spcAft>
                          <a:spcPts val="0"/>
                        </a:spcAft>
                      </a:pPr>
                      <a:r>
                        <a:rPr lang="de-AT" sz="1600" b="1" dirty="0" smtClean="0">
                          <a:solidFill>
                            <a:schemeClr val="bg2">
                              <a:lumMod val="75000"/>
                            </a:schemeClr>
                          </a:solidFill>
                          <a:latin typeface="Lucida Sans Unicode" pitchFamily="34" charset="0"/>
                          <a:ea typeface="Times New Roman"/>
                          <a:cs typeface="Lucida Sans Unicode" pitchFamily="34" charset="0"/>
                        </a:rPr>
                        <a:t>PH-AV</a:t>
                      </a:r>
                      <a:endParaRPr lang="de-AT" sz="1600" b="1"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ts val="1350"/>
                        </a:lnSpc>
                        <a:spcBef>
                          <a:spcPts val="1350"/>
                        </a:spcBef>
                        <a:spcAft>
                          <a:spcPts val="0"/>
                        </a:spcAft>
                      </a:pPr>
                      <a:endParaRPr lang="de-AT" sz="900" dirty="0">
                        <a:latin typeface="Lucida Sans Unicode"/>
                        <a:ea typeface="Times New Roman"/>
                        <a:cs typeface="Times New Roman"/>
                      </a:endParaRPr>
                    </a:p>
                  </a:txBody>
                  <a:tcPr marL="68580" marR="68580" marT="0" marB="0">
                    <a:lnL w="12700" cap="flat" cmpd="sng" algn="ctr">
                      <a:noFill/>
                      <a:prstDash val="dot"/>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651903">
                <a:tc>
                  <a:txBody>
                    <a:bodyPr/>
                    <a:lstStyle/>
                    <a:p>
                      <a:pPr algn="ctr">
                        <a:lnSpc>
                          <a:spcPct val="150000"/>
                        </a:lnSpc>
                        <a:spcBef>
                          <a:spcPts val="1350"/>
                        </a:spcBef>
                        <a:spcAft>
                          <a:spcPts val="0"/>
                        </a:spcAft>
                      </a:pPr>
                      <a:r>
                        <a:rPr lang="de-AT" sz="1500" b="1" dirty="0" smtClean="0">
                          <a:solidFill>
                            <a:schemeClr val="bg2">
                              <a:lumMod val="75000"/>
                            </a:schemeClr>
                          </a:solidFill>
                          <a:latin typeface="Lucida Sans Unicode" pitchFamily="34" charset="0"/>
                          <a:ea typeface="Times New Roman"/>
                          <a:cs typeface="Lucida Sans Unicode" pitchFamily="34" charset="0"/>
                        </a:rPr>
                        <a:t>NQR*</a:t>
                      </a:r>
                      <a:br>
                        <a:rPr lang="de-AT" sz="1500" b="1" dirty="0" smtClean="0">
                          <a:solidFill>
                            <a:schemeClr val="bg2">
                              <a:lumMod val="75000"/>
                            </a:schemeClr>
                          </a:solidFill>
                          <a:latin typeface="Lucida Sans Unicode" pitchFamily="34" charset="0"/>
                          <a:ea typeface="Times New Roman"/>
                          <a:cs typeface="Lucida Sans Unicode" pitchFamily="34" charset="0"/>
                        </a:rPr>
                      </a:br>
                      <a:r>
                        <a:rPr lang="de-AT" sz="1500" b="1" dirty="0" smtClean="0">
                          <a:solidFill>
                            <a:schemeClr val="bg2">
                              <a:lumMod val="75000"/>
                            </a:schemeClr>
                          </a:solidFill>
                          <a:latin typeface="Lucida Sans Unicode" pitchFamily="34" charset="0"/>
                          <a:ea typeface="Times New Roman"/>
                          <a:cs typeface="Lucida Sans Unicode" pitchFamily="34" charset="0"/>
                        </a:rPr>
                        <a:t>Stufe</a:t>
                      </a:r>
                      <a:endParaRPr lang="de-AT" sz="15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Bef>
                          <a:spcPts val="1350"/>
                        </a:spcBef>
                        <a:spcAft>
                          <a:spcPts val="0"/>
                        </a:spcAft>
                      </a:pPr>
                      <a:r>
                        <a:rPr lang="de-AT" sz="1500" b="1" dirty="0" smtClean="0">
                          <a:solidFill>
                            <a:schemeClr val="bg2">
                              <a:lumMod val="75000"/>
                            </a:schemeClr>
                          </a:solidFill>
                          <a:latin typeface="Lucida Sans Unicode" pitchFamily="34" charset="0"/>
                          <a:ea typeface="Times New Roman"/>
                          <a:cs typeface="Lucida Sans Unicode" pitchFamily="34" charset="0"/>
                        </a:rPr>
                        <a:t>Anzahl</a:t>
                      </a:r>
                      <a:br>
                        <a:rPr lang="de-AT" sz="1500" b="1" dirty="0" smtClean="0">
                          <a:solidFill>
                            <a:schemeClr val="bg2">
                              <a:lumMod val="75000"/>
                            </a:schemeClr>
                          </a:solidFill>
                          <a:latin typeface="Lucida Sans Unicode" pitchFamily="34" charset="0"/>
                          <a:ea typeface="Times New Roman"/>
                          <a:cs typeface="Lucida Sans Unicode" pitchFamily="34" charset="0"/>
                        </a:rPr>
                      </a:br>
                      <a:r>
                        <a:rPr lang="de-AT" sz="1500" b="1" dirty="0" smtClean="0">
                          <a:solidFill>
                            <a:schemeClr val="bg2">
                              <a:lumMod val="75000"/>
                            </a:schemeClr>
                          </a:solidFill>
                          <a:latin typeface="Lucida Sans Unicode" pitchFamily="34" charset="0"/>
                          <a:ea typeface="Times New Roman"/>
                          <a:cs typeface="Lucida Sans Unicode" pitchFamily="34" charset="0"/>
                        </a:rPr>
                        <a:t>Items</a:t>
                      </a:r>
                      <a:endParaRPr lang="de-AT" sz="15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Bef>
                          <a:spcPts val="1350"/>
                        </a:spcBef>
                        <a:spcAft>
                          <a:spcPts val="0"/>
                        </a:spcAft>
                      </a:pPr>
                      <a:r>
                        <a:rPr lang="de-AT" sz="1500" b="1" dirty="0">
                          <a:solidFill>
                            <a:schemeClr val="bg2">
                              <a:lumMod val="75000"/>
                            </a:schemeClr>
                          </a:solidFill>
                          <a:latin typeface="Lucida Sans Unicode" pitchFamily="34" charset="0"/>
                          <a:ea typeface="Times New Roman"/>
                          <a:cs typeface="Lucida Sans Unicode" pitchFamily="34" charset="0"/>
                        </a:rPr>
                        <a:t>Prozent</a:t>
                      </a:r>
                      <a:endParaRPr lang="de-AT" sz="15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600"/>
                        </a:lnSpc>
                        <a:spcBef>
                          <a:spcPts val="1350"/>
                        </a:spcBef>
                        <a:spcAft>
                          <a:spcPts val="0"/>
                        </a:spcAft>
                      </a:pPr>
                      <a:r>
                        <a:rPr lang="de-AT" sz="1500" b="1" dirty="0" smtClean="0">
                          <a:solidFill>
                            <a:schemeClr val="bg2">
                              <a:lumMod val="75000"/>
                            </a:schemeClr>
                          </a:solidFill>
                          <a:latin typeface="Lucida Sans Unicode" pitchFamily="34" charset="0"/>
                          <a:ea typeface="Times New Roman"/>
                          <a:cs typeface="Lucida Sans Unicode" pitchFamily="34" charset="0"/>
                        </a:rPr>
                        <a:t>Anzahl</a:t>
                      </a:r>
                      <a:br>
                        <a:rPr lang="de-AT" sz="1500" b="1" dirty="0" smtClean="0">
                          <a:solidFill>
                            <a:schemeClr val="bg2">
                              <a:lumMod val="75000"/>
                            </a:schemeClr>
                          </a:solidFill>
                          <a:latin typeface="Lucida Sans Unicode" pitchFamily="34" charset="0"/>
                          <a:ea typeface="Times New Roman"/>
                          <a:cs typeface="Lucida Sans Unicode" pitchFamily="34" charset="0"/>
                        </a:rPr>
                      </a:br>
                      <a:r>
                        <a:rPr lang="de-AT" sz="1500" b="1" dirty="0" smtClean="0">
                          <a:solidFill>
                            <a:schemeClr val="bg2">
                              <a:lumMod val="75000"/>
                            </a:schemeClr>
                          </a:solidFill>
                          <a:latin typeface="Lucida Sans Unicode" pitchFamily="34" charset="0"/>
                          <a:ea typeface="Times New Roman"/>
                          <a:cs typeface="Lucida Sans Unicode" pitchFamily="34" charset="0"/>
                        </a:rPr>
                        <a:t>Items</a:t>
                      </a:r>
                      <a:endParaRPr lang="de-AT" sz="15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600"/>
                        </a:lnSpc>
                        <a:spcBef>
                          <a:spcPts val="1350"/>
                        </a:spcBef>
                        <a:spcAft>
                          <a:spcPts val="0"/>
                        </a:spcAft>
                      </a:pPr>
                      <a:r>
                        <a:rPr lang="de-AT" sz="1500" b="1" dirty="0" smtClean="0">
                          <a:solidFill>
                            <a:schemeClr val="bg2">
                              <a:lumMod val="75000"/>
                            </a:schemeClr>
                          </a:solidFill>
                          <a:latin typeface="Lucida Sans Unicode" pitchFamily="34" charset="0"/>
                          <a:ea typeface="Times New Roman"/>
                          <a:cs typeface="Lucida Sans Unicode" pitchFamily="34" charset="0"/>
                        </a:rPr>
                        <a:t>Prozent</a:t>
                      </a:r>
                      <a:endParaRPr lang="de-AT" sz="15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600"/>
                        </a:lnSpc>
                        <a:spcBef>
                          <a:spcPts val="1350"/>
                        </a:spcBef>
                        <a:spcAft>
                          <a:spcPts val="0"/>
                        </a:spcAft>
                      </a:pPr>
                      <a:r>
                        <a:rPr lang="de-AT" sz="1500" b="1" dirty="0" smtClean="0">
                          <a:solidFill>
                            <a:schemeClr val="bg2">
                              <a:lumMod val="75000"/>
                            </a:schemeClr>
                          </a:solidFill>
                          <a:latin typeface="Lucida Sans Unicode" pitchFamily="34" charset="0"/>
                          <a:ea typeface="Times New Roman"/>
                          <a:cs typeface="Lucida Sans Unicode" pitchFamily="34" charset="0"/>
                        </a:rPr>
                        <a:t>Anzahl</a:t>
                      </a:r>
                      <a:br>
                        <a:rPr lang="de-AT" sz="1500" b="1" dirty="0" smtClean="0">
                          <a:solidFill>
                            <a:schemeClr val="bg2">
                              <a:lumMod val="75000"/>
                            </a:schemeClr>
                          </a:solidFill>
                          <a:latin typeface="Lucida Sans Unicode" pitchFamily="34" charset="0"/>
                          <a:ea typeface="Times New Roman"/>
                          <a:cs typeface="Lucida Sans Unicode" pitchFamily="34" charset="0"/>
                        </a:rPr>
                      </a:br>
                      <a:r>
                        <a:rPr lang="de-AT" sz="1500" b="1" dirty="0" smtClean="0">
                          <a:solidFill>
                            <a:schemeClr val="bg2">
                              <a:lumMod val="75000"/>
                            </a:schemeClr>
                          </a:solidFill>
                          <a:latin typeface="Lucida Sans Unicode" pitchFamily="34" charset="0"/>
                          <a:ea typeface="Times New Roman"/>
                          <a:cs typeface="Lucida Sans Unicode" pitchFamily="34" charset="0"/>
                        </a:rPr>
                        <a:t>Items</a:t>
                      </a:r>
                      <a:endParaRPr lang="de-AT" sz="15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600"/>
                        </a:lnSpc>
                        <a:spcBef>
                          <a:spcPts val="1350"/>
                        </a:spcBef>
                        <a:spcAft>
                          <a:spcPts val="0"/>
                        </a:spcAft>
                      </a:pPr>
                      <a:r>
                        <a:rPr lang="de-AT" sz="1500" b="1" dirty="0" smtClean="0">
                          <a:solidFill>
                            <a:schemeClr val="bg2">
                              <a:lumMod val="75000"/>
                            </a:schemeClr>
                          </a:solidFill>
                          <a:latin typeface="Lucida Sans Unicode" pitchFamily="34" charset="0"/>
                          <a:ea typeface="Times New Roman"/>
                          <a:cs typeface="Lucida Sans Unicode" pitchFamily="34" charset="0"/>
                        </a:rPr>
                        <a:t>Prozent</a:t>
                      </a:r>
                      <a:endParaRPr lang="de-AT" sz="15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839">
                <a:tc>
                  <a:txBody>
                    <a:bodyPr/>
                    <a:lstStyle/>
                    <a:p>
                      <a:pPr algn="ctr">
                        <a:lnSpc>
                          <a:spcPts val="2600"/>
                        </a:lnSpc>
                        <a:spcBef>
                          <a:spcPts val="1350"/>
                        </a:spcBef>
                        <a:spcAft>
                          <a:spcPts val="0"/>
                        </a:spcAft>
                      </a:pPr>
                      <a:r>
                        <a:rPr lang="de-AT" sz="1600" b="1" dirty="0">
                          <a:solidFill>
                            <a:schemeClr val="bg2">
                              <a:lumMod val="75000"/>
                            </a:schemeClr>
                          </a:solidFill>
                          <a:latin typeface="Lucida Sans Unicode" pitchFamily="34" charset="0"/>
                          <a:ea typeface="Times New Roman"/>
                          <a:cs typeface="Lucida Sans Unicode" pitchFamily="34" charset="0"/>
                        </a:rPr>
                        <a:t>3</a:t>
                      </a:r>
                      <a:endParaRPr lang="de-AT" sz="16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b="1" kern="1200" dirty="0">
                          <a:solidFill>
                            <a:schemeClr val="bg2">
                              <a:lumMod val="75000"/>
                            </a:schemeClr>
                          </a:solidFill>
                          <a:latin typeface="Lucida Sans Unicode" pitchFamily="34" charset="0"/>
                          <a:ea typeface="Times New Roman"/>
                          <a:cs typeface="Lucida Sans Unicode" pitchFamily="34" charset="0"/>
                        </a:rPr>
                        <a:t>19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b="1" kern="1200" dirty="0">
                          <a:solidFill>
                            <a:schemeClr val="bg2">
                              <a:lumMod val="75000"/>
                            </a:schemeClr>
                          </a:solidFill>
                          <a:latin typeface="Lucida Sans Unicode" pitchFamily="34" charset="0"/>
                          <a:ea typeface="Times New Roman"/>
                          <a:cs typeface="Lucida Sans Unicode" pitchFamily="34" charset="0"/>
                        </a:rPr>
                        <a:t>25,33%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b="1" kern="1200" dirty="0">
                          <a:solidFill>
                            <a:schemeClr val="bg2">
                              <a:lumMod val="75000"/>
                            </a:schemeClr>
                          </a:solidFill>
                          <a:latin typeface="Lucida Sans Unicode" pitchFamily="34" charset="0"/>
                          <a:ea typeface="Times New Roman"/>
                          <a:cs typeface="Lucida Sans Unicode" pitchFamily="34"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b="1" kern="1200" dirty="0">
                          <a:solidFill>
                            <a:schemeClr val="bg2">
                              <a:lumMod val="75000"/>
                            </a:schemeClr>
                          </a:solidFill>
                          <a:latin typeface="Lucida Sans Unicode" pitchFamily="34" charset="0"/>
                          <a:ea typeface="Times New Roman"/>
                          <a:cs typeface="Lucida Sans Unicode" pitchFamily="34" charset="0"/>
                        </a:rPr>
                        <a:t>16,00%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b="1" kern="1200" dirty="0" smtClean="0">
                          <a:solidFill>
                            <a:schemeClr val="bg2">
                              <a:lumMod val="75000"/>
                            </a:schemeClr>
                          </a:solidFill>
                          <a:latin typeface="Lucida Sans Unicode" pitchFamily="34" charset="0"/>
                          <a:ea typeface="Times New Roman"/>
                          <a:cs typeface="Lucida Sans Unicode" pitchFamily="34" charset="0"/>
                        </a:rPr>
                        <a:t>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b="1" kern="1200" dirty="0" smtClean="0">
                          <a:solidFill>
                            <a:schemeClr val="bg2">
                              <a:lumMod val="75000"/>
                            </a:schemeClr>
                          </a:solidFill>
                          <a:latin typeface="Lucida Sans Unicode" pitchFamily="34" charset="0"/>
                          <a:ea typeface="Times New Roman"/>
                          <a:cs typeface="Lucida Sans Unicode" pitchFamily="34" charset="0"/>
                        </a:rPr>
                        <a:t>12,00%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r>
              <a:tr h="342244">
                <a:tc>
                  <a:txBody>
                    <a:bodyPr/>
                    <a:lstStyle/>
                    <a:p>
                      <a:pPr algn="ctr">
                        <a:lnSpc>
                          <a:spcPts val="2600"/>
                        </a:lnSpc>
                        <a:spcBef>
                          <a:spcPts val="1350"/>
                        </a:spcBef>
                        <a:spcAft>
                          <a:spcPts val="0"/>
                        </a:spcAft>
                      </a:pPr>
                      <a:r>
                        <a:rPr lang="de-AT" sz="1600" b="1" dirty="0">
                          <a:solidFill>
                            <a:schemeClr val="bg2">
                              <a:lumMod val="75000"/>
                            </a:schemeClr>
                          </a:solidFill>
                          <a:latin typeface="Lucida Sans Unicode" pitchFamily="34" charset="0"/>
                          <a:ea typeface="Times New Roman"/>
                          <a:cs typeface="Lucida Sans Unicode" pitchFamily="34" charset="0"/>
                        </a:rPr>
                        <a:t>4</a:t>
                      </a:r>
                      <a:endParaRPr lang="de-AT" sz="16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spcBef>
                          <a:spcPts val="1350"/>
                        </a:spcBef>
                        <a:spcAft>
                          <a:spcPts val="0"/>
                        </a:spcAft>
                      </a:pPr>
                      <a:r>
                        <a:rPr lang="de-AT" sz="1600" b="1" kern="1200" dirty="0">
                          <a:solidFill>
                            <a:schemeClr val="bg2">
                              <a:lumMod val="75000"/>
                            </a:schemeClr>
                          </a:solidFill>
                          <a:latin typeface="Lucida Sans Unicode" pitchFamily="34" charset="0"/>
                          <a:ea typeface="Times New Roman"/>
                          <a:cs typeface="Lucida Sans Unicode" pitchFamily="34" charset="0"/>
                        </a:rPr>
                        <a:t>43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spcBef>
                          <a:spcPts val="1350"/>
                        </a:spcBef>
                        <a:spcAft>
                          <a:spcPts val="0"/>
                        </a:spcAft>
                      </a:pPr>
                      <a:r>
                        <a:rPr lang="de-AT" sz="1600" b="1" kern="1200" dirty="0">
                          <a:solidFill>
                            <a:schemeClr val="bg2">
                              <a:lumMod val="75000"/>
                            </a:schemeClr>
                          </a:solidFill>
                          <a:latin typeface="Lucida Sans Unicode" pitchFamily="34" charset="0"/>
                          <a:ea typeface="Times New Roman"/>
                          <a:cs typeface="Lucida Sans Unicode" pitchFamily="34" charset="0"/>
                        </a:rPr>
                        <a:t>57,33%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spcBef>
                          <a:spcPts val="1350"/>
                        </a:spcBef>
                        <a:spcAft>
                          <a:spcPts val="0"/>
                        </a:spcAft>
                      </a:pPr>
                      <a:r>
                        <a:rPr lang="de-AT" sz="1600" b="1" kern="1200" dirty="0">
                          <a:solidFill>
                            <a:schemeClr val="bg2">
                              <a:lumMod val="75000"/>
                            </a:schemeClr>
                          </a:solidFill>
                          <a:latin typeface="Lucida Sans Unicode" pitchFamily="34" charset="0"/>
                          <a:ea typeface="Times New Roman"/>
                          <a:cs typeface="Lucida Sans Unicode" pitchFamily="34" charset="0"/>
                        </a:rPr>
                        <a:t>33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spcBef>
                          <a:spcPts val="1350"/>
                        </a:spcBef>
                        <a:spcAft>
                          <a:spcPts val="0"/>
                        </a:spcAft>
                      </a:pPr>
                      <a:r>
                        <a:rPr lang="de-AT" sz="1600" b="1" kern="1200" dirty="0">
                          <a:solidFill>
                            <a:schemeClr val="bg2">
                              <a:lumMod val="75000"/>
                            </a:schemeClr>
                          </a:solidFill>
                          <a:latin typeface="Lucida Sans Unicode" pitchFamily="34" charset="0"/>
                          <a:ea typeface="Times New Roman"/>
                          <a:cs typeface="Lucida Sans Unicode" pitchFamily="34" charset="0"/>
                        </a:rPr>
                        <a:t>44,00%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spcBef>
                          <a:spcPts val="1350"/>
                        </a:spcBef>
                        <a:spcAft>
                          <a:spcPts val="0"/>
                        </a:spcAft>
                      </a:pPr>
                      <a:r>
                        <a:rPr lang="de-AT" sz="1600" b="1" kern="1200" dirty="0" smtClean="0">
                          <a:solidFill>
                            <a:schemeClr val="bg2">
                              <a:lumMod val="75000"/>
                            </a:schemeClr>
                          </a:solidFill>
                          <a:latin typeface="Lucida Sans Unicode" pitchFamily="34" charset="0"/>
                          <a:ea typeface="Times New Roman"/>
                          <a:cs typeface="Lucida Sans Unicode"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spcBef>
                          <a:spcPts val="1350"/>
                        </a:spcBef>
                        <a:spcAft>
                          <a:spcPts val="0"/>
                        </a:spcAft>
                      </a:pPr>
                      <a:r>
                        <a:rPr lang="de-AT" sz="1600" b="1" kern="1200" dirty="0" smtClean="0">
                          <a:solidFill>
                            <a:schemeClr val="bg2">
                              <a:lumMod val="75000"/>
                            </a:schemeClr>
                          </a:solidFill>
                          <a:latin typeface="Lucida Sans Unicode" pitchFamily="34" charset="0"/>
                          <a:ea typeface="Times New Roman"/>
                          <a:cs typeface="Lucida Sans Unicode" pitchFamily="34" charset="0"/>
                        </a:rPr>
                        <a:t>6,67%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244">
                <a:tc>
                  <a:txBody>
                    <a:bodyPr/>
                    <a:lstStyle/>
                    <a:p>
                      <a:pPr algn="ctr">
                        <a:lnSpc>
                          <a:spcPts val="2600"/>
                        </a:lnSpc>
                        <a:spcBef>
                          <a:spcPts val="1350"/>
                        </a:spcBef>
                        <a:spcAft>
                          <a:spcPts val="0"/>
                        </a:spcAft>
                      </a:pPr>
                      <a:r>
                        <a:rPr lang="de-AT" sz="1600" b="1" dirty="0">
                          <a:solidFill>
                            <a:schemeClr val="bg2">
                              <a:lumMod val="75000"/>
                            </a:schemeClr>
                          </a:solidFill>
                          <a:latin typeface="Lucida Sans Unicode" pitchFamily="34" charset="0"/>
                          <a:ea typeface="Times New Roman"/>
                          <a:cs typeface="Lucida Sans Unicode" pitchFamily="34" charset="0"/>
                        </a:rPr>
                        <a:t>5</a:t>
                      </a:r>
                      <a:endParaRPr lang="de-AT" sz="16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b="1" kern="1200" dirty="0">
                          <a:solidFill>
                            <a:schemeClr val="bg2">
                              <a:lumMod val="75000"/>
                            </a:schemeClr>
                          </a:solidFill>
                          <a:latin typeface="Lucida Sans Unicode" pitchFamily="34" charset="0"/>
                          <a:ea typeface="Times New Roman"/>
                          <a:cs typeface="Lucida Sans Unicode" pitchFamily="34"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b="1" kern="1200" dirty="0">
                          <a:solidFill>
                            <a:schemeClr val="bg2">
                              <a:lumMod val="75000"/>
                            </a:schemeClr>
                          </a:solidFill>
                          <a:latin typeface="Lucida Sans Unicode" pitchFamily="34" charset="0"/>
                          <a:ea typeface="Times New Roman"/>
                          <a:cs typeface="Lucida Sans Unicode" pitchFamily="34" charset="0"/>
                        </a:rPr>
                        <a:t>16,00%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b="1" kern="1200" dirty="0">
                          <a:solidFill>
                            <a:schemeClr val="bg2">
                              <a:lumMod val="75000"/>
                            </a:schemeClr>
                          </a:solidFill>
                          <a:latin typeface="Lucida Sans Unicode" pitchFamily="34" charset="0"/>
                          <a:ea typeface="Times New Roman"/>
                          <a:cs typeface="Lucida Sans Unicode" pitchFamily="34" charset="0"/>
                        </a:rPr>
                        <a:t>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b="1" kern="1200" dirty="0">
                          <a:solidFill>
                            <a:schemeClr val="bg2">
                              <a:lumMod val="75000"/>
                            </a:schemeClr>
                          </a:solidFill>
                          <a:latin typeface="Lucida Sans Unicode" pitchFamily="34" charset="0"/>
                          <a:ea typeface="Times New Roman"/>
                          <a:cs typeface="Lucida Sans Unicode" pitchFamily="34" charset="0"/>
                        </a:rPr>
                        <a:t>12,00%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b="1" kern="1200" dirty="0" smtClean="0">
                          <a:solidFill>
                            <a:schemeClr val="bg2">
                              <a:lumMod val="75000"/>
                            </a:schemeClr>
                          </a:solidFill>
                          <a:latin typeface="Lucida Sans Unicode" pitchFamily="34" charset="0"/>
                          <a:ea typeface="Times New Roman"/>
                          <a:cs typeface="Lucida Sans Unicode" pitchFamily="34" charset="0"/>
                        </a:rPr>
                        <a:t>--</a:t>
                      </a:r>
                      <a:endParaRPr lang="de-AT" sz="1600" b="1" kern="12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b="1" kern="1200" dirty="0" smtClean="0">
                          <a:solidFill>
                            <a:schemeClr val="bg2">
                              <a:lumMod val="75000"/>
                            </a:schemeClr>
                          </a:solidFill>
                          <a:latin typeface="Lucida Sans Unicode" pitchFamily="34" charset="0"/>
                          <a:ea typeface="Times New Roman"/>
                          <a:cs typeface="Lucida Sans Unicode" pitchFamily="34" charset="0"/>
                        </a:rPr>
                        <a:t>--</a:t>
                      </a:r>
                      <a:endParaRPr lang="de-AT" sz="1600" b="1" kern="12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r>
              <a:tr h="342244">
                <a:tc>
                  <a:txBody>
                    <a:bodyPr/>
                    <a:lstStyle/>
                    <a:p>
                      <a:pPr algn="ctr">
                        <a:lnSpc>
                          <a:spcPts val="2600"/>
                        </a:lnSpc>
                        <a:spcBef>
                          <a:spcPts val="1350"/>
                        </a:spcBef>
                        <a:spcAft>
                          <a:spcPts val="0"/>
                        </a:spcAft>
                      </a:pPr>
                      <a:r>
                        <a:rPr lang="de-AT" sz="1600" b="1" dirty="0">
                          <a:solidFill>
                            <a:schemeClr val="bg2">
                              <a:lumMod val="75000"/>
                            </a:schemeClr>
                          </a:solidFill>
                          <a:latin typeface="Lucida Sans Unicode" pitchFamily="34" charset="0"/>
                          <a:ea typeface="Times New Roman"/>
                          <a:cs typeface="Lucida Sans Unicode" pitchFamily="34" charset="0"/>
                        </a:rPr>
                        <a:t>6</a:t>
                      </a:r>
                      <a:endParaRPr lang="de-AT" sz="16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spcBef>
                          <a:spcPts val="1350"/>
                        </a:spcBef>
                        <a:spcAft>
                          <a:spcPts val="0"/>
                        </a:spcAft>
                      </a:pPr>
                      <a:r>
                        <a:rPr lang="de-AT" sz="1600" b="1" kern="1200" dirty="0">
                          <a:solidFill>
                            <a:schemeClr val="bg2">
                              <a:lumMod val="75000"/>
                            </a:schemeClr>
                          </a:solidFill>
                          <a:latin typeface="Lucida Sans Unicode" pitchFamily="34" charset="0"/>
                          <a:ea typeface="Times New Roman"/>
                          <a:cs typeface="Lucida Sans Unicode"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spcBef>
                          <a:spcPts val="1350"/>
                        </a:spcBef>
                        <a:spcAft>
                          <a:spcPts val="0"/>
                        </a:spcAft>
                      </a:pPr>
                      <a:r>
                        <a:rPr lang="de-AT" sz="1600" b="1" kern="1200" dirty="0">
                          <a:solidFill>
                            <a:schemeClr val="bg2">
                              <a:lumMod val="75000"/>
                            </a:schemeClr>
                          </a:solidFill>
                          <a:latin typeface="Lucida Sans Unicode" pitchFamily="34" charset="0"/>
                          <a:ea typeface="Times New Roman"/>
                          <a:cs typeface="Lucida Sans Unicode" pitchFamily="34" charset="0"/>
                        </a:rPr>
                        <a:t>1,33%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pPr>
                      <a:r>
                        <a:rPr lang="de-AT" sz="1600" b="1" kern="1200" dirty="0" smtClean="0">
                          <a:solidFill>
                            <a:schemeClr val="bg2">
                              <a:lumMod val="75000"/>
                            </a:schemeClr>
                          </a:solidFill>
                          <a:latin typeface="Lucida Sans Unicode" pitchFamily="34" charset="0"/>
                          <a:ea typeface="Times New Roman"/>
                          <a:cs typeface="Lucida Sans Unicode" pitchFamily="34" charset="0"/>
                        </a:rPr>
                        <a:t>-</a:t>
                      </a:r>
                      <a:endParaRPr lang="de-AT" sz="1600" b="1" kern="12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pPr>
                      <a:r>
                        <a:rPr lang="de-AT" sz="1600" b="1" kern="1200" dirty="0" smtClean="0">
                          <a:solidFill>
                            <a:schemeClr val="bg2">
                              <a:lumMod val="75000"/>
                            </a:schemeClr>
                          </a:solidFill>
                          <a:latin typeface="Lucida Sans Unicode" pitchFamily="34" charset="0"/>
                          <a:ea typeface="Times New Roman"/>
                          <a:cs typeface="Lucida Sans Unicode" pitchFamily="34" charset="0"/>
                        </a:rPr>
                        <a:t>-</a:t>
                      </a:r>
                      <a:endParaRPr lang="de-AT" sz="1600" b="1" kern="12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spcBef>
                          <a:spcPts val="1350"/>
                        </a:spcBef>
                        <a:spcAft>
                          <a:spcPts val="0"/>
                        </a:spcAft>
                      </a:pPr>
                      <a:r>
                        <a:rPr lang="de-AT" sz="1600" b="1" kern="1200" dirty="0" smtClean="0">
                          <a:solidFill>
                            <a:schemeClr val="bg2">
                              <a:lumMod val="75000"/>
                            </a:schemeClr>
                          </a:solidFill>
                          <a:latin typeface="Lucida Sans Unicode" pitchFamily="34" charset="0"/>
                          <a:ea typeface="Times New Roman"/>
                          <a:cs typeface="Lucida Sans Unicode" pitchFamily="34" charset="0"/>
                        </a:rPr>
                        <a:t>-</a:t>
                      </a:r>
                      <a:endParaRPr lang="de-AT" sz="1600" b="1" kern="12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spcBef>
                          <a:spcPts val="1350"/>
                        </a:spcBef>
                        <a:spcAft>
                          <a:spcPts val="0"/>
                        </a:spcAft>
                      </a:pPr>
                      <a:r>
                        <a:rPr lang="de-AT" sz="1600" b="1" kern="1200" dirty="0" smtClean="0">
                          <a:solidFill>
                            <a:schemeClr val="bg2">
                              <a:lumMod val="75000"/>
                            </a:schemeClr>
                          </a:solidFill>
                          <a:latin typeface="Lucida Sans Unicode" pitchFamily="34" charset="0"/>
                          <a:ea typeface="Times New Roman"/>
                          <a:cs typeface="Lucida Sans Unicode" pitchFamily="34" charset="0"/>
                        </a:rPr>
                        <a:t>-</a:t>
                      </a:r>
                      <a:endParaRPr lang="de-AT" sz="1600" b="1" kern="12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5096">
                <a:tc gridSpan="3">
                  <a:txBody>
                    <a:bodyPr/>
                    <a:lstStyle/>
                    <a:p>
                      <a:pPr algn="l">
                        <a:lnSpc>
                          <a:spcPts val="2400"/>
                        </a:lnSpc>
                        <a:spcBef>
                          <a:spcPts val="1350"/>
                        </a:spcBef>
                        <a:spcAft>
                          <a:spcPts val="0"/>
                        </a:spcAft>
                      </a:pPr>
                      <a:r>
                        <a:rPr lang="de-AT" sz="1400" dirty="0" smtClean="0">
                          <a:solidFill>
                            <a:schemeClr val="bg2">
                              <a:lumMod val="75000"/>
                            </a:schemeClr>
                          </a:solidFill>
                          <a:latin typeface="Lucida Sans Unicode" pitchFamily="34" charset="0"/>
                          <a:ea typeface="Times New Roman"/>
                          <a:cs typeface="Lucida Sans Unicode" pitchFamily="34" charset="0"/>
                        </a:rPr>
                        <a:t>Keine</a:t>
                      </a:r>
                      <a:r>
                        <a:rPr lang="de-AT" sz="1400" baseline="0" dirty="0" smtClean="0">
                          <a:solidFill>
                            <a:schemeClr val="bg2">
                              <a:lumMod val="75000"/>
                            </a:schemeClr>
                          </a:solidFill>
                          <a:latin typeface="Lucida Sans Unicode" pitchFamily="34" charset="0"/>
                          <a:ea typeface="Times New Roman"/>
                          <a:cs typeface="Lucida Sans Unicode" pitchFamily="34" charset="0"/>
                        </a:rPr>
                        <a:t> </a:t>
                      </a:r>
                      <a:r>
                        <a:rPr lang="de-AT" sz="1400" dirty="0" smtClean="0">
                          <a:solidFill>
                            <a:schemeClr val="bg2">
                              <a:lumMod val="75000"/>
                            </a:schemeClr>
                          </a:solidFill>
                          <a:latin typeface="Lucida Sans Unicode" pitchFamily="34" charset="0"/>
                          <a:ea typeface="Times New Roman"/>
                          <a:cs typeface="Lucida Sans Unicode" pitchFamily="34" charset="0"/>
                        </a:rPr>
                        <a:t>Übereinstimmung</a:t>
                      </a:r>
                      <a:endParaRPr lang="de-AT" sz="14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hMerge="1">
                  <a:txBody>
                    <a:bodyPr/>
                    <a:lstStyle/>
                    <a:p>
                      <a:endParaRPr lang="de-AT"/>
                    </a:p>
                  </a:txBody>
                  <a:tcPr/>
                </a:tc>
                <a:tc hMerge="1">
                  <a:txBody>
                    <a:bodyPr/>
                    <a:lstStyle/>
                    <a:p>
                      <a:endParaRPr lang="de-AT"/>
                    </a:p>
                  </a:txBody>
                  <a:tcPr/>
                </a:tc>
                <a:tc>
                  <a:txBody>
                    <a:bodyPr/>
                    <a:lstStyle/>
                    <a:p>
                      <a:pPr algn="r">
                        <a:lnSpc>
                          <a:spcPts val="2600"/>
                        </a:lnSpc>
                        <a:spcBef>
                          <a:spcPts val="1350"/>
                        </a:spcBef>
                        <a:spcAft>
                          <a:spcPts val="0"/>
                        </a:spcAft>
                      </a:pPr>
                      <a:r>
                        <a:rPr lang="de-AT" sz="1600" b="1" kern="1200" dirty="0" smtClean="0">
                          <a:solidFill>
                            <a:schemeClr val="bg2">
                              <a:lumMod val="75000"/>
                            </a:schemeClr>
                          </a:solidFill>
                          <a:latin typeface="Lucida Sans Unicode" pitchFamily="34" charset="0"/>
                          <a:ea typeface="Times New Roman"/>
                          <a:cs typeface="Lucida Sans Unicode" pitchFamily="34" charset="0"/>
                        </a:rPr>
                        <a:t>21</a:t>
                      </a:r>
                      <a:r>
                        <a:rPr lang="de-AT" sz="1600" b="1" kern="1200" baseline="0" dirty="0" smtClean="0">
                          <a:solidFill>
                            <a:schemeClr val="bg2">
                              <a:lumMod val="75000"/>
                            </a:schemeClr>
                          </a:solidFill>
                          <a:latin typeface="Lucida Sans Unicode" pitchFamily="34" charset="0"/>
                          <a:ea typeface="Times New Roman"/>
                          <a:cs typeface="Lucida Sans Unicode" pitchFamily="34" charset="0"/>
                        </a:rPr>
                        <a:t> </a:t>
                      </a:r>
                      <a:endParaRPr lang="de-AT" sz="1600" b="1" kern="12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b="1" kern="1200" dirty="0" smtClean="0">
                          <a:solidFill>
                            <a:schemeClr val="bg2">
                              <a:lumMod val="75000"/>
                            </a:schemeClr>
                          </a:solidFill>
                          <a:latin typeface="Lucida Sans Unicode" pitchFamily="34" charset="0"/>
                          <a:ea typeface="Times New Roman"/>
                          <a:cs typeface="Lucida Sans Unicode" pitchFamily="34" charset="0"/>
                        </a:rPr>
                        <a:t>28,00%</a:t>
                      </a:r>
                      <a:endParaRPr lang="de-AT" sz="1600" b="1" kern="12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b="1" kern="1200" dirty="0" smtClean="0">
                          <a:solidFill>
                            <a:schemeClr val="bg2">
                              <a:lumMod val="75000"/>
                            </a:schemeClr>
                          </a:solidFill>
                          <a:latin typeface="Lucida Sans Unicode" pitchFamily="34" charset="0"/>
                          <a:ea typeface="Times New Roman"/>
                          <a:cs typeface="Lucida Sans Unicode" pitchFamily="34" charset="0"/>
                        </a:rPr>
                        <a:t>61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b="1" kern="1200" dirty="0" smtClean="0">
                          <a:solidFill>
                            <a:schemeClr val="bg2">
                              <a:lumMod val="75000"/>
                            </a:schemeClr>
                          </a:solidFill>
                          <a:latin typeface="Lucida Sans Unicode" pitchFamily="34" charset="0"/>
                          <a:ea typeface="Times New Roman"/>
                          <a:cs typeface="Lucida Sans Unicode" pitchFamily="34" charset="0"/>
                        </a:rPr>
                        <a:t>81,33%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r>
              <a:tr h="396000">
                <a:tc>
                  <a:txBody>
                    <a:bodyPr/>
                    <a:lstStyle/>
                    <a:p>
                      <a:pPr algn="ctr">
                        <a:lnSpc>
                          <a:spcPts val="2800"/>
                        </a:lnSpc>
                        <a:spcBef>
                          <a:spcPts val="1350"/>
                        </a:spcBef>
                        <a:spcAft>
                          <a:spcPts val="0"/>
                        </a:spcAft>
                      </a:pPr>
                      <a:r>
                        <a:rPr lang="de-AT" sz="1600" b="1" kern="1200" dirty="0" smtClean="0">
                          <a:solidFill>
                            <a:schemeClr val="bg2">
                              <a:lumMod val="75000"/>
                            </a:schemeClr>
                          </a:solidFill>
                          <a:latin typeface="Lucida Sans Unicode" pitchFamily="34" charset="0"/>
                          <a:ea typeface="Times New Roman"/>
                          <a:cs typeface="Lucida Sans Unicode" pitchFamily="34" charset="0"/>
                        </a:rPr>
                        <a:t>∑</a:t>
                      </a:r>
                      <a:endParaRPr lang="de-AT" sz="1600" b="1" kern="12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800"/>
                        </a:lnSpc>
                        <a:spcBef>
                          <a:spcPts val="1350"/>
                        </a:spcBef>
                        <a:spcAft>
                          <a:spcPts val="0"/>
                        </a:spcAft>
                      </a:pPr>
                      <a:r>
                        <a:rPr lang="de-AT" sz="1600" b="0" kern="1200" dirty="0" smtClean="0">
                          <a:solidFill>
                            <a:schemeClr val="bg2">
                              <a:lumMod val="75000"/>
                            </a:schemeClr>
                          </a:solidFill>
                          <a:latin typeface="Lucida Sans Unicode" pitchFamily="34" charset="0"/>
                          <a:ea typeface="Times New Roman"/>
                          <a:cs typeface="Lucida Sans Unicode" pitchFamily="34" charset="0"/>
                        </a:rPr>
                        <a:t>75</a:t>
                      </a:r>
                      <a:endParaRPr lang="de-AT" sz="1600" b="0" kern="12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800"/>
                        </a:lnSpc>
                        <a:spcBef>
                          <a:spcPts val="1350"/>
                        </a:spcBef>
                        <a:spcAft>
                          <a:spcPts val="0"/>
                        </a:spcAft>
                      </a:pPr>
                      <a:r>
                        <a:rPr lang="de-AT" sz="1600" b="0" kern="1200" dirty="0">
                          <a:solidFill>
                            <a:schemeClr val="bg2">
                              <a:lumMod val="75000"/>
                            </a:schemeClr>
                          </a:solidFill>
                          <a:latin typeface="Lucida Sans Unicode" pitchFamily="34" charset="0"/>
                          <a:ea typeface="Times New Roman"/>
                          <a:cs typeface="Lucida Sans Unicode" pitchFamily="34" charset="0"/>
                        </a:rPr>
                        <a:t>100,00%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800"/>
                        </a:lnSpc>
                        <a:spcBef>
                          <a:spcPts val="1350"/>
                        </a:spcBef>
                        <a:spcAft>
                          <a:spcPts val="0"/>
                        </a:spcAft>
                      </a:pPr>
                      <a:r>
                        <a:rPr lang="de-AT" sz="1600" b="0" kern="1200" dirty="0" smtClean="0">
                          <a:solidFill>
                            <a:schemeClr val="bg2">
                              <a:lumMod val="75000"/>
                            </a:schemeClr>
                          </a:solidFill>
                          <a:latin typeface="Lucida Sans Unicode" pitchFamily="34" charset="0"/>
                          <a:ea typeface="Times New Roman"/>
                          <a:cs typeface="Lucida Sans Unicode" pitchFamily="34" charset="0"/>
                        </a:rPr>
                        <a:t>75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800"/>
                        </a:lnSpc>
                        <a:spcBef>
                          <a:spcPts val="1350"/>
                        </a:spcBef>
                        <a:spcAft>
                          <a:spcPts val="0"/>
                        </a:spcAft>
                      </a:pPr>
                      <a:r>
                        <a:rPr lang="de-AT" sz="1600" b="0" kern="1200" dirty="0" smtClean="0">
                          <a:solidFill>
                            <a:schemeClr val="bg2">
                              <a:lumMod val="75000"/>
                            </a:schemeClr>
                          </a:solidFill>
                          <a:latin typeface="Lucida Sans Unicode" pitchFamily="34" charset="0"/>
                          <a:ea typeface="Times New Roman"/>
                          <a:cs typeface="Lucida Sans Unicode" pitchFamily="34" charset="0"/>
                        </a:rPr>
                        <a:t>100,00%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800"/>
                        </a:lnSpc>
                        <a:spcBef>
                          <a:spcPts val="1350"/>
                        </a:spcBef>
                        <a:spcAft>
                          <a:spcPts val="0"/>
                        </a:spcAft>
                      </a:pPr>
                      <a:r>
                        <a:rPr lang="de-AT" sz="1600" b="0" kern="1200" dirty="0" smtClean="0">
                          <a:solidFill>
                            <a:schemeClr val="bg2">
                              <a:lumMod val="75000"/>
                            </a:schemeClr>
                          </a:solidFill>
                          <a:latin typeface="Lucida Sans Unicode" pitchFamily="34" charset="0"/>
                          <a:ea typeface="Times New Roman"/>
                          <a:cs typeface="Lucida Sans Unicode" pitchFamily="34" charset="0"/>
                        </a:rPr>
                        <a:t>75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800"/>
                        </a:lnSpc>
                        <a:spcBef>
                          <a:spcPts val="1350"/>
                        </a:spcBef>
                        <a:spcAft>
                          <a:spcPts val="0"/>
                        </a:spcAft>
                      </a:pPr>
                      <a:r>
                        <a:rPr lang="de-AT" sz="1600" b="0" kern="1200" dirty="0" smtClean="0">
                          <a:solidFill>
                            <a:schemeClr val="bg2">
                              <a:lumMod val="75000"/>
                            </a:schemeClr>
                          </a:solidFill>
                          <a:latin typeface="Lucida Sans Unicode" pitchFamily="34" charset="0"/>
                          <a:ea typeface="Times New Roman"/>
                          <a:cs typeface="Lucida Sans Unicode" pitchFamily="34" charset="0"/>
                        </a:rPr>
                        <a:t>100,00%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4888" name="Textfeld 5"/>
          <p:cNvSpPr txBox="1">
            <a:spLocks noChangeArrowheads="1"/>
          </p:cNvSpPr>
          <p:nvPr/>
        </p:nvSpPr>
        <p:spPr bwMode="auto">
          <a:xfrm>
            <a:off x="6875463" y="6021388"/>
            <a:ext cx="2268537" cy="261937"/>
          </a:xfrm>
          <a:prstGeom prst="rect">
            <a:avLst/>
          </a:prstGeom>
          <a:noFill/>
          <a:ln w="9525">
            <a:noFill/>
            <a:miter lim="800000"/>
            <a:headEnd/>
            <a:tailEnd/>
          </a:ln>
        </p:spPr>
        <p:txBody>
          <a:bodyPr>
            <a:spAutoFit/>
          </a:bodyPr>
          <a:lstStyle/>
          <a:p>
            <a:r>
              <a:rPr lang="de-AT" sz="1100">
                <a:latin typeface="Lucida Sans Unicode" pitchFamily="34" charset="0"/>
                <a:cs typeface="Lucida Sans Unicode" pitchFamily="34" charset="0"/>
              </a:rPr>
              <a:t>Quelle: Evaluation GuKG 2011</a:t>
            </a:r>
          </a:p>
        </p:txBody>
      </p:sp>
      <p:sp>
        <p:nvSpPr>
          <p:cNvPr id="34889" name="Titel 1"/>
          <p:cNvSpPr txBox="1">
            <a:spLocks/>
          </p:cNvSpPr>
          <p:nvPr/>
        </p:nvSpPr>
        <p:spPr bwMode="auto">
          <a:xfrm>
            <a:off x="971550" y="836613"/>
            <a:ext cx="8316913" cy="792162"/>
          </a:xfrm>
          <a:prstGeom prst="rect">
            <a:avLst/>
          </a:prstGeom>
          <a:noFill/>
          <a:ln w="9525">
            <a:noFill/>
            <a:miter lim="800000"/>
            <a:headEnd/>
            <a:tailEnd/>
          </a:ln>
        </p:spPr>
        <p:txBody>
          <a:bodyPr anchor="ctr"/>
          <a:lstStyle/>
          <a:p>
            <a:r>
              <a:rPr lang="de-AT" sz="2400" b="1">
                <a:solidFill>
                  <a:srgbClr val="67726B"/>
                </a:solidFill>
                <a:latin typeface="Lucida Sans Unicode" pitchFamily="34" charset="0"/>
                <a:cs typeface="Lucida Sans Unicode" pitchFamily="34" charset="0"/>
              </a:rPr>
              <a:t>Pflegehilfe - Lernergebnis – SOLL*:</a:t>
            </a:r>
          </a:p>
          <a:p>
            <a:r>
              <a:rPr lang="de-AT" sz="2400" b="1">
                <a:solidFill>
                  <a:srgbClr val="67726B"/>
                </a:solidFill>
                <a:latin typeface="Lucida Sans Unicode" pitchFamily="34" charset="0"/>
                <a:cs typeface="Lucida Sans Unicode" pitchFamily="34" charset="0"/>
              </a:rPr>
              <a:t>Analyse anhand der Deskriptoren gemäß NQR**</a:t>
            </a:r>
          </a:p>
        </p:txBody>
      </p:sp>
      <p:sp>
        <p:nvSpPr>
          <p:cNvPr id="6" name="Textfeld 5"/>
          <p:cNvSpPr txBox="1"/>
          <p:nvPr/>
        </p:nvSpPr>
        <p:spPr>
          <a:xfrm>
            <a:off x="395288" y="6021388"/>
            <a:ext cx="4248150" cy="430212"/>
          </a:xfrm>
          <a:prstGeom prst="rect">
            <a:avLst/>
          </a:prstGeom>
          <a:noFill/>
        </p:spPr>
        <p:txBody>
          <a:bodyPr>
            <a:spAutoFit/>
          </a:bodyPr>
          <a:lstStyle/>
          <a:p>
            <a:pPr>
              <a:defRPr/>
            </a:pPr>
            <a:r>
              <a:rPr lang="de-AT" sz="1100" dirty="0">
                <a:solidFill>
                  <a:schemeClr val="bg2">
                    <a:lumMod val="50000"/>
                  </a:schemeClr>
                </a:solidFill>
                <a:latin typeface="Lucida Sans Unicode" pitchFamily="34" charset="0"/>
                <a:cs typeface="Lucida Sans Unicode" pitchFamily="34" charset="0"/>
              </a:rPr>
              <a:t>* gemäß Verordnung und Curriculum (Vorgaben)</a:t>
            </a:r>
          </a:p>
          <a:p>
            <a:pPr>
              <a:defRPr/>
            </a:pPr>
            <a:r>
              <a:rPr lang="de-AT" sz="1100" dirty="0">
                <a:solidFill>
                  <a:schemeClr val="bg2">
                    <a:lumMod val="50000"/>
                  </a:schemeClr>
                </a:solidFill>
                <a:latin typeface="Lucida Sans Unicode" pitchFamily="34" charset="0"/>
                <a:cs typeface="Lucida Sans Unicode" pitchFamily="34" charset="0"/>
              </a:rPr>
              <a:t>** Nationaler Qualifikationsrahmen</a:t>
            </a:r>
          </a:p>
        </p:txBody>
      </p:sp>
      <p:sp>
        <p:nvSpPr>
          <p:cNvPr id="7" name="Rechteck 6"/>
          <p:cNvSpPr/>
          <p:nvPr/>
        </p:nvSpPr>
        <p:spPr>
          <a:xfrm>
            <a:off x="1331913" y="3789363"/>
            <a:ext cx="6553200" cy="36036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8" name="Rechteck 7"/>
          <p:cNvSpPr/>
          <p:nvPr/>
        </p:nvSpPr>
        <p:spPr>
          <a:xfrm>
            <a:off x="1331913" y="4149725"/>
            <a:ext cx="6553200" cy="360363"/>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pPr eaLnBrk="1" hangingPunct="1">
              <a:defRPr/>
            </a:pPr>
            <a:r>
              <a:rPr lang="de-AT" dirty="0" smtClean="0"/>
              <a:t>Gehobener Dienst für gesundheits- und </a:t>
            </a:r>
            <a:r>
              <a:rPr lang="de-AT" dirty="0" err="1" smtClean="0"/>
              <a:t>krankenpflege</a:t>
            </a:r>
            <a:endParaRPr lang="de-AT" dirty="0"/>
          </a:p>
        </p:txBody>
      </p:sp>
      <p:sp>
        <p:nvSpPr>
          <p:cNvPr id="6" name="Textplatzhalter 5"/>
          <p:cNvSpPr>
            <a:spLocks noGrp="1"/>
          </p:cNvSpPr>
          <p:nvPr>
            <p:ph type="body" idx="1"/>
          </p:nvPr>
        </p:nvSpPr>
        <p:spPr/>
        <p:txBody>
          <a:bodyPr/>
          <a:lstStyle/>
          <a:p>
            <a:pPr eaLnBrk="1" hangingPunct="1">
              <a:defRPr/>
            </a:pPr>
            <a:r>
              <a:rPr lang="de-AT" dirty="0" smtClean="0"/>
              <a:t>Ergebnisse der Evaluierung (Auswahl)</a:t>
            </a:r>
            <a:endParaRPr lang="de-A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1266" name="Gruppieren 12"/>
          <p:cNvGrpSpPr>
            <a:grpSpLocks/>
          </p:cNvGrpSpPr>
          <p:nvPr/>
        </p:nvGrpSpPr>
        <p:grpSpPr bwMode="auto">
          <a:xfrm>
            <a:off x="928688" y="2214563"/>
            <a:ext cx="7007225" cy="1997075"/>
            <a:chOff x="642938" y="3332306"/>
            <a:chExt cx="7007225" cy="1996932"/>
          </a:xfrm>
        </p:grpSpPr>
        <p:pic>
          <p:nvPicPr>
            <p:cNvPr id="11268" name="Bild 9" descr="oebig_logo_zw.png"/>
            <p:cNvPicPr>
              <a:picLocks noChangeAspect="1"/>
            </p:cNvPicPr>
            <p:nvPr/>
          </p:nvPicPr>
          <p:blipFill>
            <a:blip r:embed="rId2" cstate="print"/>
            <a:srcRect r="71043"/>
            <a:stretch>
              <a:fillRect/>
            </a:stretch>
          </p:blipFill>
          <p:spPr bwMode="auto">
            <a:xfrm>
              <a:off x="642938" y="3353645"/>
              <a:ext cx="586865" cy="725529"/>
            </a:xfrm>
            <a:prstGeom prst="rect">
              <a:avLst/>
            </a:prstGeom>
            <a:noFill/>
            <a:ln w="9525">
              <a:noFill/>
              <a:miter lim="800000"/>
              <a:headEnd/>
              <a:tailEnd/>
            </a:ln>
          </p:spPr>
        </p:pic>
        <p:pic>
          <p:nvPicPr>
            <p:cNvPr id="11269" name="Bild 10" descr="biqg_logo_zw.png"/>
            <p:cNvPicPr>
              <a:picLocks noChangeAspect="1"/>
            </p:cNvPicPr>
            <p:nvPr/>
          </p:nvPicPr>
          <p:blipFill>
            <a:blip r:embed="rId3" cstate="print"/>
            <a:srcRect r="69360"/>
            <a:stretch>
              <a:fillRect/>
            </a:stretch>
          </p:blipFill>
          <p:spPr bwMode="auto">
            <a:xfrm>
              <a:off x="3224376" y="3353645"/>
              <a:ext cx="556568" cy="725529"/>
            </a:xfrm>
            <a:prstGeom prst="rect">
              <a:avLst/>
            </a:prstGeom>
            <a:noFill/>
            <a:ln w="9525">
              <a:noFill/>
              <a:miter lim="800000"/>
              <a:headEnd/>
              <a:tailEnd/>
            </a:ln>
          </p:spPr>
        </p:pic>
        <p:pic>
          <p:nvPicPr>
            <p:cNvPr id="11270" name="Bild 12" descr="fgoe_logo.png"/>
            <p:cNvPicPr>
              <a:picLocks noChangeAspect="1"/>
            </p:cNvPicPr>
            <p:nvPr/>
          </p:nvPicPr>
          <p:blipFill>
            <a:blip r:embed="rId4" cstate="print"/>
            <a:srcRect r="71506"/>
            <a:stretch>
              <a:fillRect/>
            </a:stretch>
          </p:blipFill>
          <p:spPr bwMode="auto">
            <a:xfrm>
              <a:off x="6021684" y="3332306"/>
              <a:ext cx="609663" cy="539574"/>
            </a:xfrm>
            <a:prstGeom prst="rect">
              <a:avLst/>
            </a:prstGeom>
            <a:noFill/>
            <a:ln w="9525">
              <a:noFill/>
              <a:miter lim="800000"/>
              <a:headEnd/>
              <a:tailEnd/>
            </a:ln>
          </p:spPr>
        </p:pic>
        <p:sp>
          <p:nvSpPr>
            <p:cNvPr id="8" name="Textfeld 7"/>
            <p:cNvSpPr txBox="1"/>
            <p:nvPr/>
          </p:nvSpPr>
          <p:spPr bwMode="auto">
            <a:xfrm>
              <a:off x="1001713" y="4046630"/>
              <a:ext cx="2025650" cy="1282608"/>
            </a:xfrm>
            <a:prstGeom prst="rect">
              <a:avLst/>
            </a:prstGeom>
            <a:noFill/>
          </p:spPr>
          <p:txBody>
            <a:bodyPr lIns="0" tIns="0" rIns="0" bIns="0">
              <a:spAutoFit/>
            </a:bodyPr>
            <a:lstStyle/>
            <a:p>
              <a:pPr indent="-180000">
                <a:lnSpc>
                  <a:spcPts val="2500"/>
                </a:lnSpc>
                <a:spcBef>
                  <a:spcPts val="0"/>
                </a:spcBef>
                <a:spcAft>
                  <a:spcPts val="1200"/>
                </a:spcAft>
                <a:buFont typeface="Arial" charset="0"/>
                <a:buNone/>
                <a:defRPr/>
              </a:pPr>
              <a:r>
                <a:rPr lang="de-AT" sz="1600" b="1" spc="-30" dirty="0">
                  <a:solidFill>
                    <a:srgbClr val="67726B"/>
                  </a:solidFill>
                  <a:latin typeface="Lucida Sans Unicode" pitchFamily="34" charset="0"/>
                  <a:cs typeface="Lucida Sans Unicode" pitchFamily="34" charset="0"/>
                </a:rPr>
                <a:t>ÖBIG</a:t>
              </a:r>
              <a:r>
                <a:rPr lang="de-AT" sz="1600" spc="-30" dirty="0">
                  <a:solidFill>
                    <a:srgbClr val="67726B"/>
                  </a:solidFill>
                  <a:latin typeface="Lucida Sans Unicode" pitchFamily="34" charset="0"/>
                  <a:cs typeface="Lucida Sans Unicode" pitchFamily="34" charset="0"/>
                </a:rPr>
                <a:t/>
              </a:r>
              <a:br>
                <a:rPr lang="de-AT" sz="1600" spc="-30" dirty="0">
                  <a:solidFill>
                    <a:srgbClr val="67726B"/>
                  </a:solidFill>
                  <a:latin typeface="Lucida Sans Unicode" pitchFamily="34" charset="0"/>
                  <a:cs typeface="Lucida Sans Unicode" pitchFamily="34" charset="0"/>
                </a:rPr>
              </a:br>
              <a:r>
                <a:rPr lang="de-AT" sz="1600" spc="-30" dirty="0">
                  <a:solidFill>
                    <a:srgbClr val="67726B"/>
                  </a:solidFill>
                  <a:latin typeface="Lucida Sans Unicode" pitchFamily="34" charset="0"/>
                  <a:cs typeface="Lucida Sans Unicode" pitchFamily="34" charset="0"/>
                </a:rPr>
                <a:t>Österreichisches</a:t>
              </a:r>
              <a:br>
                <a:rPr lang="de-AT" sz="1600" spc="-30" dirty="0">
                  <a:solidFill>
                    <a:srgbClr val="67726B"/>
                  </a:solidFill>
                  <a:latin typeface="Lucida Sans Unicode" pitchFamily="34" charset="0"/>
                  <a:cs typeface="Lucida Sans Unicode" pitchFamily="34" charset="0"/>
                </a:rPr>
              </a:br>
              <a:r>
                <a:rPr lang="de-AT" sz="1600" spc="-30" dirty="0">
                  <a:solidFill>
                    <a:srgbClr val="67726B"/>
                  </a:solidFill>
                  <a:latin typeface="Lucida Sans Unicode" pitchFamily="34" charset="0"/>
                  <a:cs typeface="Lucida Sans Unicode" pitchFamily="34" charset="0"/>
                </a:rPr>
                <a:t>Bundesinstitut für</a:t>
              </a:r>
              <a:br>
                <a:rPr lang="de-AT" sz="1600" spc="-30" dirty="0">
                  <a:solidFill>
                    <a:srgbClr val="67726B"/>
                  </a:solidFill>
                  <a:latin typeface="Lucida Sans Unicode" pitchFamily="34" charset="0"/>
                  <a:cs typeface="Lucida Sans Unicode" pitchFamily="34" charset="0"/>
                </a:rPr>
              </a:br>
              <a:r>
                <a:rPr lang="de-AT" sz="1600" spc="-30" dirty="0">
                  <a:solidFill>
                    <a:srgbClr val="67726B"/>
                  </a:solidFill>
                  <a:latin typeface="Lucida Sans Unicode" pitchFamily="34" charset="0"/>
                  <a:cs typeface="Lucida Sans Unicode" pitchFamily="34" charset="0"/>
                </a:rPr>
                <a:t>Gesundheitswesen</a:t>
              </a:r>
            </a:p>
          </p:txBody>
        </p:sp>
        <p:sp>
          <p:nvSpPr>
            <p:cNvPr id="9" name="Textfeld 8"/>
            <p:cNvSpPr txBox="1"/>
            <p:nvPr/>
          </p:nvSpPr>
          <p:spPr bwMode="auto">
            <a:xfrm>
              <a:off x="3617913" y="4046630"/>
              <a:ext cx="2025650" cy="1263560"/>
            </a:xfrm>
            <a:prstGeom prst="rect">
              <a:avLst/>
            </a:prstGeom>
            <a:noFill/>
          </p:spPr>
          <p:txBody>
            <a:bodyPr lIns="0" tIns="0" rIns="0" bIns="0">
              <a:spAutoFit/>
            </a:bodyPr>
            <a:lstStyle/>
            <a:p>
              <a:pPr indent="-180000">
                <a:lnSpc>
                  <a:spcPts val="2500"/>
                </a:lnSpc>
                <a:spcBef>
                  <a:spcPts val="0"/>
                </a:spcBef>
                <a:spcAft>
                  <a:spcPts val="1200"/>
                </a:spcAft>
                <a:buFont typeface="Arial" charset="0"/>
                <a:buNone/>
                <a:defRPr/>
              </a:pPr>
              <a:r>
                <a:rPr lang="de-AT" sz="1600" b="1" spc="-30" dirty="0">
                  <a:solidFill>
                    <a:srgbClr val="67726B"/>
                  </a:solidFill>
                  <a:latin typeface="Lucida Sans Unicode" pitchFamily="34" charset="0"/>
                  <a:cs typeface="Lucida Sans Unicode" pitchFamily="34" charset="0"/>
                </a:rPr>
                <a:t>BIQG</a:t>
              </a:r>
              <a:r>
                <a:rPr lang="de-AT" sz="1600" spc="-30" dirty="0">
                  <a:solidFill>
                    <a:srgbClr val="67726B"/>
                  </a:solidFill>
                  <a:latin typeface="Lucida Sans Unicode" pitchFamily="34" charset="0"/>
                  <a:cs typeface="Lucida Sans Unicode" pitchFamily="34" charset="0"/>
                </a:rPr>
                <a:t/>
              </a:r>
              <a:br>
                <a:rPr lang="de-AT" sz="1600" spc="-30" dirty="0">
                  <a:solidFill>
                    <a:srgbClr val="67726B"/>
                  </a:solidFill>
                  <a:latin typeface="Lucida Sans Unicode" pitchFamily="34" charset="0"/>
                  <a:cs typeface="Lucida Sans Unicode" pitchFamily="34" charset="0"/>
                </a:rPr>
              </a:br>
              <a:r>
                <a:rPr lang="de-AT" sz="1600" spc="-30" dirty="0">
                  <a:solidFill>
                    <a:srgbClr val="67726B"/>
                  </a:solidFill>
                  <a:latin typeface="Lucida Sans Unicode" pitchFamily="34" charset="0"/>
                  <a:cs typeface="Lucida Sans Unicode" pitchFamily="34" charset="0"/>
                </a:rPr>
                <a:t>Bundesinstitut</a:t>
              </a:r>
              <a:br>
                <a:rPr lang="de-AT" sz="1600" spc="-30" dirty="0">
                  <a:solidFill>
                    <a:srgbClr val="67726B"/>
                  </a:solidFill>
                  <a:latin typeface="Lucida Sans Unicode" pitchFamily="34" charset="0"/>
                  <a:cs typeface="Lucida Sans Unicode" pitchFamily="34" charset="0"/>
                </a:rPr>
              </a:br>
              <a:r>
                <a:rPr lang="de-AT" sz="1600" spc="-30" dirty="0">
                  <a:solidFill>
                    <a:srgbClr val="67726B"/>
                  </a:solidFill>
                  <a:latin typeface="Lucida Sans Unicode" pitchFamily="34" charset="0"/>
                  <a:cs typeface="Lucida Sans Unicode" pitchFamily="34" charset="0"/>
                </a:rPr>
                <a:t>für Qualität im</a:t>
              </a:r>
              <a:br>
                <a:rPr lang="de-AT" sz="1600" spc="-30" dirty="0">
                  <a:solidFill>
                    <a:srgbClr val="67726B"/>
                  </a:solidFill>
                  <a:latin typeface="Lucida Sans Unicode" pitchFamily="34" charset="0"/>
                  <a:cs typeface="Lucida Sans Unicode" pitchFamily="34" charset="0"/>
                </a:rPr>
              </a:br>
              <a:r>
                <a:rPr lang="de-AT" sz="1600" spc="-30" dirty="0">
                  <a:solidFill>
                    <a:srgbClr val="67726B"/>
                  </a:solidFill>
                  <a:latin typeface="Lucida Sans Unicode" pitchFamily="34" charset="0"/>
                  <a:cs typeface="Lucida Sans Unicode" pitchFamily="34" charset="0"/>
                </a:rPr>
                <a:t>Gesundheitswesen</a:t>
              </a:r>
            </a:p>
          </p:txBody>
        </p:sp>
        <p:sp>
          <p:nvSpPr>
            <p:cNvPr id="10" name="Textfeld 9"/>
            <p:cNvSpPr txBox="1"/>
            <p:nvPr/>
          </p:nvSpPr>
          <p:spPr bwMode="auto">
            <a:xfrm>
              <a:off x="6386513" y="4046630"/>
              <a:ext cx="1263650" cy="1282608"/>
            </a:xfrm>
            <a:prstGeom prst="rect">
              <a:avLst/>
            </a:prstGeom>
            <a:noFill/>
          </p:spPr>
          <p:txBody>
            <a:bodyPr lIns="0" tIns="0" rIns="0" bIns="0">
              <a:spAutoFit/>
            </a:bodyPr>
            <a:lstStyle/>
            <a:p>
              <a:pPr indent="-180000">
                <a:lnSpc>
                  <a:spcPts val="2500"/>
                </a:lnSpc>
                <a:spcBef>
                  <a:spcPts val="0"/>
                </a:spcBef>
                <a:spcAft>
                  <a:spcPts val="1200"/>
                </a:spcAft>
                <a:buFont typeface="Arial" charset="0"/>
                <a:buNone/>
                <a:defRPr/>
              </a:pPr>
              <a:r>
                <a:rPr lang="de-AT" sz="1600" b="1" spc="-30" dirty="0">
                  <a:solidFill>
                    <a:srgbClr val="67726B"/>
                  </a:solidFill>
                  <a:latin typeface="Lucida Sans Unicode" pitchFamily="34" charset="0"/>
                  <a:cs typeface="Lucida Sans Unicode" pitchFamily="34" charset="0"/>
                </a:rPr>
                <a:t>FGÖ</a:t>
              </a:r>
              <a:r>
                <a:rPr lang="de-AT" sz="1600" spc="-30" dirty="0">
                  <a:solidFill>
                    <a:srgbClr val="67726B"/>
                  </a:solidFill>
                  <a:latin typeface="Lucida Sans Unicode" pitchFamily="34" charset="0"/>
                  <a:cs typeface="Lucida Sans Unicode" pitchFamily="34" charset="0"/>
                </a:rPr>
                <a:t/>
              </a:r>
              <a:br>
                <a:rPr lang="de-AT" sz="1600" spc="-30" dirty="0">
                  <a:solidFill>
                    <a:srgbClr val="67726B"/>
                  </a:solidFill>
                  <a:latin typeface="Lucida Sans Unicode" pitchFamily="34" charset="0"/>
                  <a:cs typeface="Lucida Sans Unicode" pitchFamily="34" charset="0"/>
                </a:rPr>
              </a:br>
              <a:r>
                <a:rPr lang="de-AT" sz="1600" spc="-30" dirty="0">
                  <a:solidFill>
                    <a:srgbClr val="67726B"/>
                  </a:solidFill>
                  <a:latin typeface="Lucida Sans Unicode" pitchFamily="34" charset="0"/>
                  <a:cs typeface="Lucida Sans Unicode" pitchFamily="34" charset="0"/>
                </a:rPr>
                <a:t>Fonds</a:t>
              </a:r>
              <a:br>
                <a:rPr lang="de-AT" sz="1600" spc="-30" dirty="0">
                  <a:solidFill>
                    <a:srgbClr val="67726B"/>
                  </a:solidFill>
                  <a:latin typeface="Lucida Sans Unicode" pitchFamily="34" charset="0"/>
                  <a:cs typeface="Lucida Sans Unicode" pitchFamily="34" charset="0"/>
                </a:rPr>
              </a:br>
              <a:r>
                <a:rPr lang="de-AT" sz="1600" spc="-30" dirty="0">
                  <a:solidFill>
                    <a:srgbClr val="67726B"/>
                  </a:solidFill>
                  <a:latin typeface="Lucida Sans Unicode" pitchFamily="34" charset="0"/>
                  <a:cs typeface="Lucida Sans Unicode" pitchFamily="34" charset="0"/>
                </a:rPr>
                <a:t>Gesundes</a:t>
              </a:r>
              <a:br>
                <a:rPr lang="de-AT" sz="1600" spc="-30" dirty="0">
                  <a:solidFill>
                    <a:srgbClr val="67726B"/>
                  </a:solidFill>
                  <a:latin typeface="Lucida Sans Unicode" pitchFamily="34" charset="0"/>
                  <a:cs typeface="Lucida Sans Unicode" pitchFamily="34" charset="0"/>
                </a:rPr>
              </a:br>
              <a:r>
                <a:rPr lang="de-AT" sz="1600" spc="-30" dirty="0">
                  <a:solidFill>
                    <a:srgbClr val="67726B"/>
                  </a:solidFill>
                  <a:latin typeface="Lucida Sans Unicode" pitchFamily="34" charset="0"/>
                  <a:cs typeface="Lucida Sans Unicode" pitchFamily="34" charset="0"/>
                </a:rPr>
                <a:t>Österreich</a:t>
              </a:r>
            </a:p>
          </p:txBody>
        </p:sp>
      </p:grpSp>
      <p:sp>
        <p:nvSpPr>
          <p:cNvPr id="14" name="Textfeld 13"/>
          <p:cNvSpPr txBox="1"/>
          <p:nvPr/>
        </p:nvSpPr>
        <p:spPr>
          <a:xfrm>
            <a:off x="857250" y="4786313"/>
            <a:ext cx="6715125" cy="733425"/>
          </a:xfrm>
          <a:prstGeom prst="rect">
            <a:avLst/>
          </a:prstGeom>
          <a:noFill/>
        </p:spPr>
        <p:txBody>
          <a:bodyPr>
            <a:spAutoFit/>
          </a:bodyPr>
          <a:lstStyle/>
          <a:p>
            <a:pPr indent="-457200">
              <a:lnSpc>
                <a:spcPts val="1920"/>
              </a:lnSpc>
              <a:spcAft>
                <a:spcPts val="1200"/>
              </a:spcAft>
              <a:defRPr/>
            </a:pPr>
            <a:r>
              <a:rPr lang="de-AT" sz="1400" dirty="0">
                <a:solidFill>
                  <a:schemeClr val="bg1">
                    <a:lumMod val="50000"/>
                  </a:schemeClr>
                </a:solidFill>
                <a:latin typeface="Lucida Sans Unicode" pitchFamily="34" charset="0"/>
                <a:cs typeface="Lucida Sans Unicode" pitchFamily="34" charset="0"/>
              </a:rPr>
              <a:t>Gesundheit Österreich Forschungs- und </a:t>
            </a:r>
            <a:r>
              <a:rPr lang="de-AT" sz="1400" dirty="0" err="1">
                <a:solidFill>
                  <a:schemeClr val="bg1">
                    <a:lumMod val="50000"/>
                  </a:schemeClr>
                </a:solidFill>
                <a:latin typeface="Lucida Sans Unicode" pitchFamily="34" charset="0"/>
                <a:cs typeface="Lucida Sans Unicode" pitchFamily="34" charset="0"/>
              </a:rPr>
              <a:t>Planungs</a:t>
            </a:r>
            <a:r>
              <a:rPr lang="de-AT" sz="1400" dirty="0">
                <a:solidFill>
                  <a:schemeClr val="bg1">
                    <a:lumMod val="50000"/>
                  </a:schemeClr>
                </a:solidFill>
                <a:latin typeface="Lucida Sans Unicode" pitchFamily="34" charset="0"/>
                <a:cs typeface="Lucida Sans Unicode" pitchFamily="34" charset="0"/>
              </a:rPr>
              <a:t> GmbH</a:t>
            </a:r>
          </a:p>
          <a:p>
            <a:pPr indent="-457200">
              <a:lnSpc>
                <a:spcPts val="1920"/>
              </a:lnSpc>
              <a:spcAft>
                <a:spcPts val="1200"/>
              </a:spcAft>
              <a:defRPr/>
            </a:pPr>
            <a:r>
              <a:rPr lang="de-AT" sz="1400" dirty="0">
                <a:solidFill>
                  <a:schemeClr val="bg1">
                    <a:lumMod val="50000"/>
                  </a:schemeClr>
                </a:solidFill>
                <a:latin typeface="Lucida Sans Unicode" pitchFamily="34" charset="0"/>
                <a:cs typeface="Lucida Sans Unicode" pitchFamily="34" charset="0"/>
              </a:rPr>
              <a:t>Gesundheit Österreich</a:t>
            </a:r>
            <a:r>
              <a:rPr lang="de-AT" sz="1400" b="1" dirty="0">
                <a:solidFill>
                  <a:schemeClr val="bg1">
                    <a:lumMod val="50000"/>
                  </a:schemeClr>
                </a:solidFill>
                <a:latin typeface="Lucida Sans Unicode" pitchFamily="34" charset="0"/>
                <a:cs typeface="Lucida Sans Unicode" pitchFamily="34" charset="0"/>
              </a:rPr>
              <a:t> </a:t>
            </a:r>
            <a:r>
              <a:rPr lang="de-AT" sz="1400" dirty="0" err="1">
                <a:solidFill>
                  <a:schemeClr val="bg1">
                    <a:lumMod val="50000"/>
                  </a:schemeClr>
                </a:solidFill>
                <a:latin typeface="Lucida Sans Unicode" pitchFamily="34" charset="0"/>
                <a:cs typeface="Lucida Sans Unicode" pitchFamily="34" charset="0"/>
              </a:rPr>
              <a:t>Beratungs</a:t>
            </a:r>
            <a:r>
              <a:rPr lang="de-AT" sz="1400" dirty="0">
                <a:solidFill>
                  <a:schemeClr val="bg1">
                    <a:lumMod val="50000"/>
                  </a:schemeClr>
                </a:solidFill>
                <a:latin typeface="Lucida Sans Unicode" pitchFamily="34" charset="0"/>
                <a:cs typeface="Lucida Sans Unicode" pitchFamily="34" charset="0"/>
              </a:rPr>
              <a:t> GmbH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179388" y="1600200"/>
            <a:ext cx="4316412" cy="4525963"/>
          </a:xfrm>
        </p:spPr>
        <p:txBody>
          <a:bodyPr/>
          <a:lstStyle/>
          <a:p>
            <a:pPr eaLnBrk="1" hangingPunct="1">
              <a:buFont typeface="Lucida Sans Unicode" pitchFamily="34" charset="0"/>
              <a:buNone/>
              <a:defRPr/>
            </a:pPr>
            <a:r>
              <a:rPr lang="de-AT" dirty="0" smtClean="0"/>
              <a:t>Absolvent/innen</a:t>
            </a:r>
          </a:p>
          <a:p>
            <a:pPr marL="355600" indent="-355600" eaLnBrk="1" hangingPunct="1">
              <a:defRPr/>
            </a:pPr>
            <a:r>
              <a:rPr lang="de-AT" dirty="0" smtClean="0"/>
              <a:t>161 ausgewertete FB</a:t>
            </a:r>
            <a:br>
              <a:rPr lang="de-AT" dirty="0" smtClean="0"/>
            </a:br>
            <a:r>
              <a:rPr lang="de-AT" sz="1400" dirty="0" smtClean="0"/>
              <a:t>(122 KA, 13 APH, 7 HKP, 15 sonstige)</a:t>
            </a:r>
            <a:r>
              <a:rPr lang="de-AT" dirty="0" smtClean="0"/>
              <a:t>	 </a:t>
            </a:r>
          </a:p>
          <a:p>
            <a:pPr eaLnBrk="1" hangingPunct="1">
              <a:defRPr/>
            </a:pPr>
            <a:r>
              <a:rPr lang="de-AT" dirty="0" smtClean="0"/>
              <a:t>Geschlecht</a:t>
            </a:r>
          </a:p>
          <a:p>
            <a:pPr lvl="1" eaLnBrk="1" hangingPunct="1">
              <a:buFont typeface="Lucida Sans Unicode" pitchFamily="34" charset="0"/>
              <a:buNone/>
              <a:defRPr/>
            </a:pPr>
            <a:r>
              <a:rPr lang="de-AT" sz="1200" dirty="0" smtClean="0"/>
              <a:t>90 % weiblich, 10 % männlich</a:t>
            </a:r>
          </a:p>
          <a:p>
            <a:pPr eaLnBrk="1" hangingPunct="1">
              <a:defRPr/>
            </a:pPr>
            <a:r>
              <a:rPr lang="de-AT" dirty="0" smtClean="0"/>
              <a:t>Alter</a:t>
            </a:r>
          </a:p>
          <a:p>
            <a:pPr lvl="1" eaLnBrk="1" hangingPunct="1">
              <a:buFont typeface="Lucida Sans Unicode" pitchFamily="34" charset="0"/>
              <a:buNone/>
              <a:defRPr/>
            </a:pPr>
            <a:r>
              <a:rPr lang="de-AT" sz="1200" dirty="0" smtClean="0"/>
              <a:t>&lt; 30: 	70 %; </a:t>
            </a:r>
          </a:p>
          <a:p>
            <a:pPr lvl="1" eaLnBrk="1" hangingPunct="1">
              <a:buFont typeface="Lucida Sans Unicode" pitchFamily="34" charset="0"/>
              <a:buNone/>
              <a:defRPr/>
            </a:pPr>
            <a:r>
              <a:rPr lang="de-AT" sz="1200" dirty="0" smtClean="0"/>
              <a:t>30 – 39: 	14 %; </a:t>
            </a:r>
          </a:p>
          <a:p>
            <a:pPr lvl="1" eaLnBrk="1" hangingPunct="1">
              <a:buFont typeface="Lucida Sans Unicode" pitchFamily="34" charset="0"/>
              <a:buNone/>
              <a:defRPr/>
            </a:pPr>
            <a:r>
              <a:rPr lang="de-AT" sz="1200" dirty="0" smtClean="0"/>
              <a:t>40 – 49: 	14 %; </a:t>
            </a:r>
          </a:p>
          <a:p>
            <a:pPr lvl="1" eaLnBrk="1" hangingPunct="1">
              <a:buFont typeface="Lucida Sans Unicode" pitchFamily="34" charset="0"/>
              <a:buNone/>
              <a:defRPr/>
            </a:pPr>
            <a:r>
              <a:rPr lang="de-AT" sz="1200" dirty="0" smtClean="0"/>
              <a:t>&gt; 50: 	2 %</a:t>
            </a:r>
          </a:p>
          <a:p>
            <a:pPr lvl="1" eaLnBrk="1" hangingPunct="1">
              <a:buFont typeface="Lucida Sans Unicode" pitchFamily="34" charset="0"/>
              <a:buNone/>
              <a:defRPr/>
            </a:pPr>
            <a:endParaRPr lang="de-AT" sz="1200" dirty="0" smtClean="0"/>
          </a:p>
        </p:txBody>
      </p:sp>
      <p:sp>
        <p:nvSpPr>
          <p:cNvPr id="36867" name="Inhaltsplatzhalter 3"/>
          <p:cNvSpPr>
            <a:spLocks noGrp="1"/>
          </p:cNvSpPr>
          <p:nvPr>
            <p:ph sz="half" idx="2"/>
          </p:nvPr>
        </p:nvSpPr>
        <p:spPr>
          <a:xfrm>
            <a:off x="4648200" y="1600200"/>
            <a:ext cx="4171950" cy="4525963"/>
          </a:xfrm>
        </p:spPr>
        <p:txBody>
          <a:bodyPr/>
          <a:lstStyle/>
          <a:p>
            <a:pPr eaLnBrk="1" hangingPunct="1">
              <a:buFont typeface="Lucida Sans Unicode" pitchFamily="34" charset="0"/>
              <a:buNone/>
            </a:pPr>
            <a:r>
              <a:rPr lang="de-AT" smtClean="0"/>
              <a:t>Praxisanleiter/innen /</a:t>
            </a:r>
            <a:br>
              <a:rPr lang="de-AT" smtClean="0"/>
            </a:br>
            <a:r>
              <a:rPr lang="de-AT" smtClean="0"/>
              <a:t>Personalverantwortliche</a:t>
            </a:r>
          </a:p>
          <a:p>
            <a:pPr eaLnBrk="1" hangingPunct="1"/>
            <a:r>
              <a:rPr lang="de-AT" smtClean="0"/>
              <a:t>267 ausgewertete FB </a:t>
            </a:r>
            <a:br>
              <a:rPr lang="de-AT" smtClean="0"/>
            </a:br>
            <a:r>
              <a:rPr lang="de-AT" sz="1400" smtClean="0"/>
              <a:t>(76 KA, 56 APH, 99 HKP, 29 sonstige)</a:t>
            </a:r>
          </a:p>
          <a:p>
            <a:pPr eaLnBrk="1" hangingPunct="1"/>
            <a:r>
              <a:rPr lang="de-AT" smtClean="0"/>
              <a:t>Geschlecht</a:t>
            </a:r>
          </a:p>
          <a:p>
            <a:pPr lvl="1" eaLnBrk="1" hangingPunct="1">
              <a:buFont typeface="Lucida Sans Unicode" pitchFamily="34" charset="0"/>
              <a:buNone/>
            </a:pPr>
            <a:r>
              <a:rPr lang="de-AT" sz="1200" smtClean="0"/>
              <a:t>89 % weiblich, 11 % männlich</a:t>
            </a:r>
          </a:p>
          <a:p>
            <a:pPr eaLnBrk="1" hangingPunct="1"/>
            <a:r>
              <a:rPr lang="de-AT" smtClean="0"/>
              <a:t>Alter</a:t>
            </a:r>
          </a:p>
          <a:p>
            <a:pPr lvl="1" eaLnBrk="1" hangingPunct="1">
              <a:buFont typeface="Lucida Sans Unicode" pitchFamily="34" charset="0"/>
              <a:buNone/>
            </a:pPr>
            <a:r>
              <a:rPr lang="de-AT" sz="1200" smtClean="0"/>
              <a:t>&lt; 30: 	22 %; </a:t>
            </a:r>
          </a:p>
          <a:p>
            <a:pPr lvl="1" eaLnBrk="1" hangingPunct="1">
              <a:buFont typeface="Lucida Sans Unicode" pitchFamily="34" charset="0"/>
              <a:buNone/>
            </a:pPr>
            <a:r>
              <a:rPr lang="de-AT" sz="1200" smtClean="0"/>
              <a:t>30 – 39: 	26 %; </a:t>
            </a:r>
          </a:p>
          <a:p>
            <a:pPr lvl="1" eaLnBrk="1" hangingPunct="1">
              <a:buFont typeface="Lucida Sans Unicode" pitchFamily="34" charset="0"/>
              <a:buNone/>
            </a:pPr>
            <a:r>
              <a:rPr lang="de-AT" sz="1200" smtClean="0"/>
              <a:t>40 – 49: 	40 %; </a:t>
            </a:r>
          </a:p>
          <a:p>
            <a:pPr lvl="1" eaLnBrk="1" hangingPunct="1">
              <a:buFont typeface="Lucida Sans Unicode" pitchFamily="34" charset="0"/>
              <a:buNone/>
            </a:pPr>
            <a:r>
              <a:rPr lang="de-AT" sz="1200" smtClean="0"/>
              <a:t>&gt; 50: 	12 %</a:t>
            </a:r>
          </a:p>
          <a:p>
            <a:pPr lvl="1" eaLnBrk="1" hangingPunct="1">
              <a:buFont typeface="Lucida Sans Unicode" pitchFamily="34" charset="0"/>
              <a:buNone/>
            </a:pPr>
            <a:endParaRPr lang="de-AT" sz="1200" smtClean="0"/>
          </a:p>
          <a:p>
            <a:pPr eaLnBrk="1" hangingPunct="1"/>
            <a:endParaRPr lang="de-AT" sz="1400" smtClean="0"/>
          </a:p>
        </p:txBody>
      </p:sp>
      <p:sp>
        <p:nvSpPr>
          <p:cNvPr id="36868" name="Titel 1"/>
          <p:cNvSpPr>
            <a:spLocks noGrp="1"/>
          </p:cNvSpPr>
          <p:nvPr>
            <p:ph type="title"/>
          </p:nvPr>
        </p:nvSpPr>
        <p:spPr>
          <a:xfrm>
            <a:off x="457200" y="782638"/>
            <a:ext cx="8229600" cy="414337"/>
          </a:xfrm>
        </p:spPr>
        <p:txBody>
          <a:bodyPr/>
          <a:lstStyle/>
          <a:p>
            <a:pPr eaLnBrk="1" hangingPunct="1"/>
            <a:r>
              <a:rPr lang="de-AT" smtClean="0"/>
              <a:t>Überblick DGKP</a:t>
            </a:r>
          </a:p>
        </p:txBody>
      </p:sp>
      <p:sp>
        <p:nvSpPr>
          <p:cNvPr id="6" name="Foliennummernplatzhalter 5"/>
          <p:cNvSpPr>
            <a:spLocks noGrp="1"/>
          </p:cNvSpPr>
          <p:nvPr>
            <p:ph type="sldNum" sz="quarter" idx="12"/>
          </p:nvPr>
        </p:nvSpPr>
        <p:spPr/>
        <p:txBody>
          <a:bodyPr/>
          <a:lstStyle/>
          <a:p>
            <a:pPr>
              <a:defRPr/>
            </a:pPr>
            <a:fld id="{88D3A3B0-89C2-4360-B052-F2A8C01DCB3A}" type="slidenum">
              <a:rPr lang="de-AT" smtClean="0"/>
              <a:pPr>
                <a:defRPr/>
              </a:pPr>
              <a:t>20</a:t>
            </a:fld>
            <a:endParaRPr lang="de-AT"/>
          </a:p>
        </p:txBody>
      </p:sp>
      <p:sp>
        <p:nvSpPr>
          <p:cNvPr id="36870" name="Textfeld 5"/>
          <p:cNvSpPr txBox="1">
            <a:spLocks noChangeArrowheads="1"/>
          </p:cNvSpPr>
          <p:nvPr/>
        </p:nvSpPr>
        <p:spPr bwMode="auto">
          <a:xfrm>
            <a:off x="6156325" y="5661025"/>
            <a:ext cx="2268538" cy="261938"/>
          </a:xfrm>
          <a:prstGeom prst="rect">
            <a:avLst/>
          </a:prstGeom>
          <a:noFill/>
          <a:ln w="9525">
            <a:noFill/>
            <a:miter lim="800000"/>
            <a:headEnd/>
            <a:tailEnd/>
          </a:ln>
        </p:spPr>
        <p:txBody>
          <a:bodyPr>
            <a:spAutoFit/>
          </a:bodyPr>
          <a:lstStyle/>
          <a:p>
            <a:r>
              <a:rPr lang="de-AT" sz="1100">
                <a:latin typeface="Lucida Sans Unicode" pitchFamily="34" charset="0"/>
                <a:cs typeface="Lucida Sans Unicode" pitchFamily="34" charset="0"/>
              </a:rPr>
              <a:t>Quelle: Evaluation GuKG 2011</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a:graphicFrameLocks noGrp="1"/>
          </p:cNvGraphicFramePr>
          <p:nvPr/>
        </p:nvGraphicFramePr>
        <p:xfrm>
          <a:off x="-148500" y="414000"/>
          <a:ext cx="9292500" cy="6444000"/>
        </p:xfrm>
        <a:graphic>
          <a:graphicData uri="http://schemas.openxmlformats.org/drawingml/2006/chart">
            <c:chart xmlns:c="http://schemas.openxmlformats.org/drawingml/2006/chart" xmlns:r="http://schemas.openxmlformats.org/officeDocument/2006/relationships" r:id="rId2"/>
          </a:graphicData>
        </a:graphic>
      </p:graphicFrame>
      <p:sp>
        <p:nvSpPr>
          <p:cNvPr id="37891" name="Textfeld 2"/>
          <p:cNvSpPr txBox="1">
            <a:spLocks noChangeArrowheads="1"/>
          </p:cNvSpPr>
          <p:nvPr/>
        </p:nvSpPr>
        <p:spPr bwMode="auto">
          <a:xfrm>
            <a:off x="8172450" y="5445125"/>
            <a:ext cx="809625" cy="400050"/>
          </a:xfrm>
          <a:prstGeom prst="rect">
            <a:avLst/>
          </a:prstGeom>
          <a:noFill/>
          <a:ln w="9525">
            <a:noFill/>
            <a:miter lim="800000"/>
            <a:headEnd/>
            <a:tailEnd/>
          </a:ln>
        </p:spPr>
        <p:txBody>
          <a:bodyPr wrap="none">
            <a:spAutoFit/>
          </a:bodyPr>
          <a:lstStyle/>
          <a:p>
            <a:r>
              <a:rPr lang="de-AT" sz="1000">
                <a:latin typeface="Lucida Sans Unicode" pitchFamily="34" charset="0"/>
              </a:rPr>
              <a:t>#: SE: 161</a:t>
            </a:r>
          </a:p>
          <a:p>
            <a:r>
              <a:rPr lang="de-AT" sz="1000">
                <a:latin typeface="Lucida Sans Unicode" pitchFamily="34" charset="0"/>
              </a:rPr>
              <a:t>#: FE: 267</a:t>
            </a:r>
          </a:p>
        </p:txBody>
      </p:sp>
      <p:sp>
        <p:nvSpPr>
          <p:cNvPr id="5" name="Foliennummernplatzhalter 4"/>
          <p:cNvSpPr>
            <a:spLocks noGrp="1"/>
          </p:cNvSpPr>
          <p:nvPr>
            <p:ph type="sldNum" sz="quarter" idx="12"/>
          </p:nvPr>
        </p:nvSpPr>
        <p:spPr/>
        <p:txBody>
          <a:bodyPr/>
          <a:lstStyle/>
          <a:p>
            <a:pPr>
              <a:defRPr/>
            </a:pPr>
            <a:fld id="{8AC70370-83F7-484F-83A8-D1A7B05F7E05}" type="slidenum">
              <a:rPr lang="de-AT" smtClean="0"/>
              <a:pPr>
                <a:defRPr/>
              </a:pPr>
              <a:t>21</a:t>
            </a:fld>
            <a:endParaRPr lang="de-AT"/>
          </a:p>
        </p:txBody>
      </p:sp>
      <p:sp>
        <p:nvSpPr>
          <p:cNvPr id="6" name="Textfeld 5"/>
          <p:cNvSpPr txBox="1"/>
          <p:nvPr/>
        </p:nvSpPr>
        <p:spPr>
          <a:xfrm>
            <a:off x="250825" y="115888"/>
            <a:ext cx="6481763" cy="369887"/>
          </a:xfrm>
          <a:prstGeom prst="rect">
            <a:avLst/>
          </a:prstGeom>
          <a:noFill/>
        </p:spPr>
        <p:txBody>
          <a:bodyPr>
            <a:spAutoFit/>
          </a:bodyPr>
          <a:lstStyle/>
          <a:p>
            <a:pPr>
              <a:defRPr/>
            </a:pPr>
            <a:r>
              <a:rPr lang="de-AT" b="1" dirty="0">
                <a:solidFill>
                  <a:schemeClr val="bg2">
                    <a:lumMod val="75000"/>
                  </a:schemeClr>
                </a:solidFill>
                <a:latin typeface="Arial" charset="0"/>
                <a:cs typeface="Arial" charset="0"/>
              </a:rPr>
              <a:t>Lernergebnis der Ausbildung zur diplomierten </a:t>
            </a:r>
            <a:r>
              <a:rPr lang="de-AT" b="1" dirty="0" err="1">
                <a:solidFill>
                  <a:schemeClr val="bg2">
                    <a:lumMod val="75000"/>
                  </a:schemeClr>
                </a:solidFill>
                <a:latin typeface="Arial" charset="0"/>
                <a:cs typeface="Arial" charset="0"/>
              </a:rPr>
              <a:t>GuKS</a:t>
            </a:r>
            <a:r>
              <a:rPr lang="de-AT" b="1" dirty="0">
                <a:solidFill>
                  <a:schemeClr val="bg2">
                    <a:lumMod val="75000"/>
                  </a:schemeClr>
                </a:solidFill>
                <a:latin typeface="Arial" charset="0"/>
                <a:cs typeface="Arial" charset="0"/>
              </a:rPr>
              <a:t>/P </a:t>
            </a:r>
          </a:p>
        </p:txBody>
      </p:sp>
      <p:sp>
        <p:nvSpPr>
          <p:cNvPr id="37894" name="Textfeld 5"/>
          <p:cNvSpPr txBox="1">
            <a:spLocks noChangeArrowheads="1"/>
          </p:cNvSpPr>
          <p:nvPr/>
        </p:nvSpPr>
        <p:spPr bwMode="auto">
          <a:xfrm>
            <a:off x="7127875" y="6669088"/>
            <a:ext cx="2016125" cy="215900"/>
          </a:xfrm>
          <a:prstGeom prst="rect">
            <a:avLst/>
          </a:prstGeom>
          <a:noFill/>
          <a:ln w="9525">
            <a:noFill/>
            <a:miter lim="800000"/>
            <a:headEnd/>
            <a:tailEnd/>
          </a:ln>
        </p:spPr>
        <p:txBody>
          <a:bodyPr>
            <a:spAutoFit/>
          </a:bodyPr>
          <a:lstStyle/>
          <a:p>
            <a:pPr algn="r"/>
            <a:r>
              <a:rPr lang="de-AT" sz="800">
                <a:latin typeface="Lucida Sans Unicode" pitchFamily="34" charset="0"/>
                <a:cs typeface="Lucida Sans Unicode" pitchFamily="34" charset="0"/>
              </a:rPr>
              <a:t>Quelle: Evaluation GuKG 2011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a:xfrm>
            <a:off x="611188" y="404813"/>
            <a:ext cx="7848600" cy="720725"/>
          </a:xfrm>
        </p:spPr>
        <p:txBody>
          <a:bodyPr/>
          <a:lstStyle/>
          <a:p>
            <a:pPr eaLnBrk="1" hangingPunct="1"/>
            <a:r>
              <a:rPr lang="de-AT" smtClean="0"/>
              <a:t>Evaluationsergebnis </a:t>
            </a:r>
            <a:br>
              <a:rPr lang="de-AT" smtClean="0"/>
            </a:br>
            <a:r>
              <a:rPr lang="de-AT" smtClean="0"/>
              <a:t>Gehobener Dienst - Benotung Lernergebnis IST (1)</a:t>
            </a:r>
          </a:p>
        </p:txBody>
      </p:sp>
      <p:graphicFrame>
        <p:nvGraphicFramePr>
          <p:cNvPr id="4" name="Tabelle 3"/>
          <p:cNvGraphicFramePr>
            <a:graphicFrameLocks noGrp="1"/>
          </p:cNvGraphicFramePr>
          <p:nvPr/>
        </p:nvGraphicFramePr>
        <p:xfrm>
          <a:off x="647700" y="1196975"/>
          <a:ext cx="7848872" cy="5256589"/>
        </p:xfrm>
        <a:graphic>
          <a:graphicData uri="http://schemas.openxmlformats.org/drawingml/2006/table">
            <a:tbl>
              <a:tblPr/>
              <a:tblGrid>
                <a:gridCol w="6300564"/>
                <a:gridCol w="1548308"/>
              </a:tblGrid>
              <a:tr h="441683">
                <a:tc>
                  <a:txBody>
                    <a:bodyPr/>
                    <a:lstStyle/>
                    <a:p>
                      <a:pPr marL="72000" algn="l" fontAlgn="b"/>
                      <a:r>
                        <a:rPr lang="de-AT" sz="2000" b="1" i="0" u="none" strike="noStrike" dirty="0">
                          <a:solidFill>
                            <a:schemeClr val="bg2">
                              <a:lumMod val="75000"/>
                            </a:schemeClr>
                          </a:solidFill>
                          <a:latin typeface="Lucida Sans Unicode" pitchFamily="34" charset="0"/>
                          <a:cs typeface="Lucida Sans Unicode" pitchFamily="34" charset="0"/>
                        </a:rPr>
                        <a:t>Gehobener </a:t>
                      </a:r>
                      <a:r>
                        <a:rPr lang="de-AT" sz="2000" b="1" i="0" u="none" strike="noStrike" dirty="0" smtClean="0">
                          <a:solidFill>
                            <a:schemeClr val="bg2">
                              <a:lumMod val="75000"/>
                            </a:schemeClr>
                          </a:solidFill>
                          <a:latin typeface="Lucida Sans Unicode" pitchFamily="34" charset="0"/>
                          <a:cs typeface="Lucida Sans Unicode" pitchFamily="34" charset="0"/>
                        </a:rPr>
                        <a:t>Dienst </a:t>
                      </a:r>
                      <a:r>
                        <a:rPr lang="de-AT" sz="2000" b="0" i="0" u="none" strike="noStrike" dirty="0" smtClean="0">
                          <a:solidFill>
                            <a:schemeClr val="bg2">
                              <a:lumMod val="75000"/>
                            </a:schemeClr>
                          </a:solidFill>
                          <a:latin typeface="Lucida Sans Unicode" pitchFamily="34" charset="0"/>
                          <a:cs typeface="Lucida Sans Unicode" pitchFamily="34" charset="0"/>
                        </a:rPr>
                        <a:t>(Aufgaben</a:t>
                      </a:r>
                      <a:r>
                        <a:rPr lang="de-AT" sz="2000" b="0" i="0" u="none" strike="noStrike" baseline="0" dirty="0" smtClean="0">
                          <a:solidFill>
                            <a:schemeClr val="bg2">
                              <a:lumMod val="75000"/>
                            </a:schemeClr>
                          </a:solidFill>
                          <a:latin typeface="Lucida Sans Unicode" pitchFamily="34" charset="0"/>
                          <a:cs typeface="Lucida Sans Unicode" pitchFamily="34" charset="0"/>
                        </a:rPr>
                        <a:t> und Anforderungen)</a:t>
                      </a:r>
                      <a:endParaRPr lang="de-AT" sz="2000" b="0" i="0" u="none" strike="noStrike" dirty="0">
                        <a:solidFill>
                          <a:schemeClr val="bg2">
                            <a:lumMod val="75000"/>
                          </a:schemeClr>
                        </a:solidFill>
                        <a:latin typeface="Lucida Sans Unicode" pitchFamily="34" charset="0"/>
                        <a:cs typeface="Lucida Sans Unicode" pitchFamily="34" charset="0"/>
                      </a:endParaRPr>
                    </a:p>
                  </a:txBody>
                  <a:tcPr marL="36000" marR="3600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marL="72000" algn="ctr" fontAlgn="b"/>
                      <a:r>
                        <a:rPr lang="de-AT" sz="2000" b="1" i="0" u="none" strike="noStrike" dirty="0" smtClean="0">
                          <a:solidFill>
                            <a:schemeClr val="bg2">
                              <a:lumMod val="75000"/>
                            </a:schemeClr>
                          </a:solidFill>
                          <a:latin typeface="Lucida Sans Unicode" pitchFamily="34" charset="0"/>
                          <a:cs typeface="Lucida Sans Unicode" pitchFamily="34" charset="0"/>
                        </a:rPr>
                        <a:t>Schulnoten</a:t>
                      </a:r>
                      <a:endParaRPr lang="de-AT" sz="2000" b="1" i="0" u="none" strike="noStrike" dirty="0">
                        <a:solidFill>
                          <a:schemeClr val="bg2">
                            <a:lumMod val="75000"/>
                          </a:schemeClr>
                        </a:solidFill>
                        <a:latin typeface="Lucida Sans Unicode" pitchFamily="34" charset="0"/>
                        <a:cs typeface="Lucida Sans Unicode"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r h="441682">
                <a:tc>
                  <a:txBody>
                    <a:bodyPr/>
                    <a:lstStyle/>
                    <a:p>
                      <a:pPr marL="72000" algn="l" fontAlgn="b"/>
                      <a:r>
                        <a:rPr lang="de-AT" sz="2000" b="0" i="0" u="none" strike="noStrike" dirty="0">
                          <a:solidFill>
                            <a:schemeClr val="bg2">
                              <a:lumMod val="75000"/>
                            </a:schemeClr>
                          </a:solidFill>
                          <a:latin typeface="Lucida Sans Unicode" pitchFamily="34" charset="0"/>
                          <a:cs typeface="Lucida Sans Unicode" pitchFamily="34" charset="0"/>
                        </a:rPr>
                        <a:t>Körpernahe Unterstützung leisten (ATL)</a:t>
                      </a:r>
                    </a:p>
                  </a:txBody>
                  <a:tcPr marL="36000" marR="3600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72000" algn="ctr" fontAlgn="b"/>
                      <a:r>
                        <a:rPr lang="de-AT" sz="2000" b="0" i="0" u="none" strike="noStrike" dirty="0">
                          <a:solidFill>
                            <a:schemeClr val="bg2">
                              <a:lumMod val="75000"/>
                            </a:schemeClr>
                          </a:solidFill>
                          <a:latin typeface="Lucida Sans Unicode" pitchFamily="34" charset="0"/>
                          <a:cs typeface="Lucida Sans Unicode"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41682">
                <a:tc>
                  <a:txBody>
                    <a:bodyPr/>
                    <a:lstStyle/>
                    <a:p>
                      <a:pPr marL="72000" algn="l" fontAlgn="b"/>
                      <a:r>
                        <a:rPr lang="de-AT" sz="2000" b="0" i="0" u="none" strike="noStrike">
                          <a:solidFill>
                            <a:schemeClr val="bg2">
                              <a:lumMod val="75000"/>
                            </a:schemeClr>
                          </a:solidFill>
                          <a:latin typeface="Lucida Sans Unicode" pitchFamily="34" charset="0"/>
                          <a:cs typeface="Lucida Sans Unicode" pitchFamily="34" charset="0"/>
                        </a:rPr>
                        <a:t>Prohylaxen</a:t>
                      </a:r>
                    </a:p>
                  </a:txBody>
                  <a:tcPr marL="36000" marR="3600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ctr" fontAlgn="b"/>
                      <a:r>
                        <a:rPr lang="de-AT" sz="2000" b="0" i="0" u="none" strike="noStrike">
                          <a:solidFill>
                            <a:schemeClr val="bg2">
                              <a:lumMod val="75000"/>
                            </a:schemeClr>
                          </a:solidFill>
                          <a:latin typeface="Lucida Sans Unicode" pitchFamily="34" charset="0"/>
                          <a:cs typeface="Lucida Sans Unicode"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682">
                <a:tc>
                  <a:txBody>
                    <a:bodyPr/>
                    <a:lstStyle/>
                    <a:p>
                      <a:pPr marL="72000" algn="l" fontAlgn="b"/>
                      <a:r>
                        <a:rPr lang="de-AT" sz="2000" b="0" i="0" u="none" strike="noStrike">
                          <a:solidFill>
                            <a:schemeClr val="bg2">
                              <a:lumMod val="75000"/>
                            </a:schemeClr>
                          </a:solidFill>
                          <a:latin typeface="Lucida Sans Unicode" pitchFamily="34" charset="0"/>
                          <a:cs typeface="Lucida Sans Unicode" pitchFamily="34" charset="0"/>
                        </a:rPr>
                        <a:t>Psychosoziale Alltagsbegleitung/Milieugestaltung</a:t>
                      </a:r>
                    </a:p>
                  </a:txBody>
                  <a:tcPr marL="36000" marR="3600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72000" algn="ctr" fontAlgn="b"/>
                      <a:r>
                        <a:rPr lang="de-AT" sz="2000" b="1" i="0" u="none" strike="noStrike" dirty="0">
                          <a:solidFill>
                            <a:schemeClr val="bg2">
                              <a:lumMod val="75000"/>
                            </a:schemeClr>
                          </a:solidFill>
                          <a:latin typeface="Lucida Sans Unicode" pitchFamily="34" charset="0"/>
                          <a:cs typeface="Lucida Sans Unicode"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r>
              <a:tr h="441682">
                <a:tc>
                  <a:txBody>
                    <a:bodyPr/>
                    <a:lstStyle/>
                    <a:p>
                      <a:pPr marL="72000" algn="l" fontAlgn="b"/>
                      <a:r>
                        <a:rPr lang="de-AT" sz="2000" b="0" i="0" u="none" strike="noStrike" dirty="0">
                          <a:solidFill>
                            <a:schemeClr val="bg2">
                              <a:lumMod val="75000"/>
                            </a:schemeClr>
                          </a:solidFill>
                          <a:latin typeface="Lucida Sans Unicode" pitchFamily="34" charset="0"/>
                          <a:cs typeface="Lucida Sans Unicode" pitchFamily="34" charset="0"/>
                        </a:rPr>
                        <a:t>Therapeutische Kommunikation, </a:t>
                      </a:r>
                      <a:r>
                        <a:rPr lang="de-AT" sz="2000" b="0" i="0" u="none" strike="noStrike" dirty="0" smtClean="0">
                          <a:solidFill>
                            <a:schemeClr val="bg2">
                              <a:lumMod val="75000"/>
                            </a:schemeClr>
                          </a:solidFill>
                          <a:latin typeface="Lucida Sans Unicode" pitchFamily="34" charset="0"/>
                          <a:cs typeface="Lucida Sans Unicode" pitchFamily="34" charset="0"/>
                        </a:rPr>
                        <a:t>Beziehungen</a:t>
                      </a:r>
                      <a:endParaRPr lang="de-AT" sz="2000" b="0" i="0" u="none" strike="noStrike" dirty="0">
                        <a:solidFill>
                          <a:schemeClr val="bg2">
                            <a:lumMod val="75000"/>
                          </a:schemeClr>
                        </a:solidFill>
                        <a:latin typeface="Lucida Sans Unicode" pitchFamily="34" charset="0"/>
                        <a:cs typeface="Lucida Sans Unicode" pitchFamily="34" charset="0"/>
                      </a:endParaRPr>
                    </a:p>
                  </a:txBody>
                  <a:tcPr marL="36000" marR="3600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72000" algn="ctr" fontAlgn="b"/>
                      <a:r>
                        <a:rPr lang="de-AT" sz="2000" b="1" i="0" u="none" strike="noStrike" dirty="0">
                          <a:solidFill>
                            <a:schemeClr val="bg2">
                              <a:lumMod val="75000"/>
                            </a:schemeClr>
                          </a:solidFill>
                          <a:latin typeface="Lucida Sans Unicode" pitchFamily="34" charset="0"/>
                          <a:cs typeface="Lucida Sans Unicode"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r>
              <a:tr h="441682">
                <a:tc>
                  <a:txBody>
                    <a:bodyPr/>
                    <a:lstStyle/>
                    <a:p>
                      <a:pPr marL="72000" algn="l" fontAlgn="b"/>
                      <a:r>
                        <a:rPr lang="de-AT" sz="2000" b="0" i="0" u="none" strike="noStrike" dirty="0">
                          <a:solidFill>
                            <a:schemeClr val="bg2">
                              <a:lumMod val="75000"/>
                            </a:schemeClr>
                          </a:solidFill>
                          <a:latin typeface="Lucida Sans Unicode" pitchFamily="34" charset="0"/>
                          <a:cs typeface="Lucida Sans Unicode" pitchFamily="34" charset="0"/>
                        </a:rPr>
                        <a:t>Ausnahme- und Krisensituationen</a:t>
                      </a:r>
                    </a:p>
                  </a:txBody>
                  <a:tcPr marL="36000" marR="3600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72000" algn="ctr" fontAlgn="b"/>
                      <a:r>
                        <a:rPr lang="de-AT" sz="2000" b="1" i="0" u="none" strike="noStrike" dirty="0">
                          <a:solidFill>
                            <a:schemeClr val="bg2">
                              <a:lumMod val="75000"/>
                            </a:schemeClr>
                          </a:solidFill>
                          <a:latin typeface="Lucida Sans Unicode" pitchFamily="34" charset="0"/>
                          <a:cs typeface="Lucida Sans Unicode"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r>
              <a:tr h="441682">
                <a:tc>
                  <a:txBody>
                    <a:bodyPr/>
                    <a:lstStyle/>
                    <a:p>
                      <a:pPr marL="72000" algn="l" fontAlgn="b"/>
                      <a:r>
                        <a:rPr lang="de-AT" sz="2000" b="0" i="0" u="none" strike="noStrike">
                          <a:solidFill>
                            <a:schemeClr val="bg2">
                              <a:lumMod val="75000"/>
                            </a:schemeClr>
                          </a:solidFill>
                          <a:latin typeface="Lucida Sans Unicode" pitchFamily="34" charset="0"/>
                          <a:cs typeface="Lucida Sans Unicode" pitchFamily="34" charset="0"/>
                        </a:rPr>
                        <a:t>Entlastung pflegender Angehöriger</a:t>
                      </a:r>
                    </a:p>
                  </a:txBody>
                  <a:tcPr marL="36000" marR="3600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ctr" fontAlgn="b"/>
                      <a:r>
                        <a:rPr lang="de-AT" sz="2000" b="0" i="0" u="none" strike="noStrike">
                          <a:solidFill>
                            <a:schemeClr val="bg2">
                              <a:lumMod val="75000"/>
                            </a:schemeClr>
                          </a:solidFill>
                          <a:latin typeface="Lucida Sans Unicode" pitchFamily="34" charset="0"/>
                          <a:cs typeface="Lucida Sans Unicode"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682">
                <a:tc>
                  <a:txBody>
                    <a:bodyPr/>
                    <a:lstStyle/>
                    <a:p>
                      <a:pPr marL="72000" algn="l" fontAlgn="b"/>
                      <a:r>
                        <a:rPr lang="de-AT" sz="2000" b="0" i="0" u="none" strike="noStrike">
                          <a:solidFill>
                            <a:schemeClr val="bg2">
                              <a:lumMod val="75000"/>
                            </a:schemeClr>
                          </a:solidFill>
                          <a:latin typeface="Lucida Sans Unicode" pitchFamily="34" charset="0"/>
                          <a:cs typeface="Lucida Sans Unicode" pitchFamily="34" charset="0"/>
                        </a:rPr>
                        <a:t>Palliativ Pflege und Schmerzmanagment</a:t>
                      </a:r>
                    </a:p>
                  </a:txBody>
                  <a:tcPr marL="36000" marR="3600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ctr" fontAlgn="b"/>
                      <a:r>
                        <a:rPr lang="de-AT" sz="2000" b="0" i="0" u="none" strike="noStrike">
                          <a:solidFill>
                            <a:schemeClr val="bg2">
                              <a:lumMod val="75000"/>
                            </a:schemeClr>
                          </a:solidFill>
                          <a:latin typeface="Lucida Sans Unicode" pitchFamily="34" charset="0"/>
                          <a:cs typeface="Lucida Sans Unicode"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682">
                <a:tc>
                  <a:txBody>
                    <a:bodyPr/>
                    <a:lstStyle/>
                    <a:p>
                      <a:pPr marL="72000" algn="l" fontAlgn="b"/>
                      <a:r>
                        <a:rPr lang="de-AT" sz="2000" b="0" i="0" u="none" strike="noStrike">
                          <a:solidFill>
                            <a:schemeClr val="bg2">
                              <a:lumMod val="75000"/>
                            </a:schemeClr>
                          </a:solidFill>
                          <a:latin typeface="Lucida Sans Unicode" pitchFamily="34" charset="0"/>
                          <a:cs typeface="Lucida Sans Unicode" pitchFamily="34" charset="0"/>
                        </a:rPr>
                        <a:t>Sicherheit gewährleisten</a:t>
                      </a:r>
                    </a:p>
                  </a:txBody>
                  <a:tcPr marL="36000" marR="3600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72000" algn="ctr" fontAlgn="b"/>
                      <a:r>
                        <a:rPr lang="de-AT" sz="2000" b="0" i="0" u="none" strike="noStrike" dirty="0">
                          <a:solidFill>
                            <a:schemeClr val="bg2">
                              <a:lumMod val="75000"/>
                            </a:schemeClr>
                          </a:solidFill>
                          <a:latin typeface="Lucida Sans Unicode" pitchFamily="34" charset="0"/>
                          <a:cs typeface="Lucida Sans Unicode"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41682">
                <a:tc>
                  <a:txBody>
                    <a:bodyPr/>
                    <a:lstStyle/>
                    <a:p>
                      <a:pPr marL="72000" algn="l" fontAlgn="b"/>
                      <a:r>
                        <a:rPr lang="de-AT" sz="2000" b="0" i="0" u="none" strike="noStrike">
                          <a:solidFill>
                            <a:schemeClr val="bg2">
                              <a:lumMod val="75000"/>
                            </a:schemeClr>
                          </a:solidFill>
                          <a:latin typeface="Lucida Sans Unicode" pitchFamily="34" charset="0"/>
                          <a:cs typeface="Lucida Sans Unicode" pitchFamily="34" charset="0"/>
                        </a:rPr>
                        <a:t>Mitwirkung bei Diagnostik und Therapie</a:t>
                      </a:r>
                    </a:p>
                  </a:txBody>
                  <a:tcPr marL="36000" marR="3600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72000" algn="ctr" fontAlgn="b"/>
                      <a:r>
                        <a:rPr lang="de-AT" sz="2000" b="1" i="0" u="none" strike="noStrike" dirty="0">
                          <a:solidFill>
                            <a:schemeClr val="bg2">
                              <a:lumMod val="75000"/>
                            </a:schemeClr>
                          </a:solidFill>
                          <a:latin typeface="Lucida Sans Unicode" pitchFamily="34" charset="0"/>
                          <a:cs typeface="Lucida Sans Unicode"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r>
              <a:tr h="441682">
                <a:tc>
                  <a:txBody>
                    <a:bodyPr/>
                    <a:lstStyle/>
                    <a:p>
                      <a:pPr marL="72000" algn="l" fontAlgn="b"/>
                      <a:r>
                        <a:rPr lang="de-AT" sz="2000" b="0" i="0" u="none" strike="noStrike">
                          <a:solidFill>
                            <a:schemeClr val="bg2">
                              <a:lumMod val="75000"/>
                            </a:schemeClr>
                          </a:solidFill>
                          <a:latin typeface="Lucida Sans Unicode" pitchFamily="34" charset="0"/>
                          <a:cs typeface="Lucida Sans Unicode" pitchFamily="34" charset="0"/>
                        </a:rPr>
                        <a:t>Medikamentengebarung</a:t>
                      </a:r>
                    </a:p>
                  </a:txBody>
                  <a:tcPr marL="36000" marR="3600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ctr" fontAlgn="b"/>
                      <a:r>
                        <a:rPr lang="de-AT" sz="2000" b="0" i="0" u="none" strike="noStrike">
                          <a:solidFill>
                            <a:schemeClr val="bg2">
                              <a:lumMod val="75000"/>
                            </a:schemeClr>
                          </a:solidFill>
                          <a:latin typeface="Lucida Sans Unicode" pitchFamily="34" charset="0"/>
                          <a:cs typeface="Lucida Sans Unicode"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086">
                <a:tc>
                  <a:txBody>
                    <a:bodyPr/>
                    <a:lstStyle/>
                    <a:p>
                      <a:pPr marL="72000" algn="l" fontAlgn="b"/>
                      <a:r>
                        <a:rPr lang="de-AT" sz="2000" b="0" i="0" u="none" strike="noStrike" dirty="0">
                          <a:solidFill>
                            <a:schemeClr val="bg2">
                              <a:lumMod val="75000"/>
                            </a:schemeClr>
                          </a:solidFill>
                          <a:latin typeface="Lucida Sans Unicode" pitchFamily="34" charset="0"/>
                          <a:cs typeface="Lucida Sans Unicode" pitchFamily="34" charset="0"/>
                        </a:rPr>
                        <a:t>Wundversorgung</a:t>
                      </a:r>
                    </a:p>
                  </a:txBody>
                  <a:tcPr marL="36000" marR="3600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72000" algn="ctr" fontAlgn="b"/>
                      <a:r>
                        <a:rPr lang="de-AT" sz="2000" b="0" i="0" u="none" strike="noStrike" dirty="0">
                          <a:solidFill>
                            <a:schemeClr val="bg2">
                              <a:lumMod val="75000"/>
                            </a:schemeClr>
                          </a:solidFill>
                          <a:latin typeface="Lucida Sans Unicode" pitchFamily="34" charset="0"/>
                          <a:cs typeface="Lucida Sans Unicode"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
        <p:nvSpPr>
          <p:cNvPr id="38956" name="Textfeld 4"/>
          <p:cNvSpPr txBox="1">
            <a:spLocks noChangeArrowheads="1"/>
          </p:cNvSpPr>
          <p:nvPr/>
        </p:nvSpPr>
        <p:spPr bwMode="auto">
          <a:xfrm>
            <a:off x="6875463" y="6597650"/>
            <a:ext cx="2268537" cy="261938"/>
          </a:xfrm>
          <a:prstGeom prst="rect">
            <a:avLst/>
          </a:prstGeom>
          <a:noFill/>
          <a:ln w="9525">
            <a:noFill/>
            <a:miter lim="800000"/>
            <a:headEnd/>
            <a:tailEnd/>
          </a:ln>
        </p:spPr>
        <p:txBody>
          <a:bodyPr>
            <a:spAutoFit/>
          </a:bodyPr>
          <a:lstStyle/>
          <a:p>
            <a:r>
              <a:rPr lang="de-AT" sz="1100">
                <a:latin typeface="Lucida Sans Unicode" pitchFamily="34" charset="0"/>
                <a:cs typeface="Lucida Sans Unicode" pitchFamily="34" charset="0"/>
              </a:rPr>
              <a:t>Quelle: Evaluation GuKG 2011</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p:cNvGraphicFramePr>
            <a:graphicFrameLocks noGrp="1"/>
          </p:cNvGraphicFramePr>
          <p:nvPr/>
        </p:nvGraphicFramePr>
        <p:xfrm>
          <a:off x="539750" y="1268413"/>
          <a:ext cx="7920880" cy="5184000"/>
        </p:xfrm>
        <a:graphic>
          <a:graphicData uri="http://schemas.openxmlformats.org/drawingml/2006/table">
            <a:tbl>
              <a:tblPr/>
              <a:tblGrid>
                <a:gridCol w="6418644"/>
                <a:gridCol w="1502236"/>
              </a:tblGrid>
              <a:tr h="432000">
                <a:tc>
                  <a:txBody>
                    <a:bodyPr/>
                    <a:lstStyle/>
                    <a:p>
                      <a:pPr marL="72000" algn="l" fontAlgn="b"/>
                      <a:r>
                        <a:rPr lang="de-AT" sz="2000" b="0" i="0" u="none" strike="noStrike" dirty="0" smtClean="0">
                          <a:solidFill>
                            <a:schemeClr val="bg2">
                              <a:lumMod val="75000"/>
                            </a:schemeClr>
                          </a:solidFill>
                          <a:latin typeface="Lucida Sans Unicode" pitchFamily="34" charset="0"/>
                          <a:cs typeface="Lucida Sans Unicode" pitchFamily="34" charset="0"/>
                        </a:rPr>
                        <a:t>Fortsetzung (Aufgaben und Anforderungen)</a:t>
                      </a:r>
                      <a:endParaRPr lang="de-AT" sz="2000" b="0" i="0" u="none" strike="noStrike" dirty="0">
                        <a:solidFill>
                          <a:schemeClr val="bg2">
                            <a:lumMod val="75000"/>
                          </a:schemeClr>
                        </a:solidFill>
                        <a:latin typeface="Lucida Sans Unicode" pitchFamily="34" charset="0"/>
                        <a:cs typeface="Lucida Sans Unicode"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marL="72000" algn="ctr" fontAlgn="b"/>
                      <a:r>
                        <a:rPr lang="de-AT" sz="2000" b="0" i="0" u="none" strike="noStrike" dirty="0" smtClean="0">
                          <a:solidFill>
                            <a:schemeClr val="bg2">
                              <a:lumMod val="75000"/>
                            </a:schemeClr>
                          </a:solidFill>
                          <a:latin typeface="Lucida Sans Unicode" pitchFamily="34" charset="0"/>
                          <a:cs typeface="Lucida Sans Unicode" pitchFamily="34" charset="0"/>
                        </a:rPr>
                        <a:t>Schulnoten</a:t>
                      </a:r>
                      <a:endParaRPr lang="de-AT" sz="2000" b="0" i="0" u="none" strike="noStrike" dirty="0">
                        <a:solidFill>
                          <a:schemeClr val="bg2">
                            <a:lumMod val="75000"/>
                          </a:schemeClr>
                        </a:solidFill>
                        <a:latin typeface="Lucida Sans Unicode" pitchFamily="34" charset="0"/>
                        <a:cs typeface="Lucida Sans Unicode"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r h="432000">
                <a:tc>
                  <a:txBody>
                    <a:bodyPr/>
                    <a:lstStyle/>
                    <a:p>
                      <a:pPr marL="72000" algn="l" fontAlgn="b"/>
                      <a:r>
                        <a:rPr lang="de-AT" sz="2000" b="0" i="0" u="none" strike="noStrike" dirty="0">
                          <a:solidFill>
                            <a:schemeClr val="bg2">
                              <a:lumMod val="75000"/>
                            </a:schemeClr>
                          </a:solidFill>
                          <a:latin typeface="Lucida Sans Unicode" pitchFamily="34" charset="0"/>
                          <a:cs typeface="Lucida Sans Unicode" pitchFamily="34" charset="0"/>
                        </a:rPr>
                        <a:t>Beobachten des Gesundheitszustandes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ctr" fontAlgn="b"/>
                      <a:r>
                        <a:rPr lang="de-AT" sz="2000" b="0" i="0" u="none" strike="noStrike" dirty="0">
                          <a:solidFill>
                            <a:schemeClr val="bg2">
                              <a:lumMod val="75000"/>
                            </a:schemeClr>
                          </a:solidFill>
                          <a:latin typeface="Lucida Sans Unicode" pitchFamily="34" charset="0"/>
                          <a:cs typeface="Lucida Sans Unicode"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2000">
                <a:tc>
                  <a:txBody>
                    <a:bodyPr/>
                    <a:lstStyle/>
                    <a:p>
                      <a:pPr marL="72000" algn="l" fontAlgn="b"/>
                      <a:r>
                        <a:rPr lang="de-AT" sz="2000" b="0" i="0" u="none" strike="noStrike">
                          <a:solidFill>
                            <a:schemeClr val="bg2">
                              <a:lumMod val="75000"/>
                            </a:schemeClr>
                          </a:solidFill>
                          <a:latin typeface="Lucida Sans Unicode" pitchFamily="34" charset="0"/>
                          <a:cs typeface="Lucida Sans Unicode" pitchFamily="34" charset="0"/>
                        </a:rPr>
                        <a:t>Pflegeprozess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ctr" fontAlgn="b"/>
                      <a:r>
                        <a:rPr lang="de-AT" sz="2000" b="0" i="0" u="none" strike="noStrike" dirty="0">
                          <a:solidFill>
                            <a:schemeClr val="bg2">
                              <a:lumMod val="75000"/>
                            </a:schemeClr>
                          </a:solidFill>
                          <a:latin typeface="Lucida Sans Unicode" pitchFamily="34" charset="0"/>
                          <a:cs typeface="Lucida Sans Unicode"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2000">
                <a:tc>
                  <a:txBody>
                    <a:bodyPr/>
                    <a:lstStyle/>
                    <a:p>
                      <a:pPr marL="72000" algn="l" fontAlgn="b"/>
                      <a:r>
                        <a:rPr lang="de-AT" sz="2000" b="0" i="0" u="none" strike="noStrike">
                          <a:solidFill>
                            <a:schemeClr val="bg2">
                              <a:lumMod val="75000"/>
                            </a:schemeClr>
                          </a:solidFill>
                          <a:latin typeface="Lucida Sans Unicode" pitchFamily="34" charset="0"/>
                          <a:cs typeface="Lucida Sans Unicode" pitchFamily="34" charset="0"/>
                        </a:rPr>
                        <a:t>Anleitung von Auszubildenden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ctr" fontAlgn="b"/>
                      <a:r>
                        <a:rPr lang="de-AT" sz="2000" b="0" i="0" u="none" strike="noStrike" dirty="0">
                          <a:solidFill>
                            <a:schemeClr val="bg2">
                              <a:lumMod val="75000"/>
                            </a:schemeClr>
                          </a:solidFill>
                          <a:latin typeface="Lucida Sans Unicode" pitchFamily="34" charset="0"/>
                          <a:cs typeface="Lucida Sans Unicode"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2000">
                <a:tc>
                  <a:txBody>
                    <a:bodyPr/>
                    <a:lstStyle/>
                    <a:p>
                      <a:pPr marL="72000" algn="l" fontAlgn="b"/>
                      <a:r>
                        <a:rPr lang="de-AT" sz="2000" b="0" i="0" u="none" strike="noStrike">
                          <a:solidFill>
                            <a:schemeClr val="bg2">
                              <a:lumMod val="75000"/>
                            </a:schemeClr>
                          </a:solidFill>
                          <a:latin typeface="Lucida Sans Unicode" pitchFamily="34" charset="0"/>
                          <a:cs typeface="Lucida Sans Unicode" pitchFamily="34" charset="0"/>
                        </a:rPr>
                        <a:t>Organisation und Administration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72000" algn="ctr" fontAlgn="b"/>
                      <a:r>
                        <a:rPr lang="de-AT" sz="2000" b="1" i="0" u="none" strike="noStrike" dirty="0">
                          <a:solidFill>
                            <a:schemeClr val="bg2">
                              <a:lumMod val="75000"/>
                            </a:schemeClr>
                          </a:solidFill>
                          <a:latin typeface="Lucida Sans Unicode" pitchFamily="34" charset="0"/>
                          <a:cs typeface="Lucida Sans Unicode"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r>
              <a:tr h="432000">
                <a:tc>
                  <a:txBody>
                    <a:bodyPr/>
                    <a:lstStyle/>
                    <a:p>
                      <a:pPr marL="72000" algn="l" fontAlgn="b"/>
                      <a:r>
                        <a:rPr lang="de-AT" sz="2000" b="0" i="0" u="none" strike="noStrike" dirty="0">
                          <a:solidFill>
                            <a:schemeClr val="bg1"/>
                          </a:solidFill>
                          <a:latin typeface="Lucida Sans Unicode" pitchFamily="34" charset="0"/>
                          <a:cs typeface="Lucida Sans Unicode" pitchFamily="34" charset="0"/>
                        </a:rPr>
                        <a:t>Delegation von Aufgaben und Tätigkeiten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marL="72000" algn="ctr" fontAlgn="b"/>
                      <a:r>
                        <a:rPr lang="de-AT" sz="2000" b="1" i="0" u="none" strike="noStrike" dirty="0">
                          <a:solidFill>
                            <a:schemeClr val="bg1"/>
                          </a:solidFill>
                          <a:latin typeface="Lucida Sans Unicode" pitchFamily="34" charset="0"/>
                          <a:cs typeface="Lucida Sans Unicode"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r>
              <a:tr h="432000">
                <a:tc>
                  <a:txBody>
                    <a:bodyPr/>
                    <a:lstStyle/>
                    <a:p>
                      <a:pPr marL="72000" algn="l" fontAlgn="b"/>
                      <a:r>
                        <a:rPr lang="de-AT" sz="2000" b="0" i="0" u="none" strike="noStrike">
                          <a:solidFill>
                            <a:schemeClr val="bg2">
                              <a:lumMod val="75000"/>
                            </a:schemeClr>
                          </a:solidFill>
                          <a:latin typeface="Lucida Sans Unicode" pitchFamily="34" charset="0"/>
                          <a:cs typeface="Lucida Sans Unicode" pitchFamily="34" charset="0"/>
                        </a:rPr>
                        <a:t>Grundhaltungen und Prinzipien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ctr" fontAlgn="b"/>
                      <a:r>
                        <a:rPr lang="de-AT" sz="2000" b="0" i="0" u="none" strike="noStrike" dirty="0">
                          <a:solidFill>
                            <a:schemeClr val="bg2">
                              <a:lumMod val="75000"/>
                            </a:schemeClr>
                          </a:solidFill>
                          <a:latin typeface="Lucida Sans Unicode" pitchFamily="34" charset="0"/>
                          <a:cs typeface="Lucida Sans Unicode"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2000">
                <a:tc>
                  <a:txBody>
                    <a:bodyPr/>
                    <a:lstStyle/>
                    <a:p>
                      <a:pPr marL="72000" algn="l" fontAlgn="b"/>
                      <a:r>
                        <a:rPr lang="de-AT" sz="2000" b="0" i="0" u="none" strike="noStrike" dirty="0" smtClean="0">
                          <a:solidFill>
                            <a:schemeClr val="bg2">
                              <a:lumMod val="75000"/>
                            </a:schemeClr>
                          </a:solidFill>
                          <a:latin typeface="Lucida Sans Unicode" pitchFamily="34" charset="0"/>
                          <a:cs typeface="Lucida Sans Unicode" pitchFamily="34" charset="0"/>
                        </a:rPr>
                        <a:t>Medizinisch-pflegerische </a:t>
                      </a:r>
                      <a:r>
                        <a:rPr lang="de-AT" sz="2000" b="0" i="0" u="none" strike="noStrike" dirty="0">
                          <a:solidFill>
                            <a:schemeClr val="bg2">
                              <a:lumMod val="75000"/>
                            </a:schemeClr>
                          </a:solidFill>
                          <a:latin typeface="Lucida Sans Unicode" pitchFamily="34" charset="0"/>
                          <a:cs typeface="Lucida Sans Unicode" pitchFamily="34" charset="0"/>
                        </a:rPr>
                        <a:t>Grundkenntnisse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ctr" fontAlgn="b"/>
                      <a:r>
                        <a:rPr lang="de-AT" sz="2000" b="0" i="0" u="none" strike="noStrike" dirty="0">
                          <a:solidFill>
                            <a:schemeClr val="bg2">
                              <a:lumMod val="75000"/>
                            </a:schemeClr>
                          </a:solidFill>
                          <a:latin typeface="Lucida Sans Unicode" pitchFamily="34" charset="0"/>
                          <a:cs typeface="Lucida Sans Unicode"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2000">
                <a:tc>
                  <a:txBody>
                    <a:bodyPr/>
                    <a:lstStyle/>
                    <a:p>
                      <a:pPr marL="72000" algn="l" fontAlgn="b"/>
                      <a:r>
                        <a:rPr lang="de-AT" sz="2000" b="0" i="0" u="none" strike="noStrike">
                          <a:solidFill>
                            <a:schemeClr val="bg2">
                              <a:lumMod val="75000"/>
                            </a:schemeClr>
                          </a:solidFill>
                          <a:latin typeface="Lucida Sans Unicode" pitchFamily="34" charset="0"/>
                          <a:cs typeface="Lucida Sans Unicode" pitchFamily="34" charset="0"/>
                        </a:rPr>
                        <a:t>Zielgruppespezifische Vorbereitung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72000" algn="ctr" fontAlgn="b"/>
                      <a:r>
                        <a:rPr lang="de-AT" sz="2000" b="1" i="0" u="none" strike="noStrike" dirty="0">
                          <a:solidFill>
                            <a:schemeClr val="bg2">
                              <a:lumMod val="75000"/>
                            </a:schemeClr>
                          </a:solidFill>
                          <a:latin typeface="Lucida Sans Unicode" pitchFamily="34" charset="0"/>
                          <a:cs typeface="Lucida Sans Unicode"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r>
              <a:tr h="432000">
                <a:tc>
                  <a:txBody>
                    <a:bodyPr/>
                    <a:lstStyle/>
                    <a:p>
                      <a:pPr marL="72000" algn="l" fontAlgn="b"/>
                      <a:r>
                        <a:rPr lang="de-AT" sz="2000" b="0" i="0" u="none" strike="noStrike">
                          <a:solidFill>
                            <a:schemeClr val="bg2">
                              <a:lumMod val="75000"/>
                            </a:schemeClr>
                          </a:solidFill>
                          <a:latin typeface="Lucida Sans Unicode" pitchFamily="34" charset="0"/>
                          <a:cs typeface="Lucida Sans Unicode" pitchFamily="34" charset="0"/>
                        </a:rPr>
                        <a:t>Handlungsschemata/Vorgaben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72000" algn="ctr" fontAlgn="b"/>
                      <a:r>
                        <a:rPr lang="de-AT" sz="2000" b="0" i="0" u="none" strike="noStrike" dirty="0">
                          <a:solidFill>
                            <a:schemeClr val="bg2">
                              <a:lumMod val="75000"/>
                            </a:schemeClr>
                          </a:solidFill>
                          <a:latin typeface="Lucida Sans Unicode" pitchFamily="34" charset="0"/>
                          <a:cs typeface="Lucida Sans Unicode"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32000">
                <a:tc>
                  <a:txBody>
                    <a:bodyPr/>
                    <a:lstStyle/>
                    <a:p>
                      <a:pPr marL="72000" algn="l" fontAlgn="b"/>
                      <a:r>
                        <a:rPr lang="de-AT" sz="2000" b="0" i="0" u="none" strike="noStrike">
                          <a:solidFill>
                            <a:schemeClr val="bg2">
                              <a:lumMod val="75000"/>
                            </a:schemeClr>
                          </a:solidFill>
                          <a:latin typeface="Lucida Sans Unicode" pitchFamily="34" charset="0"/>
                          <a:cs typeface="Lucida Sans Unicode" pitchFamily="34" charset="0"/>
                        </a:rPr>
                        <a:t>Interdisziplinäre Zusammenarbeit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72000" algn="ctr" fontAlgn="b"/>
                      <a:r>
                        <a:rPr lang="de-AT" sz="2000" b="0" i="0" u="none" strike="noStrike" dirty="0">
                          <a:solidFill>
                            <a:schemeClr val="bg2">
                              <a:lumMod val="75000"/>
                            </a:schemeClr>
                          </a:solidFill>
                          <a:latin typeface="Lucida Sans Unicode" pitchFamily="34" charset="0"/>
                          <a:cs typeface="Lucida Sans Unicode"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32000">
                <a:tc>
                  <a:txBody>
                    <a:bodyPr/>
                    <a:lstStyle/>
                    <a:p>
                      <a:pPr marL="72000" algn="l" fontAlgn="b"/>
                      <a:r>
                        <a:rPr lang="de-AT" sz="2000" b="1" i="0" u="none" strike="noStrike" dirty="0" smtClean="0">
                          <a:solidFill>
                            <a:schemeClr val="bg2">
                              <a:lumMod val="75000"/>
                            </a:schemeClr>
                          </a:solidFill>
                          <a:latin typeface="Lucida Sans Unicode" pitchFamily="34" charset="0"/>
                          <a:cs typeface="Lucida Sans Unicode" pitchFamily="34" charset="0"/>
                        </a:rPr>
                        <a:t>Gesamtnote (Mittelwert)</a:t>
                      </a:r>
                      <a:endParaRPr lang="de-AT" sz="2000" b="1" i="0" u="none" strike="noStrike" dirty="0">
                        <a:solidFill>
                          <a:schemeClr val="bg2">
                            <a:lumMod val="75000"/>
                          </a:schemeClr>
                        </a:solidFill>
                        <a:latin typeface="Lucida Sans Unicode" pitchFamily="34" charset="0"/>
                        <a:cs typeface="Lucida Sans Unicode"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72000" algn="ctr" fontAlgn="b"/>
                      <a:r>
                        <a:rPr lang="de-AT" sz="2000" b="1" i="0" u="none" strike="noStrike" dirty="0" smtClean="0">
                          <a:solidFill>
                            <a:schemeClr val="bg2">
                              <a:lumMod val="75000"/>
                            </a:schemeClr>
                          </a:solidFill>
                          <a:latin typeface="Lucida Sans Unicode" pitchFamily="34" charset="0"/>
                          <a:cs typeface="Lucida Sans Unicode" pitchFamily="34" charset="0"/>
                        </a:rPr>
                        <a:t>3</a:t>
                      </a:r>
                      <a:endParaRPr lang="de-AT" sz="2000" b="1" i="0" u="none" strike="noStrike" dirty="0">
                        <a:solidFill>
                          <a:schemeClr val="bg2">
                            <a:lumMod val="75000"/>
                          </a:schemeClr>
                        </a:solidFill>
                        <a:latin typeface="Lucida Sans Unicode" pitchFamily="34" charset="0"/>
                        <a:cs typeface="Lucida Sans Unicode"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
        <p:nvSpPr>
          <p:cNvPr id="39979" name="Titel 1"/>
          <p:cNvSpPr>
            <a:spLocks noGrp="1"/>
          </p:cNvSpPr>
          <p:nvPr>
            <p:ph type="title"/>
          </p:nvPr>
        </p:nvSpPr>
        <p:spPr>
          <a:xfrm>
            <a:off x="468313" y="476250"/>
            <a:ext cx="8207375" cy="719138"/>
          </a:xfrm>
        </p:spPr>
        <p:txBody>
          <a:bodyPr/>
          <a:lstStyle/>
          <a:p>
            <a:pPr eaLnBrk="1" hangingPunct="1"/>
            <a:r>
              <a:rPr lang="de-AT" smtClean="0"/>
              <a:t>Evaluationsergebnis </a:t>
            </a:r>
            <a:br>
              <a:rPr lang="de-AT" smtClean="0"/>
            </a:br>
            <a:r>
              <a:rPr lang="de-AT" smtClean="0"/>
              <a:t>Gehobener Dienst - Benotung Lernergebnis IST (2)</a:t>
            </a:r>
          </a:p>
        </p:txBody>
      </p:sp>
      <p:sp>
        <p:nvSpPr>
          <p:cNvPr id="39980" name="Textfeld 5"/>
          <p:cNvSpPr txBox="1">
            <a:spLocks noChangeArrowheads="1"/>
          </p:cNvSpPr>
          <p:nvPr/>
        </p:nvSpPr>
        <p:spPr bwMode="auto">
          <a:xfrm>
            <a:off x="6875463" y="6597650"/>
            <a:ext cx="2268537" cy="261938"/>
          </a:xfrm>
          <a:prstGeom prst="rect">
            <a:avLst/>
          </a:prstGeom>
          <a:noFill/>
          <a:ln w="9525">
            <a:noFill/>
            <a:miter lim="800000"/>
            <a:headEnd/>
            <a:tailEnd/>
          </a:ln>
        </p:spPr>
        <p:txBody>
          <a:bodyPr>
            <a:spAutoFit/>
          </a:bodyPr>
          <a:lstStyle/>
          <a:p>
            <a:r>
              <a:rPr lang="de-AT" sz="1100">
                <a:latin typeface="Lucida Sans Unicode" pitchFamily="34" charset="0"/>
                <a:cs typeface="Lucida Sans Unicode" pitchFamily="34" charset="0"/>
              </a:rPr>
              <a:t>Quelle: Evaluation GuKG 2011</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nvGraphicFramePr>
        <p:xfrm>
          <a:off x="407988" y="1700213"/>
          <a:ext cx="8327241" cy="4028228"/>
        </p:xfrm>
        <a:graphic>
          <a:graphicData uri="http://schemas.openxmlformats.org/drawingml/2006/table">
            <a:tbl>
              <a:tblPr>
                <a:effectLst/>
              </a:tblPr>
              <a:tblGrid>
                <a:gridCol w="684000"/>
                <a:gridCol w="871683"/>
                <a:gridCol w="1072759"/>
                <a:gridCol w="806232"/>
                <a:gridCol w="1026113"/>
                <a:gridCol w="879526"/>
                <a:gridCol w="1099407"/>
                <a:gridCol w="879521"/>
                <a:gridCol w="1008000"/>
              </a:tblGrid>
              <a:tr h="796770">
                <a:tc gridSpan="3">
                  <a:txBody>
                    <a:bodyPr/>
                    <a:lstStyle/>
                    <a:p>
                      <a:pPr marL="72000" algn="ctr">
                        <a:lnSpc>
                          <a:spcPts val="2200"/>
                        </a:lnSpc>
                        <a:spcBef>
                          <a:spcPts val="1350"/>
                        </a:spcBef>
                        <a:spcAft>
                          <a:spcPts val="0"/>
                        </a:spcAft>
                      </a:pPr>
                      <a:r>
                        <a:rPr lang="de-AT" sz="1600" b="1" dirty="0" smtClean="0">
                          <a:solidFill>
                            <a:schemeClr val="bg2">
                              <a:lumMod val="75000"/>
                            </a:schemeClr>
                          </a:solidFill>
                          <a:latin typeface="Lucida Sans Unicode" pitchFamily="34" charset="0"/>
                          <a:ea typeface="Times New Roman"/>
                          <a:cs typeface="Lucida Sans Unicode" pitchFamily="34" charset="0"/>
                        </a:rPr>
                        <a:t>Fragebogen</a:t>
                      </a:r>
                    </a:p>
                    <a:p>
                      <a:pPr marL="72000" algn="ctr">
                        <a:lnSpc>
                          <a:spcPts val="1700"/>
                        </a:lnSpc>
                        <a:spcBef>
                          <a:spcPts val="1350"/>
                        </a:spcBef>
                        <a:spcAft>
                          <a:spcPts val="0"/>
                        </a:spcAft>
                      </a:pPr>
                      <a:r>
                        <a:rPr lang="de-AT" sz="1600" b="1" dirty="0" smtClean="0">
                          <a:solidFill>
                            <a:schemeClr val="bg2">
                              <a:lumMod val="75000"/>
                            </a:schemeClr>
                          </a:solidFill>
                          <a:latin typeface="Lucida Sans Unicode" pitchFamily="34" charset="0"/>
                          <a:ea typeface="Times New Roman"/>
                          <a:cs typeface="Lucida Sans Unicode" pitchFamily="34" charset="0"/>
                        </a:rPr>
                        <a:t>(Anforderung lt. Praxis)</a:t>
                      </a:r>
                      <a:endParaRPr lang="de-AT" sz="1600" b="1"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AT"/>
                    </a:p>
                  </a:txBody>
                  <a:tcPr/>
                </a:tc>
                <a:tc hMerge="1">
                  <a:txBody>
                    <a:bodyPr/>
                    <a:lstStyle/>
                    <a:p>
                      <a:endParaRPr lang="de-AT"/>
                    </a:p>
                  </a:txBody>
                  <a:tcPr/>
                </a:tc>
                <a:tc gridSpan="2">
                  <a:txBody>
                    <a:bodyPr/>
                    <a:lstStyle/>
                    <a:p>
                      <a:pPr marL="72000" algn="ctr">
                        <a:lnSpc>
                          <a:spcPts val="2200"/>
                        </a:lnSpc>
                        <a:spcBef>
                          <a:spcPts val="1350"/>
                        </a:spcBef>
                        <a:spcAft>
                          <a:spcPts val="0"/>
                        </a:spcAft>
                      </a:pPr>
                      <a:r>
                        <a:rPr lang="de-AT" sz="1600" b="1" dirty="0" smtClean="0">
                          <a:solidFill>
                            <a:schemeClr val="bg2">
                              <a:lumMod val="75000"/>
                            </a:schemeClr>
                          </a:solidFill>
                          <a:latin typeface="Lucida Sans Unicode" pitchFamily="34" charset="0"/>
                          <a:ea typeface="Times New Roman"/>
                          <a:cs typeface="Lucida Sans Unicode" pitchFamily="34" charset="0"/>
                        </a:rPr>
                        <a:t>Allg. </a:t>
                      </a:r>
                      <a:r>
                        <a:rPr lang="de-AT" sz="1600" b="1" dirty="0" err="1" smtClean="0">
                          <a:solidFill>
                            <a:schemeClr val="bg2">
                              <a:lumMod val="75000"/>
                            </a:schemeClr>
                          </a:solidFill>
                          <a:latin typeface="Lucida Sans Unicode" pitchFamily="34" charset="0"/>
                          <a:ea typeface="Times New Roman"/>
                          <a:cs typeface="Lucida Sans Unicode" pitchFamily="34" charset="0"/>
                        </a:rPr>
                        <a:t>GuK</a:t>
                      </a:r>
                      <a:r>
                        <a:rPr lang="de-AT" sz="1600" b="1" dirty="0" smtClean="0">
                          <a:solidFill>
                            <a:schemeClr val="bg2">
                              <a:lumMod val="75000"/>
                            </a:schemeClr>
                          </a:solidFill>
                          <a:latin typeface="Lucida Sans Unicode" pitchFamily="34" charset="0"/>
                          <a:ea typeface="Times New Roman"/>
                          <a:cs typeface="Lucida Sans Unicode" pitchFamily="34" charset="0"/>
                        </a:rPr>
                        <a:t> Curriculum Theorie</a:t>
                      </a:r>
                      <a:endParaRPr lang="de-AT" sz="1600" b="1"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ts val="1350"/>
                        </a:lnSpc>
                        <a:spcBef>
                          <a:spcPts val="1350"/>
                        </a:spcBef>
                        <a:spcAft>
                          <a:spcPts val="0"/>
                        </a:spcAft>
                      </a:pPr>
                      <a:endParaRPr lang="de-AT" sz="900" dirty="0">
                        <a:latin typeface="Lucida Sans Unicode"/>
                        <a:ea typeface="Times New Roman"/>
                        <a:cs typeface="Times New Roman"/>
                      </a:endParaRPr>
                    </a:p>
                  </a:txBody>
                  <a:tcPr marL="68580" marR="68580" marT="0" marB="0">
                    <a:lnL w="12700" cap="flat" cmpd="sng" algn="ctr">
                      <a:noFill/>
                      <a:prstDash val="dot"/>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2">
                  <a:txBody>
                    <a:bodyPr/>
                    <a:lstStyle/>
                    <a:p>
                      <a:pPr marL="72000" algn="ctr">
                        <a:lnSpc>
                          <a:spcPts val="2200"/>
                        </a:lnSpc>
                        <a:spcBef>
                          <a:spcPts val="1350"/>
                        </a:spcBef>
                        <a:spcAft>
                          <a:spcPts val="0"/>
                        </a:spcAft>
                      </a:pPr>
                      <a:r>
                        <a:rPr lang="de-AT" sz="1600" b="1" dirty="0" smtClean="0">
                          <a:solidFill>
                            <a:schemeClr val="bg2">
                              <a:lumMod val="75000"/>
                            </a:schemeClr>
                          </a:solidFill>
                          <a:latin typeface="Lucida Sans Unicode" pitchFamily="34" charset="0"/>
                          <a:ea typeface="Times New Roman"/>
                          <a:cs typeface="Lucida Sans Unicode" pitchFamily="34" charset="0"/>
                        </a:rPr>
                        <a:t>Allg. </a:t>
                      </a:r>
                      <a:r>
                        <a:rPr lang="de-AT" sz="1600" b="1" dirty="0" err="1" smtClean="0">
                          <a:solidFill>
                            <a:schemeClr val="bg2">
                              <a:lumMod val="75000"/>
                            </a:schemeClr>
                          </a:solidFill>
                          <a:latin typeface="Lucida Sans Unicode" pitchFamily="34" charset="0"/>
                          <a:ea typeface="Times New Roman"/>
                          <a:cs typeface="Lucida Sans Unicode" pitchFamily="34" charset="0"/>
                        </a:rPr>
                        <a:t>GuK</a:t>
                      </a:r>
                      <a:r>
                        <a:rPr lang="de-AT" sz="1600" b="1" dirty="0" smtClean="0">
                          <a:solidFill>
                            <a:schemeClr val="bg2">
                              <a:lumMod val="75000"/>
                            </a:schemeClr>
                          </a:solidFill>
                          <a:latin typeface="Lucida Sans Unicode" pitchFamily="34" charset="0"/>
                          <a:ea typeface="Times New Roman"/>
                          <a:cs typeface="Lucida Sans Unicode" pitchFamily="34" charset="0"/>
                        </a:rPr>
                        <a:t> </a:t>
                      </a:r>
                      <a:r>
                        <a:rPr lang="de-AT" sz="1600" b="1" baseline="0" dirty="0" smtClean="0">
                          <a:solidFill>
                            <a:schemeClr val="bg2">
                              <a:lumMod val="75000"/>
                            </a:schemeClr>
                          </a:solidFill>
                          <a:latin typeface="Lucida Sans Unicode" pitchFamily="34" charset="0"/>
                          <a:ea typeface="Times New Roman"/>
                          <a:cs typeface="Lucida Sans Unicode" pitchFamily="34" charset="0"/>
                        </a:rPr>
                        <a:t>Curriculum</a:t>
                      </a:r>
                      <a:br>
                        <a:rPr lang="de-AT" sz="1600" b="1" baseline="0" dirty="0" smtClean="0">
                          <a:solidFill>
                            <a:schemeClr val="bg2">
                              <a:lumMod val="75000"/>
                            </a:schemeClr>
                          </a:solidFill>
                          <a:latin typeface="Lucida Sans Unicode" pitchFamily="34" charset="0"/>
                          <a:ea typeface="Times New Roman"/>
                          <a:cs typeface="Lucida Sans Unicode" pitchFamily="34" charset="0"/>
                        </a:rPr>
                      </a:br>
                      <a:r>
                        <a:rPr lang="de-AT" sz="1600" b="1" baseline="0" dirty="0" smtClean="0">
                          <a:solidFill>
                            <a:schemeClr val="bg2">
                              <a:lumMod val="75000"/>
                            </a:schemeClr>
                          </a:solidFill>
                          <a:latin typeface="Lucida Sans Unicode" pitchFamily="34" charset="0"/>
                          <a:ea typeface="Times New Roman"/>
                          <a:cs typeface="Lucida Sans Unicode" pitchFamily="34" charset="0"/>
                        </a:rPr>
                        <a:t>Praxiskatalog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ts val="1350"/>
                        </a:lnSpc>
                        <a:spcBef>
                          <a:spcPts val="1350"/>
                        </a:spcBef>
                        <a:spcAft>
                          <a:spcPts val="0"/>
                        </a:spcAft>
                      </a:pPr>
                      <a:endParaRPr lang="de-AT" sz="900" dirty="0">
                        <a:latin typeface="Lucida Sans Unicode"/>
                        <a:ea typeface="Times New Roman"/>
                        <a:cs typeface="Times New Roman"/>
                      </a:endParaRPr>
                    </a:p>
                  </a:txBody>
                  <a:tcPr marL="68580" marR="68580" marT="0" marB="0">
                    <a:lnL w="12700" cap="flat" cmpd="sng" algn="ctr">
                      <a:noFill/>
                      <a:prstDash val="dot"/>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2">
                  <a:txBody>
                    <a:bodyPr/>
                    <a:lstStyle/>
                    <a:p>
                      <a:pPr marL="72000" algn="ctr">
                        <a:lnSpc>
                          <a:spcPts val="1700"/>
                        </a:lnSpc>
                        <a:spcBef>
                          <a:spcPts val="1350"/>
                        </a:spcBef>
                        <a:spcAft>
                          <a:spcPts val="0"/>
                        </a:spcAft>
                      </a:pPr>
                      <a:endParaRPr lang="de-AT" sz="1600" b="1" dirty="0" smtClean="0">
                        <a:solidFill>
                          <a:schemeClr val="bg2">
                            <a:lumMod val="75000"/>
                          </a:schemeClr>
                        </a:solidFill>
                        <a:latin typeface="Lucida Sans Unicode" pitchFamily="34" charset="0"/>
                        <a:ea typeface="Times New Roman"/>
                        <a:cs typeface="Lucida Sans Unicode" pitchFamily="34" charset="0"/>
                      </a:endParaRPr>
                    </a:p>
                    <a:p>
                      <a:pPr marL="72000" algn="ctr">
                        <a:lnSpc>
                          <a:spcPts val="1700"/>
                        </a:lnSpc>
                        <a:spcBef>
                          <a:spcPts val="1350"/>
                        </a:spcBef>
                        <a:spcAft>
                          <a:spcPts val="0"/>
                        </a:spcAft>
                      </a:pPr>
                      <a:r>
                        <a:rPr lang="de-AT" sz="1600" b="1" dirty="0" smtClean="0">
                          <a:solidFill>
                            <a:schemeClr val="bg2">
                              <a:lumMod val="75000"/>
                            </a:schemeClr>
                          </a:solidFill>
                          <a:latin typeface="Lucida Sans Unicode" pitchFamily="34" charset="0"/>
                          <a:ea typeface="Times New Roman"/>
                          <a:cs typeface="Lucida Sans Unicode" pitchFamily="34" charset="0"/>
                        </a:rPr>
                        <a:t>FH-</a:t>
                      </a:r>
                      <a:r>
                        <a:rPr lang="de-AT" sz="1600" b="1" dirty="0" err="1" smtClean="0">
                          <a:solidFill>
                            <a:schemeClr val="bg2">
                              <a:lumMod val="75000"/>
                            </a:schemeClr>
                          </a:solidFill>
                          <a:latin typeface="Lucida Sans Unicode" pitchFamily="34" charset="0"/>
                          <a:ea typeface="Times New Roman"/>
                          <a:cs typeface="Lucida Sans Unicode" pitchFamily="34" charset="0"/>
                        </a:rPr>
                        <a:t>GuK</a:t>
                      </a:r>
                      <a:r>
                        <a:rPr lang="de-AT" sz="1600" b="1" dirty="0" smtClean="0">
                          <a:solidFill>
                            <a:schemeClr val="bg2">
                              <a:lumMod val="75000"/>
                            </a:schemeClr>
                          </a:solidFill>
                          <a:latin typeface="Lucida Sans Unicode" pitchFamily="34" charset="0"/>
                          <a:ea typeface="Times New Roman"/>
                          <a:cs typeface="Lucida Sans Unicode" pitchFamily="34" charset="0"/>
                        </a:rPr>
                        <a:t>-AV</a:t>
                      </a:r>
                      <a:endParaRPr lang="de-AT" sz="1600" b="1"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ts val="1350"/>
                        </a:lnSpc>
                        <a:spcBef>
                          <a:spcPts val="1350"/>
                        </a:spcBef>
                        <a:spcAft>
                          <a:spcPts val="0"/>
                        </a:spcAft>
                      </a:pPr>
                      <a:endParaRPr lang="de-AT" sz="900" dirty="0">
                        <a:latin typeface="Lucida Sans Unicode"/>
                        <a:ea typeface="Times New Roman"/>
                        <a:cs typeface="Times New Roman"/>
                      </a:endParaRPr>
                    </a:p>
                  </a:txBody>
                  <a:tcPr marL="68580" marR="68580" marT="0" marB="0">
                    <a:lnL w="12700" cap="flat" cmpd="sng" algn="ctr">
                      <a:noFill/>
                      <a:prstDash val="dot"/>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651903">
                <a:tc>
                  <a:txBody>
                    <a:bodyPr/>
                    <a:lstStyle/>
                    <a:p>
                      <a:pPr algn="ctr">
                        <a:lnSpc>
                          <a:spcPct val="150000"/>
                        </a:lnSpc>
                        <a:spcBef>
                          <a:spcPts val="1350"/>
                        </a:spcBef>
                        <a:spcAft>
                          <a:spcPts val="0"/>
                        </a:spcAft>
                      </a:pPr>
                      <a:r>
                        <a:rPr lang="de-AT" sz="1500" b="1" dirty="0" smtClean="0">
                          <a:solidFill>
                            <a:schemeClr val="bg2">
                              <a:lumMod val="75000"/>
                            </a:schemeClr>
                          </a:solidFill>
                          <a:latin typeface="Lucida Sans Unicode" pitchFamily="34" charset="0"/>
                          <a:ea typeface="Times New Roman"/>
                          <a:cs typeface="Lucida Sans Unicode" pitchFamily="34" charset="0"/>
                        </a:rPr>
                        <a:t>NQR*</a:t>
                      </a:r>
                      <a:br>
                        <a:rPr lang="de-AT" sz="1500" b="1" dirty="0" smtClean="0">
                          <a:solidFill>
                            <a:schemeClr val="bg2">
                              <a:lumMod val="75000"/>
                            </a:schemeClr>
                          </a:solidFill>
                          <a:latin typeface="Lucida Sans Unicode" pitchFamily="34" charset="0"/>
                          <a:ea typeface="Times New Roman"/>
                          <a:cs typeface="Lucida Sans Unicode" pitchFamily="34" charset="0"/>
                        </a:rPr>
                      </a:br>
                      <a:r>
                        <a:rPr lang="de-AT" sz="1500" b="1" dirty="0" smtClean="0">
                          <a:solidFill>
                            <a:schemeClr val="bg2">
                              <a:lumMod val="75000"/>
                            </a:schemeClr>
                          </a:solidFill>
                          <a:latin typeface="Lucida Sans Unicode" pitchFamily="34" charset="0"/>
                          <a:ea typeface="Times New Roman"/>
                          <a:cs typeface="Lucida Sans Unicode" pitchFamily="34" charset="0"/>
                        </a:rPr>
                        <a:t>Stufe</a:t>
                      </a:r>
                      <a:endParaRPr lang="de-AT" sz="15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Bef>
                          <a:spcPts val="1350"/>
                        </a:spcBef>
                        <a:spcAft>
                          <a:spcPts val="0"/>
                        </a:spcAft>
                      </a:pPr>
                      <a:r>
                        <a:rPr lang="de-AT" sz="1500" b="1" dirty="0" smtClean="0">
                          <a:solidFill>
                            <a:schemeClr val="bg2">
                              <a:lumMod val="75000"/>
                            </a:schemeClr>
                          </a:solidFill>
                          <a:latin typeface="Lucida Sans Unicode" pitchFamily="34" charset="0"/>
                          <a:ea typeface="Times New Roman"/>
                          <a:cs typeface="Lucida Sans Unicode" pitchFamily="34" charset="0"/>
                        </a:rPr>
                        <a:t>Anzahl</a:t>
                      </a:r>
                      <a:br>
                        <a:rPr lang="de-AT" sz="1500" b="1" dirty="0" smtClean="0">
                          <a:solidFill>
                            <a:schemeClr val="bg2">
                              <a:lumMod val="75000"/>
                            </a:schemeClr>
                          </a:solidFill>
                          <a:latin typeface="Lucida Sans Unicode" pitchFamily="34" charset="0"/>
                          <a:ea typeface="Times New Roman"/>
                          <a:cs typeface="Lucida Sans Unicode" pitchFamily="34" charset="0"/>
                        </a:rPr>
                      </a:br>
                      <a:r>
                        <a:rPr lang="de-AT" sz="1500" b="1" dirty="0" smtClean="0">
                          <a:solidFill>
                            <a:schemeClr val="bg2">
                              <a:lumMod val="75000"/>
                            </a:schemeClr>
                          </a:solidFill>
                          <a:latin typeface="Lucida Sans Unicode" pitchFamily="34" charset="0"/>
                          <a:ea typeface="Times New Roman"/>
                          <a:cs typeface="Lucida Sans Unicode" pitchFamily="34" charset="0"/>
                        </a:rPr>
                        <a:t>Items</a:t>
                      </a:r>
                      <a:endParaRPr lang="de-AT" sz="15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Bef>
                          <a:spcPts val="1350"/>
                        </a:spcBef>
                        <a:spcAft>
                          <a:spcPts val="0"/>
                        </a:spcAft>
                      </a:pPr>
                      <a:r>
                        <a:rPr lang="de-AT" sz="1500" b="1" dirty="0">
                          <a:solidFill>
                            <a:schemeClr val="bg2">
                              <a:lumMod val="75000"/>
                            </a:schemeClr>
                          </a:solidFill>
                          <a:latin typeface="Lucida Sans Unicode" pitchFamily="34" charset="0"/>
                          <a:ea typeface="Times New Roman"/>
                          <a:cs typeface="Lucida Sans Unicode" pitchFamily="34" charset="0"/>
                        </a:rPr>
                        <a:t>Prozent</a:t>
                      </a:r>
                      <a:endParaRPr lang="de-AT" sz="15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600"/>
                        </a:lnSpc>
                        <a:spcBef>
                          <a:spcPts val="1350"/>
                        </a:spcBef>
                        <a:spcAft>
                          <a:spcPts val="0"/>
                        </a:spcAft>
                      </a:pPr>
                      <a:r>
                        <a:rPr lang="de-AT" sz="1500" b="1" dirty="0" smtClean="0">
                          <a:solidFill>
                            <a:schemeClr val="bg2">
                              <a:lumMod val="75000"/>
                            </a:schemeClr>
                          </a:solidFill>
                          <a:latin typeface="Lucida Sans Unicode" pitchFamily="34" charset="0"/>
                          <a:ea typeface="Times New Roman"/>
                          <a:cs typeface="Lucida Sans Unicode" pitchFamily="34" charset="0"/>
                        </a:rPr>
                        <a:t>Anzahl</a:t>
                      </a:r>
                      <a:br>
                        <a:rPr lang="de-AT" sz="1500" b="1" dirty="0" smtClean="0">
                          <a:solidFill>
                            <a:schemeClr val="bg2">
                              <a:lumMod val="75000"/>
                            </a:schemeClr>
                          </a:solidFill>
                          <a:latin typeface="Lucida Sans Unicode" pitchFamily="34" charset="0"/>
                          <a:ea typeface="Times New Roman"/>
                          <a:cs typeface="Lucida Sans Unicode" pitchFamily="34" charset="0"/>
                        </a:rPr>
                      </a:br>
                      <a:r>
                        <a:rPr lang="de-AT" sz="1500" b="1" dirty="0" smtClean="0">
                          <a:solidFill>
                            <a:schemeClr val="bg2">
                              <a:lumMod val="75000"/>
                            </a:schemeClr>
                          </a:solidFill>
                          <a:latin typeface="Lucida Sans Unicode" pitchFamily="34" charset="0"/>
                          <a:ea typeface="Times New Roman"/>
                          <a:cs typeface="Lucida Sans Unicode" pitchFamily="34" charset="0"/>
                        </a:rPr>
                        <a:t>Items</a:t>
                      </a:r>
                      <a:endParaRPr lang="de-AT" sz="15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600"/>
                        </a:lnSpc>
                        <a:spcBef>
                          <a:spcPts val="1350"/>
                        </a:spcBef>
                        <a:spcAft>
                          <a:spcPts val="0"/>
                        </a:spcAft>
                      </a:pPr>
                      <a:r>
                        <a:rPr lang="de-AT" sz="1500" b="1" dirty="0" smtClean="0">
                          <a:solidFill>
                            <a:schemeClr val="bg2">
                              <a:lumMod val="75000"/>
                            </a:schemeClr>
                          </a:solidFill>
                          <a:latin typeface="Lucida Sans Unicode" pitchFamily="34" charset="0"/>
                          <a:ea typeface="Times New Roman"/>
                          <a:cs typeface="Lucida Sans Unicode" pitchFamily="34" charset="0"/>
                        </a:rPr>
                        <a:t>Prozent</a:t>
                      </a:r>
                      <a:endParaRPr lang="de-AT" sz="15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600"/>
                        </a:lnSpc>
                        <a:spcBef>
                          <a:spcPts val="1350"/>
                        </a:spcBef>
                        <a:spcAft>
                          <a:spcPts val="0"/>
                        </a:spcAft>
                      </a:pPr>
                      <a:r>
                        <a:rPr lang="de-AT" sz="1500" b="1" dirty="0" smtClean="0">
                          <a:solidFill>
                            <a:schemeClr val="bg2">
                              <a:lumMod val="75000"/>
                            </a:schemeClr>
                          </a:solidFill>
                          <a:latin typeface="Lucida Sans Unicode" pitchFamily="34" charset="0"/>
                          <a:ea typeface="Times New Roman"/>
                          <a:cs typeface="Lucida Sans Unicode" pitchFamily="34" charset="0"/>
                        </a:rPr>
                        <a:t>Anzahl</a:t>
                      </a:r>
                      <a:br>
                        <a:rPr lang="de-AT" sz="1500" b="1" dirty="0" smtClean="0">
                          <a:solidFill>
                            <a:schemeClr val="bg2">
                              <a:lumMod val="75000"/>
                            </a:schemeClr>
                          </a:solidFill>
                          <a:latin typeface="Lucida Sans Unicode" pitchFamily="34" charset="0"/>
                          <a:ea typeface="Times New Roman"/>
                          <a:cs typeface="Lucida Sans Unicode" pitchFamily="34" charset="0"/>
                        </a:rPr>
                      </a:br>
                      <a:r>
                        <a:rPr lang="de-AT" sz="1500" b="1" dirty="0" smtClean="0">
                          <a:solidFill>
                            <a:schemeClr val="bg2">
                              <a:lumMod val="75000"/>
                            </a:schemeClr>
                          </a:solidFill>
                          <a:latin typeface="Lucida Sans Unicode" pitchFamily="34" charset="0"/>
                          <a:ea typeface="Times New Roman"/>
                          <a:cs typeface="Lucida Sans Unicode" pitchFamily="34" charset="0"/>
                        </a:rPr>
                        <a:t>Items</a:t>
                      </a:r>
                      <a:endParaRPr lang="de-AT" sz="15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600"/>
                        </a:lnSpc>
                        <a:spcBef>
                          <a:spcPts val="1350"/>
                        </a:spcBef>
                        <a:spcAft>
                          <a:spcPts val="0"/>
                        </a:spcAft>
                      </a:pPr>
                      <a:r>
                        <a:rPr lang="de-AT" sz="1500" b="1" dirty="0" smtClean="0">
                          <a:solidFill>
                            <a:schemeClr val="bg2">
                              <a:lumMod val="75000"/>
                            </a:schemeClr>
                          </a:solidFill>
                          <a:latin typeface="Lucida Sans Unicode" pitchFamily="34" charset="0"/>
                          <a:ea typeface="Times New Roman"/>
                          <a:cs typeface="Lucida Sans Unicode" pitchFamily="34" charset="0"/>
                        </a:rPr>
                        <a:t>Prozent</a:t>
                      </a:r>
                      <a:endParaRPr lang="de-AT" sz="15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600"/>
                        </a:lnSpc>
                        <a:spcBef>
                          <a:spcPts val="1350"/>
                        </a:spcBef>
                        <a:spcAft>
                          <a:spcPts val="0"/>
                        </a:spcAft>
                      </a:pPr>
                      <a:r>
                        <a:rPr lang="de-AT" sz="1500" b="1" dirty="0" smtClean="0">
                          <a:solidFill>
                            <a:schemeClr val="bg2">
                              <a:lumMod val="75000"/>
                            </a:schemeClr>
                          </a:solidFill>
                          <a:latin typeface="Lucida Sans Unicode" pitchFamily="34" charset="0"/>
                          <a:ea typeface="Times New Roman"/>
                          <a:cs typeface="Lucida Sans Unicode" pitchFamily="34" charset="0"/>
                        </a:rPr>
                        <a:t>Anzahl</a:t>
                      </a:r>
                      <a:br>
                        <a:rPr lang="de-AT" sz="1500" b="1" dirty="0" smtClean="0">
                          <a:solidFill>
                            <a:schemeClr val="bg2">
                              <a:lumMod val="75000"/>
                            </a:schemeClr>
                          </a:solidFill>
                          <a:latin typeface="Lucida Sans Unicode" pitchFamily="34" charset="0"/>
                          <a:ea typeface="Times New Roman"/>
                          <a:cs typeface="Lucida Sans Unicode" pitchFamily="34" charset="0"/>
                        </a:rPr>
                      </a:br>
                      <a:r>
                        <a:rPr lang="de-AT" sz="1500" b="1" dirty="0" smtClean="0">
                          <a:solidFill>
                            <a:schemeClr val="bg2">
                              <a:lumMod val="75000"/>
                            </a:schemeClr>
                          </a:solidFill>
                          <a:latin typeface="Lucida Sans Unicode" pitchFamily="34" charset="0"/>
                          <a:ea typeface="Times New Roman"/>
                          <a:cs typeface="Lucida Sans Unicode" pitchFamily="34" charset="0"/>
                        </a:rPr>
                        <a:t>Items</a:t>
                      </a:r>
                      <a:endParaRPr lang="de-AT" sz="15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600"/>
                        </a:lnSpc>
                        <a:spcBef>
                          <a:spcPts val="1350"/>
                        </a:spcBef>
                        <a:spcAft>
                          <a:spcPts val="0"/>
                        </a:spcAft>
                      </a:pPr>
                      <a:r>
                        <a:rPr lang="de-AT" sz="1500" b="1" dirty="0" smtClean="0">
                          <a:solidFill>
                            <a:schemeClr val="bg2">
                              <a:lumMod val="75000"/>
                            </a:schemeClr>
                          </a:solidFill>
                          <a:latin typeface="Lucida Sans Unicode" pitchFamily="34" charset="0"/>
                          <a:ea typeface="Times New Roman"/>
                          <a:cs typeface="Lucida Sans Unicode" pitchFamily="34" charset="0"/>
                        </a:rPr>
                        <a:t>Prozent</a:t>
                      </a:r>
                      <a:endParaRPr lang="de-AT" sz="15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839">
                <a:tc>
                  <a:txBody>
                    <a:bodyPr/>
                    <a:lstStyle/>
                    <a:p>
                      <a:pPr algn="ctr">
                        <a:lnSpc>
                          <a:spcPts val="2600"/>
                        </a:lnSpc>
                        <a:spcBef>
                          <a:spcPts val="1350"/>
                        </a:spcBef>
                        <a:spcAft>
                          <a:spcPts val="0"/>
                        </a:spcAft>
                      </a:pPr>
                      <a:r>
                        <a:rPr lang="de-AT" sz="1600" b="1" dirty="0">
                          <a:solidFill>
                            <a:schemeClr val="bg2">
                              <a:lumMod val="75000"/>
                            </a:schemeClr>
                          </a:solidFill>
                          <a:latin typeface="Lucida Sans Unicode" pitchFamily="34" charset="0"/>
                          <a:ea typeface="Times New Roman"/>
                          <a:cs typeface="Lucida Sans Unicode" pitchFamily="34" charset="0"/>
                        </a:rPr>
                        <a:t>3</a:t>
                      </a:r>
                      <a:endParaRPr lang="de-AT" sz="16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ctr">
                        <a:lnSpc>
                          <a:spcPts val="2600"/>
                        </a:lnSpc>
                        <a:spcBef>
                          <a:spcPts val="1350"/>
                        </a:spcBef>
                        <a:spcAft>
                          <a:spcPts val="0"/>
                        </a:spcAft>
                      </a:pPr>
                      <a:r>
                        <a:rPr lang="de-AT" sz="1600" dirty="0">
                          <a:solidFill>
                            <a:schemeClr val="bg2">
                              <a:lumMod val="75000"/>
                            </a:schemeClr>
                          </a:solidFill>
                          <a:latin typeface="Lucida Sans Unicode" pitchFamily="34" charset="0"/>
                          <a:ea typeface="Times New Roman"/>
                          <a:cs typeface="Lucida Sans Unicode"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ctr">
                        <a:lnSpc>
                          <a:spcPts val="2600"/>
                        </a:lnSpc>
                        <a:spcBef>
                          <a:spcPts val="1350"/>
                        </a:spcBef>
                        <a:spcAft>
                          <a:spcPts val="0"/>
                        </a:spcAft>
                      </a:pPr>
                      <a:r>
                        <a:rPr lang="de-AT" sz="1600" dirty="0">
                          <a:solidFill>
                            <a:schemeClr val="bg2">
                              <a:lumMod val="75000"/>
                            </a:schemeClr>
                          </a:solidFill>
                          <a:latin typeface="Lucida Sans Unicode" pitchFamily="34" charset="0"/>
                          <a:ea typeface="Times New Roman"/>
                          <a:cs typeface="Lucida Sans Unicode" pitchFamily="34" charset="0"/>
                        </a:rPr>
                        <a:t>1,06%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ctr">
                        <a:lnSpc>
                          <a:spcPts val="2600"/>
                        </a:lnSpc>
                        <a:spcBef>
                          <a:spcPts val="1350"/>
                        </a:spcBef>
                        <a:spcAft>
                          <a:spcPts val="0"/>
                        </a:spcAft>
                      </a:pPr>
                      <a:r>
                        <a:rPr lang="de-AT" sz="1600" dirty="0" smtClean="0">
                          <a:solidFill>
                            <a:schemeClr val="bg2">
                              <a:lumMod val="75000"/>
                            </a:schemeClr>
                          </a:solidFill>
                          <a:latin typeface="Lucida Sans Unicode" pitchFamily="34" charset="0"/>
                          <a:ea typeface="Times New Roman"/>
                          <a:cs typeface="Lucida Sans Unicode" pitchFamily="34" charset="0"/>
                        </a:rPr>
                        <a:t>-</a:t>
                      </a:r>
                      <a:endParaRPr lang="de-AT" sz="16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ctr">
                        <a:lnSpc>
                          <a:spcPts val="2600"/>
                        </a:lnSpc>
                        <a:spcBef>
                          <a:spcPts val="1350"/>
                        </a:spcBef>
                        <a:spcAft>
                          <a:spcPts val="0"/>
                        </a:spcAft>
                      </a:pPr>
                      <a:r>
                        <a:rPr lang="de-AT" sz="1600" dirty="0" smtClean="0">
                          <a:solidFill>
                            <a:schemeClr val="bg2">
                              <a:lumMod val="75000"/>
                            </a:schemeClr>
                          </a:solidFill>
                          <a:latin typeface="Lucida Sans Unicode" pitchFamily="34" charset="0"/>
                          <a:ea typeface="Times New Roman"/>
                          <a:cs typeface="Lucida Sans Unicode" pitchFamily="34" charset="0"/>
                        </a:rPr>
                        <a:t>-</a:t>
                      </a:r>
                      <a:endParaRPr lang="de-AT" sz="16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ctr">
                        <a:lnSpc>
                          <a:spcPts val="2600"/>
                        </a:lnSpc>
                        <a:spcBef>
                          <a:spcPts val="1350"/>
                        </a:spcBef>
                        <a:spcAft>
                          <a:spcPts val="0"/>
                        </a:spcAft>
                      </a:pPr>
                      <a:r>
                        <a:rPr lang="de-AT" sz="1600" dirty="0" smtClean="0">
                          <a:solidFill>
                            <a:schemeClr val="bg2">
                              <a:lumMod val="75000"/>
                            </a:schemeClr>
                          </a:solidFill>
                          <a:latin typeface="Lucida Sans Unicode" pitchFamily="34" charset="0"/>
                          <a:ea typeface="Times New Roman"/>
                          <a:cs typeface="Lucida Sans Unicode" pitchFamily="34" charset="0"/>
                        </a:rPr>
                        <a:t>-</a:t>
                      </a:r>
                      <a:endParaRPr lang="de-AT" sz="16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ctr">
                        <a:lnSpc>
                          <a:spcPts val="2600"/>
                        </a:lnSpc>
                        <a:spcBef>
                          <a:spcPts val="1350"/>
                        </a:spcBef>
                        <a:spcAft>
                          <a:spcPts val="0"/>
                        </a:spcAft>
                      </a:pPr>
                      <a:r>
                        <a:rPr lang="de-AT" sz="1600" dirty="0" smtClean="0">
                          <a:solidFill>
                            <a:schemeClr val="bg2">
                              <a:lumMod val="75000"/>
                            </a:schemeClr>
                          </a:solidFill>
                          <a:latin typeface="Lucida Sans Unicode" pitchFamily="34" charset="0"/>
                          <a:ea typeface="Times New Roman"/>
                          <a:cs typeface="Lucida Sans Unicode" pitchFamily="34" charset="0"/>
                        </a:rPr>
                        <a:t>-</a:t>
                      </a:r>
                      <a:endParaRPr lang="de-AT" sz="16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ctr">
                        <a:lnSpc>
                          <a:spcPts val="2600"/>
                        </a:lnSpc>
                        <a:spcBef>
                          <a:spcPts val="1350"/>
                        </a:spcBef>
                        <a:spcAft>
                          <a:spcPts val="0"/>
                        </a:spcAft>
                      </a:pPr>
                      <a:r>
                        <a:rPr lang="de-AT" sz="1600" dirty="0" smtClean="0">
                          <a:solidFill>
                            <a:schemeClr val="bg2">
                              <a:lumMod val="75000"/>
                            </a:schemeClr>
                          </a:solidFill>
                          <a:latin typeface="Lucida Sans Unicode" pitchFamily="34" charset="0"/>
                          <a:ea typeface="Times New Roman"/>
                          <a:cs typeface="Lucida Sans Unicode" pitchFamily="34" charset="0"/>
                        </a:rPr>
                        <a:t>-</a:t>
                      </a:r>
                      <a:endParaRPr lang="de-AT" sz="16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ctr">
                        <a:lnSpc>
                          <a:spcPts val="2600"/>
                        </a:lnSpc>
                        <a:spcBef>
                          <a:spcPts val="1350"/>
                        </a:spcBef>
                        <a:spcAft>
                          <a:spcPts val="0"/>
                        </a:spcAft>
                      </a:pPr>
                      <a:r>
                        <a:rPr lang="de-AT" sz="1600" dirty="0" smtClean="0">
                          <a:solidFill>
                            <a:schemeClr val="bg2">
                              <a:lumMod val="75000"/>
                            </a:schemeClr>
                          </a:solidFill>
                          <a:latin typeface="Lucida Sans Unicode" pitchFamily="34" charset="0"/>
                          <a:ea typeface="Times New Roman"/>
                          <a:cs typeface="Lucida Sans Unicode" pitchFamily="34" charset="0"/>
                        </a:rPr>
                        <a:t>-</a:t>
                      </a:r>
                      <a:endParaRPr lang="de-AT" sz="16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r>
              <a:tr h="342244">
                <a:tc>
                  <a:txBody>
                    <a:bodyPr/>
                    <a:lstStyle/>
                    <a:p>
                      <a:pPr algn="ctr">
                        <a:lnSpc>
                          <a:spcPts val="2600"/>
                        </a:lnSpc>
                        <a:spcBef>
                          <a:spcPts val="1350"/>
                        </a:spcBef>
                        <a:spcAft>
                          <a:spcPts val="0"/>
                        </a:spcAft>
                      </a:pPr>
                      <a:r>
                        <a:rPr lang="de-AT" sz="1600" b="1" dirty="0">
                          <a:solidFill>
                            <a:schemeClr val="bg2">
                              <a:lumMod val="75000"/>
                            </a:schemeClr>
                          </a:solidFill>
                          <a:latin typeface="Lucida Sans Unicode" pitchFamily="34" charset="0"/>
                          <a:ea typeface="Times New Roman"/>
                          <a:cs typeface="Lucida Sans Unicode" pitchFamily="34" charset="0"/>
                        </a:rPr>
                        <a:t>4</a:t>
                      </a:r>
                      <a:endParaRPr lang="de-AT" sz="16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600"/>
                        </a:lnSpc>
                        <a:spcBef>
                          <a:spcPts val="1350"/>
                        </a:spcBef>
                        <a:spcAft>
                          <a:spcPts val="0"/>
                        </a:spcAft>
                      </a:pPr>
                      <a:r>
                        <a:rPr lang="de-AT" sz="1600" dirty="0">
                          <a:solidFill>
                            <a:schemeClr val="bg2">
                              <a:lumMod val="75000"/>
                            </a:schemeClr>
                          </a:solidFill>
                          <a:latin typeface="Lucida Sans Unicode" pitchFamily="34" charset="0"/>
                          <a:ea typeface="Times New Roman"/>
                          <a:cs typeface="Lucida Sans Unicode" pitchFamily="34"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600"/>
                        </a:lnSpc>
                        <a:spcBef>
                          <a:spcPts val="1350"/>
                        </a:spcBef>
                        <a:spcAft>
                          <a:spcPts val="0"/>
                        </a:spcAft>
                      </a:pPr>
                      <a:r>
                        <a:rPr lang="de-AT" sz="1600" dirty="0">
                          <a:solidFill>
                            <a:schemeClr val="bg2">
                              <a:lumMod val="75000"/>
                            </a:schemeClr>
                          </a:solidFill>
                          <a:latin typeface="Lucida Sans Unicode" pitchFamily="34" charset="0"/>
                          <a:ea typeface="Times New Roman"/>
                          <a:cs typeface="Lucida Sans Unicode" pitchFamily="34" charset="0"/>
                        </a:rPr>
                        <a:t>8,51%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12,77%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6,38%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600"/>
                        </a:lnSpc>
                        <a:spcBef>
                          <a:spcPts val="1350"/>
                        </a:spcBef>
                        <a:spcAft>
                          <a:spcPts val="0"/>
                        </a:spcAft>
                      </a:pPr>
                      <a:r>
                        <a:rPr lang="de-AT" sz="1600" kern="1200" dirty="0" smtClean="0">
                          <a:solidFill>
                            <a:schemeClr val="bg2">
                              <a:lumMod val="75000"/>
                            </a:schemeClr>
                          </a:solidFill>
                          <a:latin typeface="Lucida Sans Unicode" pitchFamily="34" charset="0"/>
                          <a:ea typeface="Times New Roman"/>
                          <a:cs typeface="Lucida Sans Unicode" pitchFamily="34" charset="0"/>
                        </a:rPr>
                        <a:t>-</a:t>
                      </a:r>
                      <a:endParaRPr lang="de-AT" sz="1600" kern="12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600"/>
                        </a:lnSpc>
                        <a:spcBef>
                          <a:spcPts val="1350"/>
                        </a:spcBef>
                        <a:spcAft>
                          <a:spcPts val="0"/>
                        </a:spcAft>
                      </a:pPr>
                      <a:r>
                        <a:rPr lang="de-AT" sz="1600" kern="1200" dirty="0" smtClean="0">
                          <a:solidFill>
                            <a:schemeClr val="bg2">
                              <a:lumMod val="75000"/>
                            </a:schemeClr>
                          </a:solidFill>
                          <a:latin typeface="Lucida Sans Unicode" pitchFamily="34" charset="0"/>
                          <a:ea typeface="Times New Roman"/>
                          <a:cs typeface="Lucida Sans Unicode" pitchFamily="34" charset="0"/>
                        </a:rPr>
                        <a:t>-</a:t>
                      </a:r>
                      <a:endParaRPr lang="de-AT" sz="1600" kern="12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244">
                <a:tc>
                  <a:txBody>
                    <a:bodyPr/>
                    <a:lstStyle/>
                    <a:p>
                      <a:pPr algn="ctr">
                        <a:lnSpc>
                          <a:spcPts val="2600"/>
                        </a:lnSpc>
                        <a:spcBef>
                          <a:spcPts val="1350"/>
                        </a:spcBef>
                        <a:spcAft>
                          <a:spcPts val="0"/>
                        </a:spcAft>
                      </a:pPr>
                      <a:r>
                        <a:rPr lang="de-AT" sz="1600" b="1" dirty="0">
                          <a:solidFill>
                            <a:schemeClr val="bg2">
                              <a:lumMod val="75000"/>
                            </a:schemeClr>
                          </a:solidFill>
                          <a:latin typeface="Lucida Sans Unicode" pitchFamily="34" charset="0"/>
                          <a:ea typeface="Times New Roman"/>
                          <a:cs typeface="Lucida Sans Unicode" pitchFamily="34" charset="0"/>
                        </a:rPr>
                        <a:t>5</a:t>
                      </a:r>
                      <a:endParaRPr lang="de-AT" sz="16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ctr">
                        <a:lnSpc>
                          <a:spcPts val="2600"/>
                        </a:lnSpc>
                        <a:spcBef>
                          <a:spcPts val="1350"/>
                        </a:spcBef>
                        <a:spcAft>
                          <a:spcPts val="0"/>
                        </a:spcAft>
                      </a:pPr>
                      <a:r>
                        <a:rPr lang="de-AT" sz="1600" dirty="0">
                          <a:solidFill>
                            <a:schemeClr val="bg2">
                              <a:lumMod val="75000"/>
                            </a:schemeClr>
                          </a:solidFill>
                          <a:latin typeface="Lucida Sans Unicode" pitchFamily="34" charset="0"/>
                          <a:ea typeface="Times New Roman"/>
                          <a:cs typeface="Lucida Sans Unicode" pitchFamily="34" charset="0"/>
                        </a:rPr>
                        <a:t>40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ctr">
                        <a:lnSpc>
                          <a:spcPts val="2600"/>
                        </a:lnSpc>
                        <a:spcBef>
                          <a:spcPts val="1350"/>
                        </a:spcBef>
                        <a:spcAft>
                          <a:spcPts val="0"/>
                        </a:spcAft>
                      </a:pPr>
                      <a:r>
                        <a:rPr lang="de-AT" sz="1600" dirty="0">
                          <a:solidFill>
                            <a:schemeClr val="bg2">
                              <a:lumMod val="75000"/>
                            </a:schemeClr>
                          </a:solidFill>
                          <a:latin typeface="Lucida Sans Unicode" pitchFamily="34" charset="0"/>
                          <a:ea typeface="Times New Roman"/>
                          <a:cs typeface="Lucida Sans Unicode" pitchFamily="34" charset="0"/>
                        </a:rPr>
                        <a:t>42,55%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53,19%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36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38,30%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29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30,85%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r>
              <a:tr h="342244">
                <a:tc>
                  <a:txBody>
                    <a:bodyPr/>
                    <a:lstStyle/>
                    <a:p>
                      <a:pPr algn="ctr">
                        <a:lnSpc>
                          <a:spcPts val="2600"/>
                        </a:lnSpc>
                        <a:spcBef>
                          <a:spcPts val="1350"/>
                        </a:spcBef>
                        <a:spcAft>
                          <a:spcPts val="0"/>
                        </a:spcAft>
                      </a:pPr>
                      <a:r>
                        <a:rPr lang="de-AT" sz="1600" b="1" dirty="0">
                          <a:solidFill>
                            <a:schemeClr val="bg2">
                              <a:lumMod val="75000"/>
                            </a:schemeClr>
                          </a:solidFill>
                          <a:latin typeface="Lucida Sans Unicode" pitchFamily="34" charset="0"/>
                          <a:ea typeface="Times New Roman"/>
                          <a:cs typeface="Lucida Sans Unicode" pitchFamily="34" charset="0"/>
                        </a:rPr>
                        <a:t>6</a:t>
                      </a:r>
                      <a:endParaRPr lang="de-AT" sz="16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600"/>
                        </a:lnSpc>
                        <a:spcBef>
                          <a:spcPts val="1350"/>
                        </a:spcBef>
                        <a:spcAft>
                          <a:spcPts val="0"/>
                        </a:spcAft>
                      </a:pPr>
                      <a:r>
                        <a:rPr lang="de-AT" sz="1600" dirty="0">
                          <a:solidFill>
                            <a:schemeClr val="bg2">
                              <a:lumMod val="75000"/>
                            </a:schemeClr>
                          </a:solidFill>
                          <a:latin typeface="Lucida Sans Unicode" pitchFamily="34" charset="0"/>
                          <a:ea typeface="Times New Roman"/>
                          <a:cs typeface="Lucida Sans Unicode" pitchFamily="34" charset="0"/>
                        </a:rPr>
                        <a:t>33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2600"/>
                        </a:lnSpc>
                        <a:spcBef>
                          <a:spcPts val="1350"/>
                        </a:spcBef>
                        <a:spcAft>
                          <a:spcPts val="0"/>
                        </a:spcAft>
                      </a:pPr>
                      <a:r>
                        <a:rPr lang="de-AT" sz="1600" dirty="0">
                          <a:solidFill>
                            <a:schemeClr val="bg2">
                              <a:lumMod val="75000"/>
                            </a:schemeClr>
                          </a:solidFill>
                          <a:latin typeface="Lucida Sans Unicode" pitchFamily="34" charset="0"/>
                          <a:ea typeface="Times New Roman"/>
                          <a:cs typeface="Lucida Sans Unicode" pitchFamily="34" charset="0"/>
                        </a:rPr>
                        <a:t>35,11%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11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11,70%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13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13,83%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24,47%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879">
                <a:tc>
                  <a:txBody>
                    <a:bodyPr/>
                    <a:lstStyle/>
                    <a:p>
                      <a:pPr algn="ctr">
                        <a:lnSpc>
                          <a:spcPts val="2600"/>
                        </a:lnSpc>
                        <a:spcBef>
                          <a:spcPts val="1350"/>
                        </a:spcBef>
                        <a:spcAft>
                          <a:spcPts val="0"/>
                        </a:spcAft>
                      </a:pPr>
                      <a:r>
                        <a:rPr lang="de-AT" sz="1600" b="1" dirty="0">
                          <a:solidFill>
                            <a:schemeClr val="bg2">
                              <a:lumMod val="75000"/>
                            </a:schemeClr>
                          </a:solidFill>
                          <a:latin typeface="Lucida Sans Unicode" pitchFamily="34" charset="0"/>
                          <a:ea typeface="Times New Roman"/>
                          <a:cs typeface="Lucida Sans Unicode" pitchFamily="34" charset="0"/>
                        </a:rPr>
                        <a:t>7</a:t>
                      </a:r>
                      <a:endParaRPr lang="de-AT" sz="16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ctr">
                        <a:lnSpc>
                          <a:spcPts val="2600"/>
                        </a:lnSpc>
                        <a:spcBef>
                          <a:spcPts val="1350"/>
                        </a:spcBef>
                        <a:spcAft>
                          <a:spcPts val="0"/>
                        </a:spcAft>
                      </a:pPr>
                      <a:r>
                        <a:rPr lang="de-AT" sz="1600" dirty="0">
                          <a:solidFill>
                            <a:schemeClr val="bg2">
                              <a:lumMod val="75000"/>
                            </a:schemeClr>
                          </a:solidFill>
                          <a:latin typeface="Lucida Sans Unicode" pitchFamily="34" charset="0"/>
                          <a:ea typeface="Times New Roman"/>
                          <a:cs typeface="Lucida Sans Unicode" pitchFamily="34"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ctr">
                        <a:lnSpc>
                          <a:spcPts val="2600"/>
                        </a:lnSpc>
                        <a:spcBef>
                          <a:spcPts val="1350"/>
                        </a:spcBef>
                        <a:spcAft>
                          <a:spcPts val="0"/>
                        </a:spcAft>
                      </a:pPr>
                      <a:r>
                        <a:rPr lang="de-AT" sz="1600" dirty="0">
                          <a:solidFill>
                            <a:schemeClr val="bg2">
                              <a:lumMod val="75000"/>
                            </a:schemeClr>
                          </a:solidFill>
                          <a:latin typeface="Lucida Sans Unicode" pitchFamily="34" charset="0"/>
                          <a:ea typeface="Times New Roman"/>
                          <a:cs typeface="Lucida Sans Unicode" pitchFamily="34" charset="0"/>
                        </a:rPr>
                        <a:t>12,77%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1,06%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ctr">
                        <a:lnSpc>
                          <a:spcPts val="2600"/>
                        </a:lnSpc>
                      </a:pPr>
                      <a:r>
                        <a:rPr lang="de-AT" sz="1600" kern="1200" dirty="0" smtClean="0">
                          <a:solidFill>
                            <a:schemeClr val="bg2">
                              <a:lumMod val="75000"/>
                            </a:schemeClr>
                          </a:solidFill>
                          <a:latin typeface="Lucida Sans Unicode" pitchFamily="34" charset="0"/>
                          <a:ea typeface="Times New Roman"/>
                          <a:cs typeface="Lucida Sans Unicode" pitchFamily="34" charset="0"/>
                        </a:rPr>
                        <a:t>-</a:t>
                      </a:r>
                      <a:endParaRPr lang="de-AT" sz="1600" kern="12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ctr">
                        <a:lnSpc>
                          <a:spcPts val="2600"/>
                        </a:lnSpc>
                      </a:pPr>
                      <a:r>
                        <a:rPr lang="de-AT" sz="1600" kern="1200" dirty="0" smtClean="0">
                          <a:solidFill>
                            <a:schemeClr val="bg2">
                              <a:lumMod val="75000"/>
                            </a:schemeClr>
                          </a:solidFill>
                          <a:latin typeface="Lucida Sans Unicode" pitchFamily="34" charset="0"/>
                          <a:ea typeface="Times New Roman"/>
                          <a:cs typeface="Lucida Sans Unicode" pitchFamily="34" charset="0"/>
                        </a:rPr>
                        <a:t>-</a:t>
                      </a:r>
                      <a:endParaRPr lang="de-AT" sz="1600" kern="12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2,13%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r>
              <a:tr h="385096">
                <a:tc gridSpan="3">
                  <a:txBody>
                    <a:bodyPr/>
                    <a:lstStyle/>
                    <a:p>
                      <a:pPr algn="l">
                        <a:lnSpc>
                          <a:spcPts val="2400"/>
                        </a:lnSpc>
                        <a:spcBef>
                          <a:spcPts val="1350"/>
                        </a:spcBef>
                        <a:spcAft>
                          <a:spcPts val="0"/>
                        </a:spcAft>
                      </a:pPr>
                      <a:r>
                        <a:rPr lang="de-AT" sz="1400" dirty="0" smtClean="0">
                          <a:solidFill>
                            <a:schemeClr val="bg2">
                              <a:lumMod val="75000"/>
                            </a:schemeClr>
                          </a:solidFill>
                          <a:latin typeface="Lucida Sans Unicode" pitchFamily="34" charset="0"/>
                          <a:ea typeface="Times New Roman"/>
                          <a:cs typeface="Lucida Sans Unicode" pitchFamily="34" charset="0"/>
                        </a:rPr>
                        <a:t>Keine</a:t>
                      </a:r>
                      <a:r>
                        <a:rPr lang="de-AT" sz="1400" baseline="0" dirty="0" smtClean="0">
                          <a:solidFill>
                            <a:schemeClr val="bg2">
                              <a:lumMod val="75000"/>
                            </a:schemeClr>
                          </a:solidFill>
                          <a:latin typeface="Lucida Sans Unicode" pitchFamily="34" charset="0"/>
                          <a:ea typeface="Times New Roman"/>
                          <a:cs typeface="Lucida Sans Unicode" pitchFamily="34" charset="0"/>
                        </a:rPr>
                        <a:t> </a:t>
                      </a:r>
                      <a:r>
                        <a:rPr lang="de-AT" sz="1400" dirty="0" smtClean="0">
                          <a:solidFill>
                            <a:schemeClr val="bg2">
                              <a:lumMod val="75000"/>
                            </a:schemeClr>
                          </a:solidFill>
                          <a:latin typeface="Lucida Sans Unicode" pitchFamily="34" charset="0"/>
                          <a:ea typeface="Times New Roman"/>
                          <a:cs typeface="Lucida Sans Unicode" pitchFamily="34" charset="0"/>
                        </a:rPr>
                        <a:t>Übereinstimmung</a:t>
                      </a:r>
                      <a:endParaRPr lang="de-AT" sz="140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hMerge="1">
                  <a:txBody>
                    <a:bodyPr/>
                    <a:lstStyle/>
                    <a:p>
                      <a:endParaRPr lang="de-AT"/>
                    </a:p>
                  </a:txBody>
                  <a:tcPr/>
                </a:tc>
                <a:tc hMerge="1">
                  <a:txBody>
                    <a:bodyPr/>
                    <a:lstStyle/>
                    <a:p>
                      <a:endParaRPr lang="de-AT"/>
                    </a:p>
                  </a:txBody>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21,28%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39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41,49%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40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r">
                        <a:lnSpc>
                          <a:spcPts val="2600"/>
                        </a:lnSpc>
                        <a:spcBef>
                          <a:spcPts val="1350"/>
                        </a:spcBef>
                        <a:spcAft>
                          <a:spcPts val="0"/>
                        </a:spcAft>
                      </a:pPr>
                      <a:r>
                        <a:rPr lang="de-AT" sz="1600" kern="1200" dirty="0">
                          <a:solidFill>
                            <a:schemeClr val="bg2">
                              <a:lumMod val="75000"/>
                            </a:schemeClr>
                          </a:solidFill>
                          <a:latin typeface="Lucida Sans Unicode" pitchFamily="34" charset="0"/>
                          <a:ea typeface="Times New Roman"/>
                          <a:cs typeface="Lucida Sans Unicode" pitchFamily="34" charset="0"/>
                        </a:rPr>
                        <a:t>42,55%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r>
              <a:tr h="432000">
                <a:tc>
                  <a:txBody>
                    <a:bodyPr/>
                    <a:lstStyle/>
                    <a:p>
                      <a:pPr algn="ctr">
                        <a:lnSpc>
                          <a:spcPts val="3000"/>
                        </a:lnSpc>
                        <a:spcBef>
                          <a:spcPts val="1350"/>
                        </a:spcBef>
                        <a:spcAft>
                          <a:spcPts val="0"/>
                        </a:spcAft>
                      </a:pPr>
                      <a:r>
                        <a:rPr lang="de-AT" sz="1400" b="1" kern="1200" dirty="0" smtClean="0">
                          <a:solidFill>
                            <a:schemeClr val="bg2">
                              <a:lumMod val="75000"/>
                            </a:schemeClr>
                          </a:solidFill>
                          <a:latin typeface="Lucida Sans Unicode" pitchFamily="34" charset="0"/>
                          <a:ea typeface="Times New Roman"/>
                          <a:cs typeface="Lucida Sans Unicode" pitchFamily="34" charset="0"/>
                        </a:rPr>
                        <a:t>∑</a:t>
                      </a:r>
                      <a:endParaRPr lang="de-AT" sz="1500" b="0" dirty="0">
                        <a:solidFill>
                          <a:schemeClr val="bg2">
                            <a:lumMod val="75000"/>
                          </a:schemeClr>
                        </a:solidFill>
                        <a:latin typeface="Lucida Sans Unicode" pitchFamily="34" charset="0"/>
                        <a:ea typeface="Times New Roman"/>
                        <a:cs typeface="Lucida Sans Unicode"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3000"/>
                        </a:lnSpc>
                        <a:spcBef>
                          <a:spcPts val="1350"/>
                        </a:spcBef>
                        <a:spcAft>
                          <a:spcPts val="0"/>
                        </a:spcAft>
                      </a:pPr>
                      <a:r>
                        <a:rPr lang="de-AT" sz="1500" b="0" dirty="0">
                          <a:solidFill>
                            <a:schemeClr val="bg2">
                              <a:lumMod val="75000"/>
                            </a:schemeClr>
                          </a:solidFill>
                          <a:latin typeface="Lucida Sans Unicode" pitchFamily="34" charset="0"/>
                          <a:ea typeface="Times New Roman"/>
                          <a:cs typeface="Lucida Sans Unicode" pitchFamily="34" charset="0"/>
                        </a:rPr>
                        <a:t>94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3000"/>
                        </a:lnSpc>
                        <a:spcBef>
                          <a:spcPts val="1350"/>
                        </a:spcBef>
                        <a:spcAft>
                          <a:spcPts val="0"/>
                        </a:spcAft>
                      </a:pPr>
                      <a:r>
                        <a:rPr lang="de-AT" sz="1500" b="0" dirty="0">
                          <a:solidFill>
                            <a:schemeClr val="bg2">
                              <a:lumMod val="75000"/>
                            </a:schemeClr>
                          </a:solidFill>
                          <a:latin typeface="Lucida Sans Unicode" pitchFamily="34" charset="0"/>
                          <a:ea typeface="Times New Roman"/>
                          <a:cs typeface="Lucida Sans Unicode" pitchFamily="34" charset="0"/>
                        </a:rPr>
                        <a:t>100,00%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3000"/>
                        </a:lnSpc>
                        <a:spcBef>
                          <a:spcPts val="1350"/>
                        </a:spcBef>
                        <a:spcAft>
                          <a:spcPts val="0"/>
                        </a:spcAft>
                      </a:pPr>
                      <a:r>
                        <a:rPr lang="de-AT" sz="1600" b="0" kern="1200" dirty="0">
                          <a:solidFill>
                            <a:schemeClr val="bg2">
                              <a:lumMod val="75000"/>
                            </a:schemeClr>
                          </a:solidFill>
                          <a:latin typeface="Lucida Sans Unicode" pitchFamily="34" charset="0"/>
                          <a:ea typeface="Times New Roman"/>
                          <a:cs typeface="Lucida Sans Unicode" pitchFamily="34" charset="0"/>
                        </a:rPr>
                        <a:t>94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3000"/>
                        </a:lnSpc>
                        <a:spcBef>
                          <a:spcPts val="1350"/>
                        </a:spcBef>
                        <a:spcAft>
                          <a:spcPts val="0"/>
                        </a:spcAft>
                      </a:pPr>
                      <a:r>
                        <a:rPr lang="de-AT" sz="1600" b="0" kern="1200" dirty="0">
                          <a:solidFill>
                            <a:schemeClr val="bg2">
                              <a:lumMod val="75000"/>
                            </a:schemeClr>
                          </a:solidFill>
                          <a:latin typeface="Lucida Sans Unicode" pitchFamily="34" charset="0"/>
                          <a:ea typeface="Times New Roman"/>
                          <a:cs typeface="Lucida Sans Unicode" pitchFamily="34" charset="0"/>
                        </a:rPr>
                        <a:t>100,00%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3000"/>
                        </a:lnSpc>
                        <a:spcBef>
                          <a:spcPts val="1350"/>
                        </a:spcBef>
                        <a:spcAft>
                          <a:spcPts val="0"/>
                        </a:spcAft>
                      </a:pPr>
                      <a:r>
                        <a:rPr lang="de-AT" sz="1600" b="0" kern="1200" dirty="0">
                          <a:solidFill>
                            <a:schemeClr val="bg2">
                              <a:lumMod val="75000"/>
                            </a:schemeClr>
                          </a:solidFill>
                          <a:latin typeface="Lucida Sans Unicode" pitchFamily="34" charset="0"/>
                          <a:ea typeface="Times New Roman"/>
                          <a:cs typeface="Lucida Sans Unicode" pitchFamily="34" charset="0"/>
                        </a:rPr>
                        <a:t>94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3000"/>
                        </a:lnSpc>
                        <a:spcBef>
                          <a:spcPts val="1350"/>
                        </a:spcBef>
                        <a:spcAft>
                          <a:spcPts val="0"/>
                        </a:spcAft>
                      </a:pPr>
                      <a:r>
                        <a:rPr lang="de-AT" sz="1600" b="0" kern="1200" dirty="0">
                          <a:solidFill>
                            <a:schemeClr val="bg2">
                              <a:lumMod val="75000"/>
                            </a:schemeClr>
                          </a:solidFill>
                          <a:latin typeface="Lucida Sans Unicode" pitchFamily="34" charset="0"/>
                          <a:ea typeface="Times New Roman"/>
                          <a:cs typeface="Lucida Sans Unicode" pitchFamily="34" charset="0"/>
                        </a:rPr>
                        <a:t>100,00%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3000"/>
                        </a:lnSpc>
                        <a:spcBef>
                          <a:spcPts val="1350"/>
                        </a:spcBef>
                        <a:spcAft>
                          <a:spcPts val="0"/>
                        </a:spcAft>
                      </a:pPr>
                      <a:r>
                        <a:rPr lang="de-AT" sz="1600" b="0" kern="1200" dirty="0">
                          <a:solidFill>
                            <a:schemeClr val="bg2">
                              <a:lumMod val="75000"/>
                            </a:schemeClr>
                          </a:solidFill>
                          <a:latin typeface="Lucida Sans Unicode" pitchFamily="34" charset="0"/>
                          <a:ea typeface="Times New Roman"/>
                          <a:cs typeface="Lucida Sans Unicode" pitchFamily="34" charset="0"/>
                        </a:rPr>
                        <a:t>94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3000"/>
                        </a:lnSpc>
                        <a:spcBef>
                          <a:spcPts val="1350"/>
                        </a:spcBef>
                        <a:spcAft>
                          <a:spcPts val="0"/>
                        </a:spcAft>
                      </a:pPr>
                      <a:r>
                        <a:rPr lang="de-AT" sz="1600" b="0" kern="1200" dirty="0">
                          <a:solidFill>
                            <a:schemeClr val="bg2">
                              <a:lumMod val="75000"/>
                            </a:schemeClr>
                          </a:solidFill>
                          <a:latin typeface="Lucida Sans Unicode" pitchFamily="34" charset="0"/>
                          <a:ea typeface="Times New Roman"/>
                          <a:cs typeface="Lucida Sans Unicode" pitchFamily="34" charset="0"/>
                        </a:rPr>
                        <a:t>100,00%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1059" name="Textfeld 5"/>
          <p:cNvSpPr txBox="1">
            <a:spLocks noChangeArrowheads="1"/>
          </p:cNvSpPr>
          <p:nvPr/>
        </p:nvSpPr>
        <p:spPr bwMode="auto">
          <a:xfrm>
            <a:off x="6875463" y="6021388"/>
            <a:ext cx="2268537" cy="261937"/>
          </a:xfrm>
          <a:prstGeom prst="rect">
            <a:avLst/>
          </a:prstGeom>
          <a:noFill/>
          <a:ln w="9525">
            <a:noFill/>
            <a:miter lim="800000"/>
            <a:headEnd/>
            <a:tailEnd/>
          </a:ln>
        </p:spPr>
        <p:txBody>
          <a:bodyPr>
            <a:spAutoFit/>
          </a:bodyPr>
          <a:lstStyle/>
          <a:p>
            <a:r>
              <a:rPr lang="de-AT" sz="1100">
                <a:latin typeface="Lucida Sans Unicode" pitchFamily="34" charset="0"/>
                <a:cs typeface="Lucida Sans Unicode" pitchFamily="34" charset="0"/>
              </a:rPr>
              <a:t>Quelle: Evaluation GuKG 2011</a:t>
            </a:r>
          </a:p>
        </p:txBody>
      </p:sp>
      <p:sp>
        <p:nvSpPr>
          <p:cNvPr id="41060" name="Titel 1"/>
          <p:cNvSpPr txBox="1">
            <a:spLocks/>
          </p:cNvSpPr>
          <p:nvPr/>
        </p:nvSpPr>
        <p:spPr bwMode="auto">
          <a:xfrm>
            <a:off x="395288" y="260350"/>
            <a:ext cx="8316912" cy="1152525"/>
          </a:xfrm>
          <a:prstGeom prst="rect">
            <a:avLst/>
          </a:prstGeom>
          <a:noFill/>
          <a:ln w="9525">
            <a:noFill/>
            <a:miter lim="800000"/>
            <a:headEnd/>
            <a:tailEnd/>
          </a:ln>
        </p:spPr>
        <p:txBody>
          <a:bodyPr anchor="ctr"/>
          <a:lstStyle/>
          <a:p>
            <a:r>
              <a:rPr lang="de-AT" sz="2400" b="1">
                <a:solidFill>
                  <a:srgbClr val="67726B"/>
                </a:solidFill>
                <a:latin typeface="Lucida Sans Unicode" pitchFamily="34" charset="0"/>
                <a:cs typeface="Lucida Sans Unicode" pitchFamily="34" charset="0"/>
              </a:rPr>
              <a:t>Gehobener Dienst - Lernergebnis SOLL*</a:t>
            </a:r>
          </a:p>
          <a:p>
            <a:r>
              <a:rPr lang="de-AT" sz="2400" b="1">
                <a:solidFill>
                  <a:srgbClr val="67726B"/>
                </a:solidFill>
                <a:latin typeface="Lucida Sans Unicode" pitchFamily="34" charset="0"/>
                <a:cs typeface="Lucida Sans Unicode" pitchFamily="34" charset="0"/>
              </a:rPr>
              <a:t>Analyse anhand der Deskriptoren gemäß NQR**</a:t>
            </a:r>
          </a:p>
        </p:txBody>
      </p:sp>
      <p:sp>
        <p:nvSpPr>
          <p:cNvPr id="8" name="Textfeld 7"/>
          <p:cNvSpPr txBox="1"/>
          <p:nvPr/>
        </p:nvSpPr>
        <p:spPr>
          <a:xfrm>
            <a:off x="395288" y="6021388"/>
            <a:ext cx="4248150" cy="430212"/>
          </a:xfrm>
          <a:prstGeom prst="rect">
            <a:avLst/>
          </a:prstGeom>
          <a:noFill/>
        </p:spPr>
        <p:txBody>
          <a:bodyPr>
            <a:spAutoFit/>
          </a:bodyPr>
          <a:lstStyle/>
          <a:p>
            <a:pPr>
              <a:defRPr/>
            </a:pPr>
            <a:r>
              <a:rPr lang="de-AT" sz="1100" dirty="0">
                <a:solidFill>
                  <a:schemeClr val="bg2">
                    <a:lumMod val="50000"/>
                  </a:schemeClr>
                </a:solidFill>
                <a:latin typeface="Lucida Sans Unicode" pitchFamily="34" charset="0"/>
                <a:cs typeface="Lucida Sans Unicode" pitchFamily="34" charset="0"/>
              </a:rPr>
              <a:t>* gemäß Verordnungen und Curricula (Vorgaben)</a:t>
            </a:r>
          </a:p>
          <a:p>
            <a:pPr>
              <a:defRPr/>
            </a:pPr>
            <a:r>
              <a:rPr lang="de-AT" sz="1100" dirty="0">
                <a:solidFill>
                  <a:schemeClr val="bg2">
                    <a:lumMod val="50000"/>
                  </a:schemeClr>
                </a:solidFill>
                <a:latin typeface="Lucida Sans Unicode" pitchFamily="34" charset="0"/>
                <a:cs typeface="Lucida Sans Unicode" pitchFamily="34" charset="0"/>
              </a:rPr>
              <a:t>** Nationaler Qualifikationsrahmen</a:t>
            </a:r>
          </a:p>
        </p:txBody>
      </p:sp>
      <p:sp>
        <p:nvSpPr>
          <p:cNvPr id="6" name="Rechteck 5"/>
          <p:cNvSpPr/>
          <p:nvPr/>
        </p:nvSpPr>
        <p:spPr>
          <a:xfrm>
            <a:off x="323850" y="3860800"/>
            <a:ext cx="8496300" cy="7207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el 1"/>
          <p:cNvSpPr>
            <a:spLocks noGrp="1"/>
          </p:cNvSpPr>
          <p:nvPr>
            <p:ph type="title"/>
          </p:nvPr>
        </p:nvSpPr>
        <p:spPr>
          <a:xfrm>
            <a:off x="0" y="260350"/>
            <a:ext cx="8435975" cy="865188"/>
          </a:xfrm>
        </p:spPr>
        <p:txBody>
          <a:bodyPr/>
          <a:lstStyle/>
          <a:p>
            <a:pPr eaLnBrk="1" hangingPunct="1"/>
            <a:r>
              <a:rPr lang="de-AT" dirty="0" smtClean="0"/>
              <a:t>Begründung (1): </a:t>
            </a:r>
            <a:br>
              <a:rPr lang="de-AT" dirty="0" smtClean="0"/>
            </a:br>
            <a:r>
              <a:rPr lang="de-AT" dirty="0" smtClean="0"/>
              <a:t>Bachelor, </a:t>
            </a:r>
            <a:r>
              <a:rPr lang="de-AT" dirty="0" err="1" smtClean="0"/>
              <a:t>generalistische</a:t>
            </a:r>
            <a:r>
              <a:rPr lang="de-AT" dirty="0" smtClean="0"/>
              <a:t> </a:t>
            </a:r>
            <a:r>
              <a:rPr lang="de-AT" dirty="0" smtClean="0"/>
              <a:t>Ausbildung</a:t>
            </a:r>
            <a:endParaRPr lang="de-AT" dirty="0" smtClean="0"/>
          </a:p>
        </p:txBody>
      </p:sp>
      <p:sp>
        <p:nvSpPr>
          <p:cNvPr id="27651" name="Inhaltsplatzhalter 2"/>
          <p:cNvSpPr>
            <a:spLocks noGrp="1"/>
          </p:cNvSpPr>
          <p:nvPr>
            <p:ph idx="1"/>
          </p:nvPr>
        </p:nvSpPr>
        <p:spPr>
          <a:xfrm>
            <a:off x="0" y="1125538"/>
            <a:ext cx="9144000" cy="5732462"/>
          </a:xfrm>
        </p:spPr>
        <p:txBody>
          <a:bodyPr/>
          <a:lstStyle/>
          <a:p>
            <a:pPr lvl="1" eaLnBrk="1" hangingPunct="1"/>
            <a:endParaRPr lang="de-AT" dirty="0" smtClean="0"/>
          </a:p>
          <a:p>
            <a:pPr lvl="1" eaLnBrk="1" hangingPunct="1"/>
            <a:r>
              <a:rPr lang="de-AT" dirty="0" smtClean="0"/>
              <a:t>Vorbereitung </a:t>
            </a:r>
            <a:r>
              <a:rPr lang="de-AT" dirty="0" smtClean="0"/>
              <a:t>auf zunehmend wichtigere Zielgruppen nicht ausreichend</a:t>
            </a:r>
          </a:p>
          <a:p>
            <a:pPr lvl="2" eaLnBrk="1" hangingPunct="1"/>
            <a:r>
              <a:rPr lang="de-AT" dirty="0" smtClean="0"/>
              <a:t>Fazit: eine 3jährige Ausbildung kann nicht für alle Zielgruppen gleichermaßen gut ausbilden</a:t>
            </a:r>
          </a:p>
          <a:p>
            <a:pPr lvl="1" eaLnBrk="1" hangingPunct="1"/>
            <a:r>
              <a:rPr lang="de-AT" dirty="0" smtClean="0"/>
              <a:t>Vorbereitung </a:t>
            </a:r>
            <a:r>
              <a:rPr lang="de-AT" dirty="0" smtClean="0"/>
              <a:t>auf den mitverantwortlichen TB nicht ausreichend</a:t>
            </a:r>
          </a:p>
          <a:p>
            <a:pPr lvl="1" eaLnBrk="1" hangingPunct="1"/>
            <a:r>
              <a:rPr lang="de-AT" dirty="0" smtClean="0"/>
              <a:t>Praktische Ausbildung bereitet wesentlich schlechter auf die Berufspraxis vor als die theoretische</a:t>
            </a:r>
          </a:p>
          <a:p>
            <a:pPr lvl="1" eaLnBrk="1" hangingPunct="1"/>
            <a:r>
              <a:rPr lang="de-AT" dirty="0" smtClean="0"/>
              <a:t>Delegation = Nicht genügend – in Zukunft zentrale </a:t>
            </a:r>
            <a:r>
              <a:rPr lang="de-AT" dirty="0" smtClean="0"/>
              <a:t>Kompetenz</a:t>
            </a:r>
            <a:endParaRPr lang="de-AT" dirty="0" smtClean="0"/>
          </a:p>
          <a:p>
            <a:pPr lvl="1" eaLnBrk="1" hangingPunct="1"/>
            <a:r>
              <a:rPr lang="de-AT" dirty="0" smtClean="0"/>
              <a:t>Differenzierung zwischen den Qualifikationsprofilen </a:t>
            </a:r>
            <a:r>
              <a:rPr lang="de-AT" dirty="0" smtClean="0"/>
              <a:t>nötig</a:t>
            </a:r>
            <a:endParaRPr lang="de-AT" dirty="0" smtClean="0"/>
          </a:p>
          <a:p>
            <a:pPr lvl="1" eaLnBrk="1" hangingPunct="1"/>
            <a:r>
              <a:rPr lang="de-AT" dirty="0" smtClean="0"/>
              <a:t>Weiterbildungen sind nicht vergleichbar/standardisiert und mit keiner Kompetenzerweiterung verknüpft</a:t>
            </a:r>
          </a:p>
        </p:txBody>
      </p:sp>
      <p:sp>
        <p:nvSpPr>
          <p:cNvPr id="41988" name="Textfeld 5"/>
          <p:cNvSpPr txBox="1">
            <a:spLocks noChangeArrowheads="1"/>
          </p:cNvSpPr>
          <p:nvPr/>
        </p:nvSpPr>
        <p:spPr bwMode="auto">
          <a:xfrm>
            <a:off x="6983413" y="6669088"/>
            <a:ext cx="2268537" cy="261937"/>
          </a:xfrm>
          <a:prstGeom prst="rect">
            <a:avLst/>
          </a:prstGeom>
          <a:noFill/>
          <a:ln w="9525">
            <a:noFill/>
            <a:miter lim="800000"/>
            <a:headEnd/>
            <a:tailEnd/>
          </a:ln>
        </p:spPr>
        <p:txBody>
          <a:bodyPr>
            <a:spAutoFit/>
          </a:bodyPr>
          <a:lstStyle/>
          <a:p>
            <a:r>
              <a:rPr lang="de-AT" sz="1100">
                <a:latin typeface="Lucida Sans Unicode" pitchFamily="34" charset="0"/>
                <a:cs typeface="Lucida Sans Unicode" pitchFamily="34" charset="0"/>
              </a:rPr>
              <a:t>Quelle: Evaluation GuKG 2011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Effect transition="in" filter="blinds(horizontal)">
                                      <p:cBhvr>
                                        <p:cTn id="7" dur="500"/>
                                        <p:tgtEl>
                                          <p:spTgt spid="27651">
                                            <p:txEl>
                                              <p:pRg st="1" end="1"/>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7651">
                                            <p:txEl>
                                              <p:pRg st="2" end="2"/>
                                            </p:txEl>
                                          </p:spTgt>
                                        </p:tgtEl>
                                        <p:attrNameLst>
                                          <p:attrName>style.visibility</p:attrName>
                                        </p:attrNameLst>
                                      </p:cBhvr>
                                      <p:to>
                                        <p:strVal val="visible"/>
                                      </p:to>
                                    </p:set>
                                    <p:animEffect transition="in" filter="blinds(horizontal)">
                                      <p:cBhvr>
                                        <p:cTn id="10" dur="500"/>
                                        <p:tgtEl>
                                          <p:spTgt spid="27651">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animEffect transition="in" filter="blinds(horizontal)">
                                      <p:cBhvr>
                                        <p:cTn id="15" dur="500"/>
                                        <p:tgtEl>
                                          <p:spTgt spid="27651">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7651">
                                            <p:txEl>
                                              <p:pRg st="4" end="4"/>
                                            </p:txEl>
                                          </p:spTgt>
                                        </p:tgtEl>
                                        <p:attrNameLst>
                                          <p:attrName>style.visibility</p:attrName>
                                        </p:attrNameLst>
                                      </p:cBhvr>
                                      <p:to>
                                        <p:strVal val="visible"/>
                                      </p:to>
                                    </p:set>
                                    <p:animEffect transition="in" filter="blinds(horizontal)">
                                      <p:cBhvr>
                                        <p:cTn id="20" dur="500"/>
                                        <p:tgtEl>
                                          <p:spTgt spid="27651">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7651">
                                            <p:txEl>
                                              <p:pRg st="5" end="5"/>
                                            </p:txEl>
                                          </p:spTgt>
                                        </p:tgtEl>
                                        <p:attrNameLst>
                                          <p:attrName>style.visibility</p:attrName>
                                        </p:attrNameLst>
                                      </p:cBhvr>
                                      <p:to>
                                        <p:strVal val="visible"/>
                                      </p:to>
                                    </p:set>
                                    <p:animEffect transition="in" filter="blinds(horizontal)">
                                      <p:cBhvr>
                                        <p:cTn id="25" dur="500"/>
                                        <p:tgtEl>
                                          <p:spTgt spid="27651">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27651">
                                            <p:txEl>
                                              <p:pRg st="6" end="6"/>
                                            </p:txEl>
                                          </p:spTgt>
                                        </p:tgtEl>
                                        <p:attrNameLst>
                                          <p:attrName>style.visibility</p:attrName>
                                        </p:attrNameLst>
                                      </p:cBhvr>
                                      <p:to>
                                        <p:strVal val="visible"/>
                                      </p:to>
                                    </p:set>
                                    <p:animEffect transition="in" filter="blinds(horizontal)">
                                      <p:cBhvr>
                                        <p:cTn id="30" dur="500"/>
                                        <p:tgtEl>
                                          <p:spTgt spid="27651">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7651">
                                            <p:txEl>
                                              <p:pRg st="7" end="7"/>
                                            </p:txEl>
                                          </p:spTgt>
                                        </p:tgtEl>
                                        <p:attrNameLst>
                                          <p:attrName>style.visibility</p:attrName>
                                        </p:attrNameLst>
                                      </p:cBhvr>
                                      <p:to>
                                        <p:strVal val="visible"/>
                                      </p:to>
                                    </p:set>
                                    <p:animEffect transition="in" filter="blinds(horizontal)">
                                      <p:cBhvr>
                                        <p:cTn id="35" dur="500"/>
                                        <p:tgtEl>
                                          <p:spTgt spid="276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Inhaltsplatzhalter 2"/>
          <p:cNvSpPr>
            <a:spLocks noGrp="1"/>
          </p:cNvSpPr>
          <p:nvPr>
            <p:ph idx="1"/>
          </p:nvPr>
        </p:nvSpPr>
        <p:spPr>
          <a:xfrm>
            <a:off x="457200" y="1268413"/>
            <a:ext cx="8229600" cy="4857750"/>
          </a:xfrm>
        </p:spPr>
        <p:txBody>
          <a:bodyPr/>
          <a:lstStyle/>
          <a:p>
            <a:pPr eaLnBrk="1" hangingPunct="1"/>
            <a:r>
              <a:rPr lang="de-AT" smtClean="0"/>
              <a:t>Zunehmender Kostendruck in Gesundheits- und Sozialwesen</a:t>
            </a:r>
          </a:p>
          <a:p>
            <a:pPr eaLnBrk="1" hangingPunct="1"/>
            <a:r>
              <a:rPr lang="de-AT" smtClean="0"/>
              <a:t>Massiver Anstieg des Fachkräftemangels in 10-20 Jahren</a:t>
            </a:r>
          </a:p>
          <a:p>
            <a:pPr eaLnBrk="1" hangingPunct="1"/>
            <a:r>
              <a:rPr lang="de-AT" smtClean="0"/>
              <a:t>Steigender Konkurrenzdruck am Bildungs- und Arbeitsmarkt</a:t>
            </a:r>
          </a:p>
          <a:p>
            <a:pPr eaLnBrk="1" hangingPunct="1"/>
            <a:r>
              <a:rPr lang="de-AT" smtClean="0"/>
              <a:t>Strukturen und Abläufe der Gesundheits- und Pflegeversorgung verändern sich </a:t>
            </a:r>
          </a:p>
          <a:p>
            <a:pPr eaLnBrk="1" hangingPunct="1"/>
            <a:r>
              <a:rPr lang="de-AT" smtClean="0"/>
              <a:t>Herkömmliche Strukturen, Prozesse und Konzepte reichen für eine qualitativ hochwertige Gesundheits- und Pflegeversorgung nicht mehr aus</a:t>
            </a:r>
          </a:p>
          <a:p>
            <a:pPr eaLnBrk="1" hangingPunct="1"/>
            <a:r>
              <a:rPr lang="de-AT" smtClean="0"/>
              <a:t>Anforderungen an die Berufsgruppen erhöhen sich</a:t>
            </a:r>
          </a:p>
          <a:p>
            <a:pPr eaLnBrk="1" hangingPunct="1"/>
            <a:r>
              <a:rPr lang="de-AT" smtClean="0"/>
              <a:t>Aufgabenspektrum für Pflegeberufe ist sehr breit – es braucht Berufe mit entsprechenden Kompetenzniveaus</a:t>
            </a:r>
          </a:p>
          <a:p>
            <a:pPr eaLnBrk="1" hangingPunct="1"/>
            <a:r>
              <a:rPr lang="de-AT" smtClean="0"/>
              <a:t>Verschiebungen im Skill- und Grade Mix sind eingeleitet</a:t>
            </a:r>
          </a:p>
        </p:txBody>
      </p:sp>
      <p:grpSp>
        <p:nvGrpSpPr>
          <p:cNvPr id="2" name="Gruppieren 6"/>
          <p:cNvGrpSpPr>
            <a:grpSpLocks/>
          </p:cNvGrpSpPr>
          <p:nvPr/>
        </p:nvGrpSpPr>
        <p:grpSpPr bwMode="auto">
          <a:xfrm>
            <a:off x="468313" y="1989138"/>
            <a:ext cx="7991475" cy="360362"/>
            <a:chOff x="467544" y="1988840"/>
            <a:chExt cx="7992888" cy="360040"/>
          </a:xfrm>
        </p:grpSpPr>
        <p:sp>
          <p:nvSpPr>
            <p:cNvPr id="5" name="Rechteck 4"/>
            <p:cNvSpPr/>
            <p:nvPr/>
          </p:nvSpPr>
          <p:spPr>
            <a:xfrm>
              <a:off x="467544" y="1988840"/>
              <a:ext cx="5689018" cy="3600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6" name="Rechteck 5"/>
            <p:cNvSpPr/>
            <p:nvPr/>
          </p:nvSpPr>
          <p:spPr>
            <a:xfrm>
              <a:off x="7596679" y="1988840"/>
              <a:ext cx="863753" cy="3600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grpSp>
      <p:sp>
        <p:nvSpPr>
          <p:cNvPr id="43012" name="Titel 1"/>
          <p:cNvSpPr txBox="1">
            <a:spLocks/>
          </p:cNvSpPr>
          <p:nvPr/>
        </p:nvSpPr>
        <p:spPr bwMode="auto">
          <a:xfrm>
            <a:off x="180975" y="331788"/>
            <a:ext cx="9144000" cy="865187"/>
          </a:xfrm>
          <a:prstGeom prst="rect">
            <a:avLst/>
          </a:prstGeom>
          <a:noFill/>
          <a:ln w="9525">
            <a:noFill/>
            <a:miter lim="800000"/>
            <a:headEnd/>
            <a:tailEnd/>
          </a:ln>
        </p:spPr>
        <p:txBody>
          <a:bodyPr anchor="ctr"/>
          <a:lstStyle/>
          <a:p>
            <a:r>
              <a:rPr lang="de-AT" sz="2400" b="1">
                <a:solidFill>
                  <a:srgbClr val="67726B"/>
                </a:solidFill>
                <a:latin typeface="Lucida Sans Unicode" pitchFamily="34" charset="0"/>
                <a:cs typeface="Lucida Sans Unicode" pitchFamily="34" charset="0"/>
              </a:rPr>
              <a:t>Begründung (2): </a:t>
            </a:r>
            <a:br>
              <a:rPr lang="de-AT" sz="2400" b="1">
                <a:solidFill>
                  <a:srgbClr val="67726B"/>
                </a:solidFill>
                <a:latin typeface="Lucida Sans Unicode" pitchFamily="34" charset="0"/>
                <a:cs typeface="Lucida Sans Unicode" pitchFamily="34" charset="0"/>
              </a:rPr>
            </a:br>
            <a:r>
              <a:rPr lang="de-AT" sz="2400" b="1">
                <a:solidFill>
                  <a:srgbClr val="67726B"/>
                </a:solidFill>
                <a:latin typeface="Lucida Sans Unicode" pitchFamily="34" charset="0"/>
                <a:cs typeface="Lucida Sans Unicode" pitchFamily="34" charset="0"/>
              </a:rPr>
              <a:t>Bachelor und generalistische Ausbildung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22" dur="500"/>
                                        <p:tgtEl>
                                          <p:spTgt spid="122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blinds(horizontal)">
                                      <p:cBhvr>
                                        <p:cTn id="27" dur="500"/>
                                        <p:tgtEl>
                                          <p:spTgt spid="122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291">
                                            <p:txEl>
                                              <p:pRg st="5" end="5"/>
                                            </p:txEl>
                                          </p:spTgt>
                                        </p:tgtEl>
                                        <p:attrNameLst>
                                          <p:attrName>style.visibility</p:attrName>
                                        </p:attrNameLst>
                                      </p:cBhvr>
                                      <p:to>
                                        <p:strVal val="visible"/>
                                      </p:to>
                                    </p:set>
                                    <p:animEffect transition="in" filter="blinds(horizontal)">
                                      <p:cBhvr>
                                        <p:cTn id="32" dur="500"/>
                                        <p:tgtEl>
                                          <p:spTgt spid="122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291">
                                            <p:txEl>
                                              <p:pRg st="6" end="6"/>
                                            </p:txEl>
                                          </p:spTgt>
                                        </p:tgtEl>
                                        <p:attrNameLst>
                                          <p:attrName>style.visibility</p:attrName>
                                        </p:attrNameLst>
                                      </p:cBhvr>
                                      <p:to>
                                        <p:strVal val="visible"/>
                                      </p:to>
                                    </p:set>
                                    <p:animEffect transition="in" filter="blinds(horizontal)">
                                      <p:cBhvr>
                                        <p:cTn id="37" dur="500"/>
                                        <p:tgtEl>
                                          <p:spTgt spid="1229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291">
                                            <p:txEl>
                                              <p:pRg st="7" end="7"/>
                                            </p:txEl>
                                          </p:spTgt>
                                        </p:tgtEl>
                                        <p:attrNameLst>
                                          <p:attrName>style.visibility</p:attrName>
                                        </p:attrNameLst>
                                      </p:cBhvr>
                                      <p:to>
                                        <p:strVal val="visible"/>
                                      </p:to>
                                    </p:set>
                                    <p:animEffect transition="in" filter="blinds(horizontal)">
                                      <p:cBhvr>
                                        <p:cTn id="42" dur="500"/>
                                        <p:tgtEl>
                                          <p:spTgt spid="1229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blinds(horizontal)">
                                      <p:cBhvr>
                                        <p:cTn id="4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el 1"/>
          <p:cNvSpPr>
            <a:spLocks noGrp="1"/>
          </p:cNvSpPr>
          <p:nvPr>
            <p:ph type="title"/>
          </p:nvPr>
        </p:nvSpPr>
        <p:spPr>
          <a:xfrm>
            <a:off x="457200" y="476250"/>
            <a:ext cx="8229600" cy="1296988"/>
          </a:xfrm>
        </p:spPr>
        <p:txBody>
          <a:bodyPr/>
          <a:lstStyle/>
          <a:p>
            <a:pPr eaLnBrk="1" hangingPunct="1"/>
            <a:r>
              <a:rPr lang="de-AT" sz="2000" smtClean="0"/>
              <a:t>Bevölkerungsentwicklung zwischen 1985 und 2030 nach bildungsspezifischen Altersgruppen (Index: 2005 = 100: Bevölkerungsprognose 2007</a:t>
            </a:r>
          </a:p>
        </p:txBody>
      </p:sp>
      <p:pic>
        <p:nvPicPr>
          <p:cNvPr id="44035" name="Picture 2"/>
          <p:cNvPicPr>
            <a:picLocks noChangeAspect="1" noChangeArrowheads="1"/>
          </p:cNvPicPr>
          <p:nvPr/>
        </p:nvPicPr>
        <p:blipFill>
          <a:blip r:embed="rId2" cstate="print"/>
          <a:srcRect b="8406"/>
          <a:stretch>
            <a:fillRect/>
          </a:stretch>
        </p:blipFill>
        <p:spPr bwMode="auto">
          <a:xfrm>
            <a:off x="53975" y="1557338"/>
            <a:ext cx="8982075" cy="4967287"/>
          </a:xfrm>
          <a:prstGeom prst="rect">
            <a:avLst/>
          </a:prstGeom>
          <a:noFill/>
          <a:ln w="9525">
            <a:noFill/>
            <a:miter lim="800000"/>
            <a:headEnd/>
            <a:tailEnd/>
          </a:ln>
        </p:spPr>
      </p:pic>
      <p:sp>
        <p:nvSpPr>
          <p:cNvPr id="44036" name="Rechteck 4"/>
          <p:cNvSpPr>
            <a:spLocks noChangeArrowheads="1"/>
          </p:cNvSpPr>
          <p:nvPr/>
        </p:nvSpPr>
        <p:spPr bwMode="auto">
          <a:xfrm>
            <a:off x="5761038" y="6488113"/>
            <a:ext cx="3275012" cy="277812"/>
          </a:xfrm>
          <a:prstGeom prst="rect">
            <a:avLst/>
          </a:prstGeom>
          <a:noFill/>
          <a:ln w="9525">
            <a:noFill/>
            <a:miter lim="800000"/>
            <a:headEnd/>
            <a:tailEnd/>
          </a:ln>
        </p:spPr>
        <p:txBody>
          <a:bodyPr wrap="none">
            <a:spAutoFit/>
          </a:bodyPr>
          <a:lstStyle/>
          <a:p>
            <a:r>
              <a:rPr lang="de-AT" sz="1200">
                <a:latin typeface="Lucida Sans Unicode" pitchFamily="34" charset="0"/>
                <a:cs typeface="Lucida Sans Unicode" pitchFamily="34" charset="0"/>
              </a:rPr>
              <a:t>Quelle: Lassnig/Vogtenhuber 2009, S. 24</a:t>
            </a:r>
          </a:p>
        </p:txBody>
      </p:sp>
      <p:sp>
        <p:nvSpPr>
          <p:cNvPr id="6" name="Pfeil nach unten 5"/>
          <p:cNvSpPr/>
          <p:nvPr/>
        </p:nvSpPr>
        <p:spPr>
          <a:xfrm rot="2073922">
            <a:off x="6269038" y="4002088"/>
            <a:ext cx="160337" cy="57626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7" name="Pfeil nach unten 6"/>
          <p:cNvSpPr/>
          <p:nvPr/>
        </p:nvSpPr>
        <p:spPr>
          <a:xfrm rot="2073922">
            <a:off x="6234113" y="2990850"/>
            <a:ext cx="158750" cy="576263"/>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8" name="Rechteck 7"/>
          <p:cNvSpPr/>
          <p:nvPr/>
        </p:nvSpPr>
        <p:spPr>
          <a:xfrm>
            <a:off x="2268538" y="6237288"/>
            <a:ext cx="3024187" cy="287337"/>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1+#ppt_w/2"/>
                                          </p:val>
                                        </p:tav>
                                        <p:tav tm="100000">
                                          <p:val>
                                            <p:strVal val="#ppt_x"/>
                                          </p:val>
                                        </p:tav>
                                      </p:tavLst>
                                    </p:anim>
                                    <p:anim calcmode="lin" valueType="num">
                                      <p:cBhvr additive="base">
                                        <p:cTn id="19"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el 7"/>
          <p:cNvSpPr>
            <a:spLocks noGrp="1"/>
          </p:cNvSpPr>
          <p:nvPr>
            <p:ph type="title"/>
          </p:nvPr>
        </p:nvSpPr>
        <p:spPr>
          <a:xfrm>
            <a:off x="214313" y="765175"/>
            <a:ext cx="8750300" cy="647700"/>
          </a:xfrm>
        </p:spPr>
        <p:txBody>
          <a:bodyPr/>
          <a:lstStyle/>
          <a:p>
            <a:pPr eaLnBrk="1" hangingPunct="1"/>
            <a:r>
              <a:rPr lang="de-AT" smtClean="0"/>
              <a:t>Entwicklungen gemäß Bildungsbericht Österreich 2009</a:t>
            </a:r>
          </a:p>
        </p:txBody>
      </p:sp>
      <p:sp>
        <p:nvSpPr>
          <p:cNvPr id="21507" name="Inhaltsplatzhalter 8"/>
          <p:cNvSpPr>
            <a:spLocks noGrp="1"/>
          </p:cNvSpPr>
          <p:nvPr>
            <p:ph idx="1"/>
          </p:nvPr>
        </p:nvSpPr>
        <p:spPr>
          <a:xfrm>
            <a:off x="250825" y="1484313"/>
            <a:ext cx="8748713" cy="4013200"/>
          </a:xfrm>
        </p:spPr>
        <p:txBody>
          <a:bodyPr/>
          <a:lstStyle/>
          <a:p>
            <a:pPr eaLnBrk="1" hangingPunct="1"/>
            <a:r>
              <a:rPr lang="de-AT" sz="2400" smtClean="0"/>
              <a:t>steigender Anteil an Personen mit Reifeprüfung</a:t>
            </a:r>
          </a:p>
          <a:p>
            <a:pPr eaLnBrk="1" hangingPunct="1"/>
            <a:r>
              <a:rPr lang="de-AT" sz="2400" smtClean="0"/>
              <a:t>steigender Anteil von Maturantinnen</a:t>
            </a:r>
          </a:p>
          <a:p>
            <a:pPr eaLnBrk="1" hangingPunct="1"/>
            <a:r>
              <a:rPr lang="de-AT" sz="2400" smtClean="0"/>
              <a:t>50%  der Maturant/innen gehen an die Uni‘s – Tendenz steigend</a:t>
            </a:r>
          </a:p>
          <a:p>
            <a:pPr eaLnBrk="1" hangingPunct="1"/>
            <a:r>
              <a:rPr lang="de-AT" sz="2400" smtClean="0"/>
              <a:t>Frauenanteil Studierender = Männeranteil</a:t>
            </a:r>
          </a:p>
          <a:p>
            <a:pPr eaLnBrk="1" hangingPunct="1"/>
            <a:r>
              <a:rPr lang="de-AT" sz="2400" smtClean="0"/>
              <a:t>steigender Anteil an tertiären Bildungsabschlüssen</a:t>
            </a:r>
          </a:p>
          <a:p>
            <a:pPr eaLnBrk="1" hangingPunct="1"/>
            <a:r>
              <a:rPr lang="de-AT" sz="2400" smtClean="0"/>
              <a:t>sinkender Anteil an Personen mit Pflichtschulabschluss</a:t>
            </a:r>
          </a:p>
          <a:p>
            <a:pPr eaLnBrk="1" hangingPunct="1"/>
            <a:r>
              <a:rPr lang="de-AT" sz="2400" smtClean="0"/>
              <a:t>abnehmende Personengruppe für Bildung außerhalb des Hochschulbereichs</a:t>
            </a:r>
          </a:p>
        </p:txBody>
      </p:sp>
      <p:sp>
        <p:nvSpPr>
          <p:cNvPr id="7" name="Foliennummernplatzhalter 6"/>
          <p:cNvSpPr>
            <a:spLocks noGrp="1"/>
          </p:cNvSpPr>
          <p:nvPr>
            <p:ph type="sldNum" sz="quarter" idx="12"/>
          </p:nvPr>
        </p:nvSpPr>
        <p:spPr/>
        <p:txBody>
          <a:bodyPr/>
          <a:lstStyle/>
          <a:p>
            <a:pPr>
              <a:defRPr/>
            </a:pPr>
            <a:fld id="{56BE5601-E956-41B1-A0BA-2FB2956F3D83}" type="slidenum">
              <a:rPr lang="de-AT" smtClean="0"/>
              <a:pPr>
                <a:defRPr/>
              </a:pPr>
              <a:t>28</a:t>
            </a:fld>
            <a:endParaRPr lang="de-AT" dirty="0"/>
          </a:p>
        </p:txBody>
      </p:sp>
      <p:sp>
        <p:nvSpPr>
          <p:cNvPr id="45061" name="Rechteck 4"/>
          <p:cNvSpPr>
            <a:spLocks noChangeArrowheads="1"/>
          </p:cNvSpPr>
          <p:nvPr/>
        </p:nvSpPr>
        <p:spPr bwMode="auto">
          <a:xfrm>
            <a:off x="5761038" y="5661025"/>
            <a:ext cx="2900362" cy="277813"/>
          </a:xfrm>
          <a:prstGeom prst="rect">
            <a:avLst/>
          </a:prstGeom>
          <a:noFill/>
          <a:ln w="9525">
            <a:noFill/>
            <a:miter lim="800000"/>
            <a:headEnd/>
            <a:tailEnd/>
          </a:ln>
        </p:spPr>
        <p:txBody>
          <a:bodyPr wrap="none">
            <a:spAutoFit/>
          </a:bodyPr>
          <a:lstStyle/>
          <a:p>
            <a:r>
              <a:rPr lang="de-AT" sz="1200">
                <a:latin typeface="Lucida Sans Unicode" pitchFamily="34" charset="0"/>
                <a:cs typeface="Lucida Sans Unicode" pitchFamily="34" charset="0"/>
              </a:rPr>
              <a:t>Quelle: Lassnig/Vogtenhuber 2009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 calcmode="lin" valueType="num">
                                      <p:cBhvr additive="base">
                                        <p:cTn id="25" dur="500" fill="hold"/>
                                        <p:tgtEl>
                                          <p:spTgt spid="2150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5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1507">
                                            <p:txEl>
                                              <p:pRg st="4" end="4"/>
                                            </p:txEl>
                                          </p:spTgt>
                                        </p:tgtEl>
                                        <p:attrNameLst>
                                          <p:attrName>style.visibility</p:attrName>
                                        </p:attrNameLst>
                                      </p:cBhvr>
                                      <p:to>
                                        <p:strVal val="visible"/>
                                      </p:to>
                                    </p:set>
                                    <p:anim calcmode="lin" valueType="num">
                                      <p:cBhvr additive="base">
                                        <p:cTn id="31" dur="500" fill="hold"/>
                                        <p:tgtEl>
                                          <p:spTgt spid="2150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15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1507">
                                            <p:txEl>
                                              <p:pRg st="5" end="5"/>
                                            </p:txEl>
                                          </p:spTgt>
                                        </p:tgtEl>
                                        <p:attrNameLst>
                                          <p:attrName>style.visibility</p:attrName>
                                        </p:attrNameLst>
                                      </p:cBhvr>
                                      <p:to>
                                        <p:strVal val="visible"/>
                                      </p:to>
                                    </p:set>
                                    <p:anim calcmode="lin" valueType="num">
                                      <p:cBhvr additive="base">
                                        <p:cTn id="37" dur="500" fill="hold"/>
                                        <p:tgtEl>
                                          <p:spTgt spid="2150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15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1507">
                                            <p:txEl>
                                              <p:pRg st="6" end="6"/>
                                            </p:txEl>
                                          </p:spTgt>
                                        </p:tgtEl>
                                        <p:attrNameLst>
                                          <p:attrName>style.visibility</p:attrName>
                                        </p:attrNameLst>
                                      </p:cBhvr>
                                      <p:to>
                                        <p:strVal val="visible"/>
                                      </p:to>
                                    </p:set>
                                    <p:anim calcmode="lin" valueType="num">
                                      <p:cBhvr additive="base">
                                        <p:cTn id="43" dur="500" fill="hold"/>
                                        <p:tgtEl>
                                          <p:spTgt spid="21507">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150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defRPr/>
            </a:pPr>
            <a:r>
              <a:rPr lang="de-AT" dirty="0" smtClean="0"/>
              <a:t>Spezialisierungen</a:t>
            </a:r>
            <a:endParaRPr lang="de-AT" dirty="0"/>
          </a:p>
        </p:txBody>
      </p:sp>
      <p:sp>
        <p:nvSpPr>
          <p:cNvPr id="5" name="Textplatzhalter 4"/>
          <p:cNvSpPr>
            <a:spLocks noGrp="1"/>
          </p:cNvSpPr>
          <p:nvPr>
            <p:ph type="body" idx="1"/>
          </p:nvPr>
        </p:nvSpPr>
        <p:spPr/>
        <p:txBody>
          <a:bodyPr/>
          <a:lstStyle/>
          <a:p>
            <a:pPr>
              <a:defRPr/>
            </a:pPr>
            <a:r>
              <a:rPr lang="de-AT" dirty="0" smtClean="0"/>
              <a:t>Reformansätze - Gehobener Dienst für </a:t>
            </a:r>
            <a:r>
              <a:rPr lang="de-AT" dirty="0" err="1" smtClean="0"/>
              <a:t>GuK</a:t>
            </a:r>
            <a:r>
              <a:rPr lang="de-AT" dirty="0" smtClean="0"/>
              <a:t> </a:t>
            </a:r>
            <a:endParaRPr lang="de-A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a:xfrm>
            <a:off x="457200" y="782638"/>
            <a:ext cx="8229600" cy="414337"/>
          </a:xfrm>
        </p:spPr>
        <p:txBody>
          <a:bodyPr/>
          <a:lstStyle/>
          <a:p>
            <a:pPr eaLnBrk="1" hangingPunct="1"/>
            <a:r>
              <a:rPr lang="de-AT" smtClean="0"/>
              <a:t>Organisationsübersicht</a:t>
            </a:r>
          </a:p>
        </p:txBody>
      </p:sp>
      <p:sp>
        <p:nvSpPr>
          <p:cNvPr id="43" name="Rechteck 42"/>
          <p:cNvSpPr/>
          <p:nvPr/>
        </p:nvSpPr>
        <p:spPr>
          <a:xfrm>
            <a:off x="1066800" y="5503863"/>
            <a:ext cx="2928938" cy="357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fontAlgn="auto">
              <a:spcBef>
                <a:spcPts val="0"/>
              </a:spcBef>
              <a:spcAft>
                <a:spcPts val="0"/>
              </a:spcAft>
              <a:defRPr/>
            </a:pPr>
            <a:r>
              <a:rPr lang="de-AT" sz="800" dirty="0">
                <a:solidFill>
                  <a:schemeClr val="tx1">
                    <a:lumMod val="50000"/>
                    <a:lumOff val="50000"/>
                  </a:schemeClr>
                </a:solidFill>
                <a:latin typeface="Frutiger LT Pro 55 Roman" pitchFamily="34" charset="0"/>
                <a:cs typeface="Lucida Sans Unicode" pitchFamily="34" charset="0"/>
              </a:rPr>
              <a:t>Gesundheit Österreich Forschungs­ und Planungs GmbH</a:t>
            </a:r>
            <a:br>
              <a:rPr lang="de-AT" sz="800" dirty="0">
                <a:solidFill>
                  <a:schemeClr val="tx1">
                    <a:lumMod val="50000"/>
                    <a:lumOff val="50000"/>
                  </a:schemeClr>
                </a:solidFill>
                <a:latin typeface="Frutiger LT Pro 55 Roman" pitchFamily="34" charset="0"/>
                <a:cs typeface="Lucida Sans Unicode" pitchFamily="34" charset="0"/>
              </a:rPr>
            </a:br>
            <a:r>
              <a:rPr lang="de-AT" sz="800" dirty="0">
                <a:solidFill>
                  <a:schemeClr val="tx1">
                    <a:lumMod val="50000"/>
                    <a:lumOff val="50000"/>
                  </a:schemeClr>
                </a:solidFill>
                <a:latin typeface="Frutiger LT Pro 55 Roman" pitchFamily="34" charset="0"/>
                <a:cs typeface="Lucida Sans Unicode" pitchFamily="34" charset="0"/>
              </a:rPr>
              <a:t>(non profit)</a:t>
            </a:r>
          </a:p>
        </p:txBody>
      </p:sp>
      <p:sp>
        <p:nvSpPr>
          <p:cNvPr id="44" name="Rechteck 43"/>
          <p:cNvSpPr/>
          <p:nvPr/>
        </p:nvSpPr>
        <p:spPr>
          <a:xfrm>
            <a:off x="3978275" y="5503863"/>
            <a:ext cx="2928938" cy="357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fontAlgn="auto">
              <a:spcBef>
                <a:spcPts val="0"/>
              </a:spcBef>
              <a:spcAft>
                <a:spcPts val="0"/>
              </a:spcAft>
              <a:defRPr/>
            </a:pPr>
            <a:r>
              <a:rPr lang="de-AT" sz="800" dirty="0">
                <a:solidFill>
                  <a:srgbClr val="67726B"/>
                </a:solidFill>
                <a:latin typeface="Frutiger LT Pro 55 Roman" pitchFamily="34" charset="0"/>
                <a:cs typeface="Lucida Sans Unicode" pitchFamily="34" charset="0"/>
              </a:rPr>
              <a:t>Gesundheit Österreich Beratungs GmbH </a:t>
            </a:r>
            <a:br>
              <a:rPr lang="de-AT" sz="800" dirty="0">
                <a:solidFill>
                  <a:srgbClr val="67726B"/>
                </a:solidFill>
                <a:latin typeface="Frutiger LT Pro 55 Roman" pitchFamily="34" charset="0"/>
                <a:cs typeface="Lucida Sans Unicode" pitchFamily="34" charset="0"/>
              </a:rPr>
            </a:br>
            <a:r>
              <a:rPr lang="de-AT" sz="800" dirty="0">
                <a:solidFill>
                  <a:srgbClr val="67726B"/>
                </a:solidFill>
                <a:latin typeface="Frutiger LT Pro 55 Roman" pitchFamily="34" charset="0"/>
                <a:cs typeface="Lucida Sans Unicode" pitchFamily="34" charset="0"/>
              </a:rPr>
              <a:t>(for profit)</a:t>
            </a:r>
          </a:p>
        </p:txBody>
      </p:sp>
      <p:cxnSp>
        <p:nvCxnSpPr>
          <p:cNvPr id="45" name="Gewinkelte Verbindung 38"/>
          <p:cNvCxnSpPr>
            <a:stCxn id="44" idx="3"/>
          </p:cNvCxnSpPr>
          <p:nvPr/>
        </p:nvCxnSpPr>
        <p:spPr>
          <a:xfrm flipV="1">
            <a:off x="6907213" y="2111375"/>
            <a:ext cx="820737" cy="3571875"/>
          </a:xfrm>
          <a:prstGeom prst="bentConnector2">
            <a:avLst/>
          </a:prstGeom>
          <a:ln>
            <a:noFill/>
          </a:ln>
        </p:spPr>
        <p:style>
          <a:lnRef idx="1">
            <a:schemeClr val="accent1"/>
          </a:lnRef>
          <a:fillRef idx="0">
            <a:schemeClr val="accent1"/>
          </a:fillRef>
          <a:effectRef idx="0">
            <a:schemeClr val="accent1"/>
          </a:effectRef>
          <a:fontRef idx="minor">
            <a:schemeClr val="tx1"/>
          </a:fontRef>
        </p:style>
      </p:cxnSp>
      <p:sp>
        <p:nvSpPr>
          <p:cNvPr id="78" name="Textfeld 59"/>
          <p:cNvSpPr txBox="1">
            <a:spLocks noChangeArrowheads="1"/>
          </p:cNvSpPr>
          <p:nvPr/>
        </p:nvSpPr>
        <p:spPr bwMode="auto">
          <a:xfrm>
            <a:off x="969963" y="5341938"/>
            <a:ext cx="2000250" cy="214312"/>
          </a:xfrm>
          <a:prstGeom prst="rect">
            <a:avLst/>
          </a:prstGeom>
          <a:noFill/>
          <a:ln w="9525">
            <a:noFill/>
            <a:miter lim="800000"/>
            <a:headEnd/>
            <a:tailEnd/>
          </a:ln>
        </p:spPr>
        <p:txBody>
          <a:bodyPr>
            <a:spAutoFit/>
          </a:bodyPr>
          <a:lstStyle/>
          <a:p>
            <a:pPr>
              <a:defRPr/>
            </a:pPr>
            <a:r>
              <a:rPr lang="de-AT" sz="800" dirty="0">
                <a:solidFill>
                  <a:srgbClr val="67726B"/>
                </a:solidFill>
                <a:latin typeface="Frutiger LT Pro 55 Roman" pitchFamily="34" charset="0"/>
                <a:cs typeface="Arial" charset="0"/>
              </a:rPr>
              <a:t>Tochtergesellschaften</a:t>
            </a:r>
            <a:r>
              <a:rPr lang="de-AT" sz="800" dirty="0">
                <a:solidFill>
                  <a:schemeClr val="tx1">
                    <a:lumMod val="50000"/>
                    <a:lumOff val="50000"/>
                  </a:schemeClr>
                </a:solidFill>
                <a:latin typeface="Frutiger LT Pro 55 Roman" pitchFamily="34" charset="0"/>
                <a:cs typeface="Arial" charset="0"/>
              </a:rPr>
              <a:t>:</a:t>
            </a:r>
          </a:p>
        </p:txBody>
      </p:sp>
      <p:grpSp>
        <p:nvGrpSpPr>
          <p:cNvPr id="12295" name="Gruppierung 72"/>
          <p:cNvGrpSpPr>
            <a:grpSpLocks/>
          </p:cNvGrpSpPr>
          <p:nvPr/>
        </p:nvGrpSpPr>
        <p:grpSpPr bwMode="auto">
          <a:xfrm>
            <a:off x="1041400" y="2060575"/>
            <a:ext cx="2060575" cy="3128963"/>
            <a:chOff x="1041401" y="2616202"/>
            <a:chExt cx="2060574" cy="3128431"/>
          </a:xfrm>
        </p:grpSpPr>
        <p:sp>
          <p:nvSpPr>
            <p:cNvPr id="80" name="Diagonal liegende Ecken des Rechtecks abrunden 79"/>
            <p:cNvSpPr/>
            <p:nvPr/>
          </p:nvSpPr>
          <p:spPr>
            <a:xfrm>
              <a:off x="1058864" y="2616202"/>
              <a:ext cx="2031999" cy="373000"/>
            </a:xfrm>
            <a:prstGeom prst="round2DiagRect">
              <a:avLst>
                <a:gd name="adj1" fmla="val 50000"/>
                <a:gd name="adj2" fmla="val 0"/>
              </a:avLst>
            </a:prstGeom>
            <a:solidFill>
              <a:srgbClr val="E9B5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81" name="Diagonal liegende Ecken des Rechtecks abrunden 80"/>
            <p:cNvSpPr/>
            <p:nvPr/>
          </p:nvSpPr>
          <p:spPr>
            <a:xfrm>
              <a:off x="1041401" y="3263792"/>
              <a:ext cx="2031999" cy="2480841"/>
            </a:xfrm>
            <a:prstGeom prst="round2DiagRect">
              <a:avLst>
                <a:gd name="adj1" fmla="val 8333"/>
                <a:gd name="adj2" fmla="val 0"/>
              </a:avLst>
            </a:prstGeom>
            <a:solidFill>
              <a:srgbClr val="E9B500">
                <a:alpha val="20000"/>
              </a:srgb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82" name="Rechteck 81"/>
            <p:cNvSpPr/>
            <p:nvPr/>
          </p:nvSpPr>
          <p:spPr>
            <a:xfrm>
              <a:off x="1084264" y="2620964"/>
              <a:ext cx="2000249" cy="35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700" dirty="0">
                  <a:solidFill>
                    <a:schemeClr val="bg1"/>
                  </a:solidFill>
                  <a:latin typeface="Frutiger LT Pro 55 Roman" pitchFamily="34" charset="0"/>
                  <a:cs typeface="Lucida Sans Unicode" pitchFamily="34" charset="0"/>
                </a:rPr>
                <a:t>ÖBIG – Österreichisches Bundesinstitut </a:t>
              </a:r>
              <a:br>
                <a:rPr lang="de-AT" sz="700" dirty="0">
                  <a:solidFill>
                    <a:schemeClr val="bg1"/>
                  </a:solidFill>
                  <a:latin typeface="Frutiger LT Pro 55 Roman" pitchFamily="34" charset="0"/>
                  <a:cs typeface="Lucida Sans Unicode" pitchFamily="34" charset="0"/>
                </a:rPr>
              </a:br>
              <a:r>
                <a:rPr lang="de-AT" sz="700" dirty="0">
                  <a:solidFill>
                    <a:schemeClr val="bg1"/>
                  </a:solidFill>
                  <a:latin typeface="Frutiger LT Pro 55 Roman" pitchFamily="34" charset="0"/>
                  <a:cs typeface="Lucida Sans Unicode" pitchFamily="34" charset="0"/>
                </a:rPr>
                <a:t>für Gesundheitswesen</a:t>
              </a:r>
            </a:p>
          </p:txBody>
        </p:sp>
        <p:sp>
          <p:nvSpPr>
            <p:cNvPr id="83" name="Rechteck 82"/>
            <p:cNvSpPr/>
            <p:nvPr/>
          </p:nvSpPr>
          <p:spPr>
            <a:xfrm>
              <a:off x="1101726" y="3317758"/>
              <a:ext cx="2000249" cy="2857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de-AT" sz="800" dirty="0">
                  <a:solidFill>
                    <a:schemeClr val="tx1"/>
                  </a:solidFill>
                  <a:latin typeface="Frutiger LT Pro 55 Roman" pitchFamily="34" charset="0"/>
                  <a:cs typeface="Lucida Sans Unicode" pitchFamily="34" charset="0"/>
                </a:rPr>
                <a:t>Prävention</a:t>
              </a:r>
            </a:p>
          </p:txBody>
        </p:sp>
        <p:sp>
          <p:nvSpPr>
            <p:cNvPr id="84" name="Rechteck 83"/>
            <p:cNvSpPr/>
            <p:nvPr/>
          </p:nvSpPr>
          <p:spPr>
            <a:xfrm>
              <a:off x="1101726" y="3649489"/>
              <a:ext cx="2000249" cy="2857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de-AT" sz="800" dirty="0">
                  <a:solidFill>
                    <a:schemeClr val="tx1"/>
                  </a:solidFill>
                  <a:latin typeface="Frutiger LT Pro 55 Roman" pitchFamily="34" charset="0"/>
                  <a:cs typeface="Lucida Sans Unicode" pitchFamily="34" charset="0"/>
                </a:rPr>
                <a:t>Gesundheitsberichterstattung</a:t>
              </a:r>
            </a:p>
          </p:txBody>
        </p:sp>
        <p:sp>
          <p:nvSpPr>
            <p:cNvPr id="85" name="Rechteck 84"/>
            <p:cNvSpPr/>
            <p:nvPr/>
          </p:nvSpPr>
          <p:spPr>
            <a:xfrm>
              <a:off x="1101726" y="4006616"/>
              <a:ext cx="2000249" cy="2857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de-AT" sz="800" dirty="0">
                  <a:solidFill>
                    <a:schemeClr val="tx1"/>
                  </a:solidFill>
                  <a:latin typeface="Frutiger LT Pro 55 Roman" pitchFamily="34" charset="0"/>
                  <a:cs typeface="Lucida Sans Unicode" pitchFamily="34" charset="0"/>
                </a:rPr>
                <a:t>Gesundheitsplanung</a:t>
              </a:r>
            </a:p>
          </p:txBody>
        </p:sp>
        <p:sp>
          <p:nvSpPr>
            <p:cNvPr id="86" name="Rechteck 85"/>
            <p:cNvSpPr/>
            <p:nvPr/>
          </p:nvSpPr>
          <p:spPr>
            <a:xfrm>
              <a:off x="1101726" y="4338347"/>
              <a:ext cx="2000249" cy="2857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de-AT" sz="800" dirty="0">
                  <a:solidFill>
                    <a:schemeClr val="tx1"/>
                  </a:solidFill>
                  <a:latin typeface="Frutiger LT Pro 55 Roman" pitchFamily="34" charset="0"/>
                  <a:cs typeface="Lucida Sans Unicode" pitchFamily="34" charset="0"/>
                </a:rPr>
                <a:t>Gesundheitsberufe</a:t>
              </a:r>
            </a:p>
          </p:txBody>
        </p:sp>
        <p:sp>
          <p:nvSpPr>
            <p:cNvPr id="87" name="Rechteck 86"/>
            <p:cNvSpPr/>
            <p:nvPr/>
          </p:nvSpPr>
          <p:spPr>
            <a:xfrm>
              <a:off x="1101726" y="4704997"/>
              <a:ext cx="2000249" cy="2857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de-AT" sz="800" dirty="0">
                  <a:solidFill>
                    <a:schemeClr val="tx1"/>
                  </a:solidFill>
                  <a:latin typeface="Frutiger LT Pro 55 Roman" pitchFamily="34" charset="0"/>
                  <a:cs typeface="Lucida Sans Unicode" pitchFamily="34" charset="0"/>
                </a:rPr>
                <a:t>Gesundheitsökonomie</a:t>
              </a:r>
            </a:p>
          </p:txBody>
        </p:sp>
        <p:sp>
          <p:nvSpPr>
            <p:cNvPr id="88" name="Rechteck 87"/>
            <p:cNvSpPr/>
            <p:nvPr/>
          </p:nvSpPr>
          <p:spPr>
            <a:xfrm>
              <a:off x="1101726" y="5070060"/>
              <a:ext cx="2000249" cy="2857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de-AT" sz="800" dirty="0">
                  <a:solidFill>
                    <a:schemeClr val="tx1"/>
                  </a:solidFill>
                  <a:latin typeface="Frutiger LT Pro 55 Roman" pitchFamily="34" charset="0"/>
                  <a:cs typeface="Lucida Sans Unicode" pitchFamily="34" charset="0"/>
                </a:rPr>
                <a:t>Transplantation </a:t>
              </a:r>
              <a:br>
                <a:rPr lang="de-AT" sz="800" dirty="0">
                  <a:solidFill>
                    <a:schemeClr val="tx1"/>
                  </a:solidFill>
                  <a:latin typeface="Frutiger LT Pro 55 Roman" pitchFamily="34" charset="0"/>
                  <a:cs typeface="Lucida Sans Unicode" pitchFamily="34" charset="0"/>
                </a:rPr>
              </a:br>
              <a:r>
                <a:rPr lang="de-AT" sz="800" dirty="0">
                  <a:solidFill>
                    <a:schemeClr val="tx1"/>
                  </a:solidFill>
                  <a:latin typeface="Frutiger LT Pro 55 Roman" pitchFamily="34" charset="0"/>
                  <a:cs typeface="Lucida Sans Unicode" pitchFamily="34" charset="0"/>
                </a:rPr>
                <a:t>und Transfusion</a:t>
              </a:r>
            </a:p>
          </p:txBody>
        </p:sp>
        <p:sp>
          <p:nvSpPr>
            <p:cNvPr id="89" name="Rechteck 88"/>
            <p:cNvSpPr/>
            <p:nvPr/>
          </p:nvSpPr>
          <p:spPr>
            <a:xfrm>
              <a:off x="1101726" y="5409727"/>
              <a:ext cx="2000249" cy="2857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de-AT" sz="800" dirty="0">
                  <a:solidFill>
                    <a:schemeClr val="tx1"/>
                  </a:solidFill>
                  <a:latin typeface="Frutiger LT Pro 55 Roman" pitchFamily="34" charset="0"/>
                  <a:cs typeface="Lucida Sans Unicode" pitchFamily="34" charset="0"/>
                </a:rPr>
                <a:t>Alten­, Langzeit­ und </a:t>
              </a:r>
              <a:br>
                <a:rPr lang="de-AT" sz="800" dirty="0">
                  <a:solidFill>
                    <a:schemeClr val="tx1"/>
                  </a:solidFill>
                  <a:latin typeface="Frutiger LT Pro 55 Roman" pitchFamily="34" charset="0"/>
                  <a:cs typeface="Lucida Sans Unicode" pitchFamily="34" charset="0"/>
                </a:rPr>
              </a:br>
              <a:r>
                <a:rPr lang="de-AT" sz="800" dirty="0">
                  <a:solidFill>
                    <a:schemeClr val="tx1"/>
                  </a:solidFill>
                  <a:latin typeface="Frutiger LT Pro 55 Roman" pitchFamily="34" charset="0"/>
                  <a:cs typeface="Lucida Sans Unicode" pitchFamily="34" charset="0"/>
                </a:rPr>
                <a:t>Psychosoziale Versorgung</a:t>
              </a:r>
            </a:p>
          </p:txBody>
        </p:sp>
      </p:grpSp>
      <p:grpSp>
        <p:nvGrpSpPr>
          <p:cNvPr id="12296" name="Gruppierung 70"/>
          <p:cNvGrpSpPr>
            <a:grpSpLocks/>
          </p:cNvGrpSpPr>
          <p:nvPr/>
        </p:nvGrpSpPr>
        <p:grpSpPr bwMode="auto">
          <a:xfrm>
            <a:off x="3522663" y="2060575"/>
            <a:ext cx="2047875" cy="3622675"/>
            <a:chOff x="3522135" y="2616202"/>
            <a:chExt cx="2048933" cy="3622673"/>
          </a:xfrm>
        </p:grpSpPr>
        <p:sp>
          <p:nvSpPr>
            <p:cNvPr id="92" name="Diagonal liegende Ecken des Rechtecks abrunden 91"/>
            <p:cNvSpPr/>
            <p:nvPr/>
          </p:nvSpPr>
          <p:spPr>
            <a:xfrm>
              <a:off x="3539606" y="2616202"/>
              <a:ext cx="2031462" cy="373063"/>
            </a:xfrm>
            <a:prstGeom prst="round2DiagRect">
              <a:avLst>
                <a:gd name="adj1" fmla="val 50000"/>
                <a:gd name="adj2" fmla="val 0"/>
              </a:avLst>
            </a:prstGeom>
            <a:solidFill>
              <a:srgbClr val="4EA9C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93" name="Diagonal liegende Ecken des Rechtecks abrunden 92"/>
            <p:cNvSpPr/>
            <p:nvPr/>
          </p:nvSpPr>
          <p:spPr>
            <a:xfrm>
              <a:off x="3522135" y="3263902"/>
              <a:ext cx="2031461" cy="2481262"/>
            </a:xfrm>
            <a:prstGeom prst="round2DiagRect">
              <a:avLst>
                <a:gd name="adj1" fmla="val 8333"/>
                <a:gd name="adj2" fmla="val 0"/>
              </a:avLst>
            </a:prstGeom>
            <a:solidFill>
              <a:srgbClr val="4EA9CB">
                <a:alpha val="20000"/>
              </a:srgb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cxnSp>
          <p:nvCxnSpPr>
            <p:cNvPr id="94" name="Gewinkelte Verbindung 36"/>
            <p:cNvCxnSpPr/>
            <p:nvPr/>
          </p:nvCxnSpPr>
          <p:spPr>
            <a:xfrm flipV="1">
              <a:off x="4351238" y="5310189"/>
              <a:ext cx="821161" cy="928686"/>
            </a:xfrm>
            <a:prstGeom prst="bentConnector2">
              <a:avLst/>
            </a:prstGeom>
            <a:ln>
              <a:noFill/>
            </a:ln>
          </p:spPr>
          <p:style>
            <a:lnRef idx="1">
              <a:schemeClr val="accent1"/>
            </a:lnRef>
            <a:fillRef idx="0">
              <a:schemeClr val="accent1"/>
            </a:fillRef>
            <a:effectRef idx="0">
              <a:schemeClr val="accent1"/>
            </a:effectRef>
            <a:fontRef idx="minor">
              <a:schemeClr val="tx1"/>
            </a:fontRef>
          </p:style>
        </p:cxnSp>
        <p:sp>
          <p:nvSpPr>
            <p:cNvPr id="95" name="Rechteck 94"/>
            <p:cNvSpPr/>
            <p:nvPr/>
          </p:nvSpPr>
          <p:spPr>
            <a:xfrm>
              <a:off x="3545959" y="2620965"/>
              <a:ext cx="1999696" cy="357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700" dirty="0">
                  <a:solidFill>
                    <a:schemeClr val="bg1"/>
                  </a:solidFill>
                  <a:latin typeface="Frutiger LT Pro 55 Roman" pitchFamily="34" charset="0"/>
                  <a:cs typeface="Lucida Sans Unicode" pitchFamily="34" charset="0"/>
                </a:rPr>
                <a:t>BIQG – Bundesinstitut für Qualität</a:t>
              </a:r>
            </a:p>
            <a:p>
              <a:pPr algn="ctr" fontAlgn="auto">
                <a:spcBef>
                  <a:spcPts val="0"/>
                </a:spcBef>
                <a:spcAft>
                  <a:spcPts val="0"/>
                </a:spcAft>
                <a:defRPr/>
              </a:pPr>
              <a:r>
                <a:rPr lang="de-AT" sz="700" dirty="0">
                  <a:solidFill>
                    <a:schemeClr val="bg1"/>
                  </a:solidFill>
                  <a:latin typeface="Frutiger LT Pro 55 Roman" pitchFamily="34" charset="0"/>
                  <a:cs typeface="Lucida Sans Unicode" pitchFamily="34" charset="0"/>
                </a:rPr>
                <a:t>im Gesundheitswesen</a:t>
              </a:r>
            </a:p>
          </p:txBody>
        </p:sp>
        <p:sp>
          <p:nvSpPr>
            <p:cNvPr id="96" name="Rechteck 95"/>
            <p:cNvSpPr/>
            <p:nvPr/>
          </p:nvSpPr>
          <p:spPr>
            <a:xfrm>
              <a:off x="3528488" y="3317877"/>
              <a:ext cx="2001283"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de-AT" sz="800" dirty="0">
                  <a:solidFill>
                    <a:schemeClr val="tx1"/>
                  </a:solidFill>
                  <a:latin typeface="Frutiger LT Pro 55 Roman" pitchFamily="34" charset="0"/>
                  <a:cs typeface="Lucida Sans Unicode" pitchFamily="34" charset="0"/>
                </a:rPr>
                <a:t>Patientensicherheit und Qualitätsinformation</a:t>
              </a:r>
            </a:p>
          </p:txBody>
        </p:sp>
        <p:sp>
          <p:nvSpPr>
            <p:cNvPr id="97" name="Rechteck 96"/>
            <p:cNvSpPr/>
            <p:nvPr/>
          </p:nvSpPr>
          <p:spPr>
            <a:xfrm>
              <a:off x="3528488" y="3649664"/>
              <a:ext cx="2001283"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de-AT" sz="800" dirty="0">
                  <a:solidFill>
                    <a:schemeClr val="tx1"/>
                  </a:solidFill>
                  <a:latin typeface="Frutiger LT Pro 55 Roman" pitchFamily="34" charset="0"/>
                  <a:cs typeface="Lucida Sans Unicode" pitchFamily="34" charset="0"/>
                </a:rPr>
                <a:t>Qualitätsprogramme</a:t>
              </a:r>
            </a:p>
          </p:txBody>
        </p:sp>
        <p:sp>
          <p:nvSpPr>
            <p:cNvPr id="98" name="Rechteck 97"/>
            <p:cNvSpPr/>
            <p:nvPr/>
          </p:nvSpPr>
          <p:spPr>
            <a:xfrm>
              <a:off x="3528488" y="3998914"/>
              <a:ext cx="2001283"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de-AT" sz="800" dirty="0">
                  <a:solidFill>
                    <a:schemeClr val="tx1"/>
                  </a:solidFill>
                  <a:latin typeface="Frutiger LT Pro 55 Roman" pitchFamily="34" charset="0"/>
                  <a:cs typeface="Lucida Sans Unicode" pitchFamily="34" charset="0"/>
                </a:rPr>
                <a:t>Ergebnisqualität</a:t>
              </a:r>
            </a:p>
          </p:txBody>
        </p:sp>
        <p:sp>
          <p:nvSpPr>
            <p:cNvPr id="99" name="Rechteck 98"/>
            <p:cNvSpPr/>
            <p:nvPr/>
          </p:nvSpPr>
          <p:spPr>
            <a:xfrm>
              <a:off x="3528488" y="4346576"/>
              <a:ext cx="2001283"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de-AT" sz="800" dirty="0">
                  <a:solidFill>
                    <a:schemeClr val="tx1"/>
                  </a:solidFill>
                  <a:latin typeface="Frutiger LT Pro 55 Roman" pitchFamily="34" charset="0"/>
                  <a:cs typeface="Lucida Sans Unicode" pitchFamily="34" charset="0"/>
                </a:rPr>
                <a:t>Qualität und Wirtschaftlichkeit /</a:t>
              </a:r>
              <a:br>
                <a:rPr lang="de-AT" sz="800" dirty="0">
                  <a:solidFill>
                    <a:schemeClr val="tx1"/>
                  </a:solidFill>
                  <a:latin typeface="Frutiger LT Pro 55 Roman" pitchFamily="34" charset="0"/>
                  <a:cs typeface="Lucida Sans Unicode" pitchFamily="34" charset="0"/>
                </a:rPr>
              </a:br>
              <a:r>
                <a:rPr lang="de-AT" sz="800" dirty="0">
                  <a:solidFill>
                    <a:schemeClr val="tx1"/>
                  </a:solidFill>
                  <a:latin typeface="Frutiger LT Pro 55 Roman" pitchFamily="34" charset="0"/>
                  <a:cs typeface="Lucida Sans Unicode" pitchFamily="34" charset="0"/>
                </a:rPr>
                <a:t>Health Technology Assessment</a:t>
              </a:r>
            </a:p>
          </p:txBody>
        </p:sp>
      </p:grpSp>
      <p:cxnSp>
        <p:nvCxnSpPr>
          <p:cNvPr id="101" name="Gerade Verbindung 100"/>
          <p:cNvCxnSpPr/>
          <p:nvPr/>
        </p:nvCxnSpPr>
        <p:spPr>
          <a:xfrm>
            <a:off x="787400" y="4470400"/>
            <a:ext cx="2328863" cy="1588"/>
          </a:xfrm>
          <a:prstGeom prst="line">
            <a:avLst/>
          </a:prstGeom>
          <a:ln w="12700" cap="flat" cmpd="sng" algn="ctr">
            <a:solidFill>
              <a:schemeClr val="bg1"/>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2" name="Gerade Verbindung 101"/>
          <p:cNvCxnSpPr/>
          <p:nvPr/>
        </p:nvCxnSpPr>
        <p:spPr>
          <a:xfrm>
            <a:off x="812800" y="4835525"/>
            <a:ext cx="2311400" cy="1588"/>
          </a:xfrm>
          <a:prstGeom prst="line">
            <a:avLst/>
          </a:prstGeom>
          <a:ln w="12700" cap="flat" cmpd="sng" algn="ctr">
            <a:solidFill>
              <a:schemeClr val="bg1"/>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12299" name="Gruppierung 71"/>
          <p:cNvGrpSpPr>
            <a:grpSpLocks/>
          </p:cNvGrpSpPr>
          <p:nvPr/>
        </p:nvGrpSpPr>
        <p:grpSpPr bwMode="auto">
          <a:xfrm>
            <a:off x="5964238" y="2060575"/>
            <a:ext cx="2252662" cy="3128963"/>
            <a:chOff x="5964767" y="2616202"/>
            <a:chExt cx="2252133" cy="3128431"/>
          </a:xfrm>
        </p:grpSpPr>
        <p:sp>
          <p:nvSpPr>
            <p:cNvPr id="104" name="Diagonal liegende Ecken des Rechtecks abrunden 103"/>
            <p:cNvSpPr/>
            <p:nvPr/>
          </p:nvSpPr>
          <p:spPr>
            <a:xfrm>
              <a:off x="6036187" y="2616202"/>
              <a:ext cx="2033110" cy="373000"/>
            </a:xfrm>
            <a:prstGeom prst="round2DiagRect">
              <a:avLst>
                <a:gd name="adj1" fmla="val 50000"/>
                <a:gd name="adj2" fmla="val 0"/>
              </a:avLst>
            </a:prstGeom>
            <a:solidFill>
              <a:srgbClr val="E53517"/>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05" name="Diagonal liegende Ecken des Rechtecks abrunden 104"/>
            <p:cNvSpPr/>
            <p:nvPr/>
          </p:nvSpPr>
          <p:spPr>
            <a:xfrm>
              <a:off x="6020316" y="3263792"/>
              <a:ext cx="2031523" cy="2480841"/>
            </a:xfrm>
            <a:prstGeom prst="round2DiagRect">
              <a:avLst>
                <a:gd name="adj1" fmla="val 8333"/>
                <a:gd name="adj2" fmla="val 0"/>
              </a:avLst>
            </a:prstGeom>
            <a:solidFill>
              <a:srgbClr val="E53517">
                <a:alpha val="20000"/>
              </a:srgb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06" name="Rechteck 105"/>
            <p:cNvSpPr/>
            <p:nvPr/>
          </p:nvSpPr>
          <p:spPr>
            <a:xfrm>
              <a:off x="6048884" y="2620964"/>
              <a:ext cx="2001368" cy="35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700" dirty="0">
                  <a:solidFill>
                    <a:schemeClr val="bg1"/>
                  </a:solidFill>
                  <a:latin typeface="Frutiger LT Pro 55 Roman" pitchFamily="34" charset="0"/>
                  <a:cs typeface="Lucida Sans Unicode" pitchFamily="34" charset="0"/>
                </a:rPr>
                <a:t>FGÖ – Fonds Gesundes Österreich</a:t>
              </a:r>
            </a:p>
          </p:txBody>
        </p:sp>
        <p:sp>
          <p:nvSpPr>
            <p:cNvPr id="107" name="Rechteck 106"/>
            <p:cNvSpPr/>
            <p:nvPr/>
          </p:nvSpPr>
          <p:spPr>
            <a:xfrm>
              <a:off x="6007619" y="3317758"/>
              <a:ext cx="1999780" cy="2857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de-AT" sz="800" dirty="0">
                  <a:solidFill>
                    <a:schemeClr val="tx1"/>
                  </a:solidFill>
                  <a:latin typeface="Frutiger LT Pro 55 Roman" pitchFamily="34" charset="0"/>
                  <a:cs typeface="Lucida Sans Unicode" pitchFamily="34" charset="0"/>
                </a:rPr>
                <a:t>Projektförderung und ­entwicklung </a:t>
              </a:r>
              <a:br>
                <a:rPr lang="de-AT" sz="800" dirty="0">
                  <a:solidFill>
                    <a:schemeClr val="tx1"/>
                  </a:solidFill>
                  <a:latin typeface="Frutiger LT Pro 55 Roman" pitchFamily="34" charset="0"/>
                  <a:cs typeface="Lucida Sans Unicode" pitchFamily="34" charset="0"/>
                </a:rPr>
              </a:br>
              <a:r>
                <a:rPr lang="de-AT" sz="800" dirty="0">
                  <a:solidFill>
                    <a:schemeClr val="tx1"/>
                  </a:solidFill>
                  <a:latin typeface="Frutiger LT Pro 55 Roman" pitchFamily="34" charset="0"/>
                  <a:cs typeface="Lucida Sans Unicode" pitchFamily="34" charset="0"/>
                </a:rPr>
                <a:t>für Gesundheitsförderung</a:t>
              </a:r>
            </a:p>
          </p:txBody>
        </p:sp>
        <p:sp>
          <p:nvSpPr>
            <p:cNvPr id="108" name="Rechteck 107"/>
            <p:cNvSpPr/>
            <p:nvPr/>
          </p:nvSpPr>
          <p:spPr>
            <a:xfrm>
              <a:off x="6007619" y="3649489"/>
              <a:ext cx="1999780" cy="2857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de-AT" sz="800" dirty="0">
                  <a:solidFill>
                    <a:schemeClr val="tx1"/>
                  </a:solidFill>
                  <a:latin typeface="Frutiger LT Pro 55 Roman" pitchFamily="34" charset="0"/>
                  <a:cs typeface="Lucida Sans Unicode" pitchFamily="34" charset="0"/>
                </a:rPr>
                <a:t>Auftragsvergabe Gesundheits-förderungs-Forschung</a:t>
              </a:r>
            </a:p>
          </p:txBody>
        </p:sp>
        <p:sp>
          <p:nvSpPr>
            <p:cNvPr id="109" name="Rechteck 108"/>
            <p:cNvSpPr/>
            <p:nvPr/>
          </p:nvSpPr>
          <p:spPr>
            <a:xfrm>
              <a:off x="6007619" y="3998680"/>
              <a:ext cx="1999780" cy="2857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de-AT" sz="800" dirty="0">
                  <a:solidFill>
                    <a:schemeClr val="tx1"/>
                  </a:solidFill>
                  <a:latin typeface="Frutiger LT Pro 55 Roman" pitchFamily="34" charset="0"/>
                  <a:cs typeface="Lucida Sans Unicode" pitchFamily="34" charset="0"/>
                </a:rPr>
                <a:t>Qualitätsentwicklung </a:t>
              </a:r>
              <a:br>
                <a:rPr lang="de-AT" sz="800" dirty="0">
                  <a:solidFill>
                    <a:schemeClr val="tx1"/>
                  </a:solidFill>
                  <a:latin typeface="Frutiger LT Pro 55 Roman" pitchFamily="34" charset="0"/>
                  <a:cs typeface="Lucida Sans Unicode" pitchFamily="34" charset="0"/>
                </a:rPr>
              </a:br>
              <a:r>
                <a:rPr lang="de-AT" sz="800" dirty="0">
                  <a:solidFill>
                    <a:schemeClr val="tx1"/>
                  </a:solidFill>
                  <a:latin typeface="Frutiger LT Pro 55 Roman" pitchFamily="34" charset="0"/>
                  <a:cs typeface="Lucida Sans Unicode" pitchFamily="34" charset="0"/>
                </a:rPr>
                <a:t>und Fördermanagement</a:t>
              </a:r>
            </a:p>
          </p:txBody>
        </p:sp>
        <p:sp>
          <p:nvSpPr>
            <p:cNvPr id="110" name="Rechteck 109"/>
            <p:cNvSpPr/>
            <p:nvPr/>
          </p:nvSpPr>
          <p:spPr>
            <a:xfrm>
              <a:off x="6007619" y="4347871"/>
              <a:ext cx="1999780" cy="2857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de-AT" sz="800" dirty="0">
                  <a:solidFill>
                    <a:schemeClr val="tx1"/>
                  </a:solidFill>
                  <a:latin typeface="Frutiger LT Pro 55 Roman" pitchFamily="34" charset="0"/>
                  <a:cs typeface="Lucida Sans Unicode" pitchFamily="34" charset="0"/>
                </a:rPr>
                <a:t>Fort­ und Weiterbildung,</a:t>
              </a:r>
            </a:p>
            <a:p>
              <a:pPr fontAlgn="auto">
                <a:spcBef>
                  <a:spcPts val="0"/>
                </a:spcBef>
                <a:spcAft>
                  <a:spcPts val="0"/>
                </a:spcAft>
                <a:defRPr/>
              </a:pPr>
              <a:r>
                <a:rPr lang="de-AT" sz="800" dirty="0">
                  <a:solidFill>
                    <a:schemeClr val="tx1"/>
                  </a:solidFill>
                  <a:latin typeface="Frutiger LT Pro 55 Roman" pitchFamily="34" charset="0"/>
                  <a:cs typeface="Lucida Sans Unicode" pitchFamily="34" charset="0"/>
                </a:rPr>
                <a:t>(Inter­)Nationale Vernetzung</a:t>
              </a:r>
            </a:p>
          </p:txBody>
        </p:sp>
        <p:sp>
          <p:nvSpPr>
            <p:cNvPr id="111" name="Rechteck 110"/>
            <p:cNvSpPr/>
            <p:nvPr/>
          </p:nvSpPr>
          <p:spPr>
            <a:xfrm>
              <a:off x="6007619" y="4704997"/>
              <a:ext cx="1999780" cy="2857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de-AT" sz="800" dirty="0">
                <a:solidFill>
                  <a:schemeClr val="tx1"/>
                </a:solidFill>
                <a:latin typeface="Frutiger LT Pro 55 Roman" pitchFamily="34" charset="0"/>
                <a:cs typeface="Lucida Sans Unicode" pitchFamily="34" charset="0"/>
              </a:endParaRPr>
            </a:p>
          </p:txBody>
        </p:sp>
        <p:cxnSp>
          <p:nvCxnSpPr>
            <p:cNvPr id="113" name="Gerade Verbindung 112"/>
            <p:cNvCxnSpPr/>
            <p:nvPr/>
          </p:nvCxnSpPr>
          <p:spPr>
            <a:xfrm>
              <a:off x="5964767" y="5028792"/>
              <a:ext cx="2252133" cy="1588"/>
            </a:xfrm>
            <a:prstGeom prst="line">
              <a:avLst/>
            </a:prstGeom>
            <a:ln w="12700" cap="flat" cmpd="sng" algn="ctr">
              <a:solidFill>
                <a:schemeClr val="bg1"/>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114" name="Diagonal liegende Ecken des Rechtecks abrunden 113"/>
          <p:cNvSpPr/>
          <p:nvPr/>
        </p:nvSpPr>
        <p:spPr>
          <a:xfrm>
            <a:off x="2362200" y="1628775"/>
            <a:ext cx="4356100" cy="330200"/>
          </a:xfrm>
          <a:prstGeom prst="round2DiagRect">
            <a:avLst>
              <a:gd name="adj1" fmla="val 50000"/>
              <a:gd name="adj2" fmla="val 0"/>
            </a:avLst>
          </a:prstGeom>
          <a:solidFill>
            <a:srgbClr val="67726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15" name="Rechteck 114"/>
          <p:cNvSpPr/>
          <p:nvPr/>
        </p:nvSpPr>
        <p:spPr>
          <a:xfrm>
            <a:off x="2420938" y="1679575"/>
            <a:ext cx="4208462"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AT" sz="900" dirty="0">
                <a:latin typeface="Frutiger LT Pro 55 Roman" pitchFamily="34" charset="0"/>
                <a:cs typeface="Lucida Sans Unicode" pitchFamily="34" charset="0"/>
              </a:rPr>
              <a:t>Gesundheit Österreich GmbH</a:t>
            </a:r>
          </a:p>
        </p:txBody>
      </p:sp>
      <p:cxnSp>
        <p:nvCxnSpPr>
          <p:cNvPr id="116" name="Gerade Verbindung 115"/>
          <p:cNvCxnSpPr/>
          <p:nvPr/>
        </p:nvCxnSpPr>
        <p:spPr>
          <a:xfrm>
            <a:off x="787400" y="3759200"/>
            <a:ext cx="7315200" cy="1588"/>
          </a:xfrm>
          <a:prstGeom prst="line">
            <a:avLst/>
          </a:prstGeom>
          <a:ln w="12700" cap="flat" cmpd="sng" algn="ctr">
            <a:solidFill>
              <a:schemeClr val="bg1"/>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7" name="Gerade Verbindung 116"/>
          <p:cNvCxnSpPr/>
          <p:nvPr/>
        </p:nvCxnSpPr>
        <p:spPr>
          <a:xfrm>
            <a:off x="787400" y="3413125"/>
            <a:ext cx="7239000" cy="1588"/>
          </a:xfrm>
          <a:prstGeom prst="line">
            <a:avLst/>
          </a:prstGeom>
          <a:ln w="12700" cap="flat" cmpd="sng" algn="ctr">
            <a:solidFill>
              <a:schemeClr val="bg1"/>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8" name="Gerade Verbindung 117"/>
          <p:cNvCxnSpPr/>
          <p:nvPr/>
        </p:nvCxnSpPr>
        <p:spPr>
          <a:xfrm>
            <a:off x="939800" y="3057525"/>
            <a:ext cx="7073900" cy="1588"/>
          </a:xfrm>
          <a:prstGeom prst="line">
            <a:avLst/>
          </a:prstGeom>
          <a:ln w="12700" cap="flat" cmpd="sng" algn="ctr">
            <a:solidFill>
              <a:schemeClr val="bg1"/>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9" name="Gerade Verbindung 118"/>
          <p:cNvCxnSpPr/>
          <p:nvPr/>
        </p:nvCxnSpPr>
        <p:spPr>
          <a:xfrm>
            <a:off x="787400" y="4106863"/>
            <a:ext cx="7302500" cy="1587"/>
          </a:xfrm>
          <a:prstGeom prst="line">
            <a:avLst/>
          </a:prstGeom>
          <a:ln w="12700" cap="flat" cmpd="sng" algn="ctr">
            <a:solidFill>
              <a:schemeClr val="bg1"/>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2306" name="Rechteck 119"/>
          <p:cNvSpPr>
            <a:spLocks noChangeArrowheads="1"/>
          </p:cNvSpPr>
          <p:nvPr/>
        </p:nvSpPr>
        <p:spPr bwMode="auto">
          <a:xfrm>
            <a:off x="6011863" y="4221163"/>
            <a:ext cx="2012950" cy="215900"/>
          </a:xfrm>
          <a:prstGeom prst="rect">
            <a:avLst/>
          </a:prstGeom>
          <a:noFill/>
          <a:ln w="9525">
            <a:noFill/>
            <a:miter lim="800000"/>
            <a:headEnd/>
            <a:tailEnd/>
          </a:ln>
        </p:spPr>
        <p:txBody>
          <a:bodyPr>
            <a:spAutoFit/>
          </a:bodyPr>
          <a:lstStyle/>
          <a:p>
            <a:r>
              <a:rPr lang="de-AT" sz="800">
                <a:latin typeface="Frutiger LT Pro 55 Roman"/>
                <a:cs typeface="Lucida Sans Unicode" pitchFamily="34" charset="0"/>
              </a:rPr>
              <a:t>Selbsthilfe (SIGIS)</a:t>
            </a:r>
          </a:p>
        </p:txBody>
      </p:sp>
      <p:sp>
        <p:nvSpPr>
          <p:cNvPr id="47" name="Rechteck 46"/>
          <p:cNvSpPr/>
          <p:nvPr/>
        </p:nvSpPr>
        <p:spPr>
          <a:xfrm>
            <a:off x="1042988" y="3789363"/>
            <a:ext cx="2016125" cy="287337"/>
          </a:xfrm>
          <a:prstGeom prst="rect">
            <a:avLst/>
          </a:prstGeom>
          <a:noFill/>
          <a:ln>
            <a:solidFill>
              <a:srgbClr val="67726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blinds(horizontal)">
                                      <p:cBhvr>
                                        <p:cTn id="7"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2" name="Titel 7"/>
          <p:cNvSpPr txBox="1">
            <a:spLocks/>
          </p:cNvSpPr>
          <p:nvPr/>
        </p:nvSpPr>
        <p:spPr bwMode="auto">
          <a:xfrm>
            <a:off x="250825" y="671513"/>
            <a:ext cx="8642350" cy="669925"/>
          </a:xfrm>
          <a:prstGeom prst="rect">
            <a:avLst/>
          </a:prstGeom>
          <a:solidFill>
            <a:schemeClr val="bg1">
              <a:lumMod val="85000"/>
            </a:schemeClr>
          </a:solidFill>
          <a:ln w="38100">
            <a:solidFill>
              <a:schemeClr val="accent2"/>
            </a:solidFill>
            <a:miter lim="800000"/>
            <a:headEnd/>
            <a:tailEnd/>
          </a:ln>
        </p:spPr>
        <p:txBody>
          <a:bodyPr anchor="ctr"/>
          <a:lstStyle/>
          <a:p>
            <a:pPr>
              <a:defRPr/>
            </a:pPr>
            <a:r>
              <a:rPr lang="de-AT" sz="2000" b="1" dirty="0">
                <a:solidFill>
                  <a:schemeClr val="bg2">
                    <a:lumMod val="75000"/>
                  </a:schemeClr>
                </a:solidFill>
                <a:latin typeface="Lucida Sans Unicode" pitchFamily="34" charset="0"/>
                <a:cs typeface="Lucida Sans Unicode" pitchFamily="34" charset="0"/>
              </a:rPr>
              <a:t>Ziel: Anschlussfähige Bildungspyramide </a:t>
            </a:r>
          </a:p>
          <a:p>
            <a:pPr>
              <a:defRPr/>
            </a:pPr>
            <a:r>
              <a:rPr lang="de-AT" sz="2000" b="1" dirty="0">
                <a:solidFill>
                  <a:schemeClr val="bg2">
                    <a:lumMod val="75000"/>
                  </a:schemeClr>
                </a:solidFill>
                <a:latin typeface="Lucida Sans Unicode" pitchFamily="34" charset="0"/>
                <a:cs typeface="Lucida Sans Unicode" pitchFamily="34" charset="0"/>
              </a:rPr>
              <a:t>international (ICN) und national (GÖG/ÖBIG)</a:t>
            </a:r>
          </a:p>
        </p:txBody>
      </p:sp>
      <p:grpSp>
        <p:nvGrpSpPr>
          <p:cNvPr id="47107" name="Gruppieren 18"/>
          <p:cNvGrpSpPr>
            <a:grpSpLocks/>
          </p:cNvGrpSpPr>
          <p:nvPr/>
        </p:nvGrpSpPr>
        <p:grpSpPr bwMode="auto">
          <a:xfrm>
            <a:off x="250825" y="1484313"/>
            <a:ext cx="8642350" cy="4657725"/>
            <a:chOff x="250825" y="1484313"/>
            <a:chExt cx="8642350" cy="4657725"/>
          </a:xfrm>
        </p:grpSpPr>
        <p:sp>
          <p:nvSpPr>
            <p:cNvPr id="5" name="Abgerundetes Rechteck 4"/>
            <p:cNvSpPr/>
            <p:nvPr/>
          </p:nvSpPr>
          <p:spPr bwMode="auto">
            <a:xfrm>
              <a:off x="827088" y="5300663"/>
              <a:ext cx="6337300" cy="84137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de-AT" dirty="0">
                  <a:solidFill>
                    <a:schemeClr val="bg2">
                      <a:lumMod val="50000"/>
                    </a:schemeClr>
                  </a:solidFill>
                  <a:latin typeface="Lucida Sans Unicode" pitchFamily="34" charset="0"/>
                  <a:cs typeface="Lucida Sans Unicode" pitchFamily="34" charset="0"/>
                </a:rPr>
                <a:t>Berufsgruppe(n) zur Unterstützung </a:t>
              </a:r>
              <a:br>
                <a:rPr lang="de-AT" dirty="0">
                  <a:solidFill>
                    <a:schemeClr val="bg2">
                      <a:lumMod val="50000"/>
                    </a:schemeClr>
                  </a:solidFill>
                  <a:latin typeface="Lucida Sans Unicode" pitchFamily="34" charset="0"/>
                  <a:cs typeface="Lucida Sans Unicode" pitchFamily="34" charset="0"/>
                </a:rPr>
              </a:br>
              <a:r>
                <a:rPr lang="de-AT" sz="1200" dirty="0">
                  <a:solidFill>
                    <a:schemeClr val="bg2">
                      <a:lumMod val="50000"/>
                    </a:schemeClr>
                  </a:solidFill>
                  <a:latin typeface="Lucida Sans Unicode" pitchFamily="34" charset="0"/>
                  <a:cs typeface="Lucida Sans Unicode" pitchFamily="34" charset="0"/>
                </a:rPr>
                <a:t>(unterstützt unter direkter oder indirekter Aufsicht)</a:t>
              </a:r>
            </a:p>
          </p:txBody>
        </p:sp>
        <p:sp>
          <p:nvSpPr>
            <p:cNvPr id="6" name="Abgerundetes Rechteck 5"/>
            <p:cNvSpPr/>
            <p:nvPr/>
          </p:nvSpPr>
          <p:spPr bwMode="auto">
            <a:xfrm>
              <a:off x="827088" y="4365625"/>
              <a:ext cx="5903912" cy="83978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de-AT" dirty="0" err="1">
                  <a:solidFill>
                    <a:schemeClr val="bg2">
                      <a:lumMod val="50000"/>
                    </a:schemeClr>
                  </a:solidFill>
                  <a:latin typeface="Lucida Sans Unicode" pitchFamily="34" charset="0"/>
                  <a:cs typeface="Lucida Sans Unicode" pitchFamily="34" charset="0"/>
                </a:rPr>
                <a:t>Enrolled</a:t>
              </a:r>
              <a:r>
                <a:rPr lang="de-AT" dirty="0">
                  <a:solidFill>
                    <a:schemeClr val="bg2">
                      <a:lumMod val="50000"/>
                    </a:schemeClr>
                  </a:solidFill>
                  <a:latin typeface="Lucida Sans Unicode" pitchFamily="34" charset="0"/>
                  <a:cs typeface="Lucida Sans Unicode" pitchFamily="34" charset="0"/>
                </a:rPr>
                <a:t>/</a:t>
              </a:r>
              <a:r>
                <a:rPr lang="de-AT" dirty="0" err="1">
                  <a:solidFill>
                    <a:schemeClr val="bg2">
                      <a:lumMod val="50000"/>
                    </a:schemeClr>
                  </a:solidFill>
                  <a:latin typeface="Lucida Sans Unicode" pitchFamily="34" charset="0"/>
                  <a:cs typeface="Lucida Sans Unicode" pitchFamily="34" charset="0"/>
                </a:rPr>
                <a:t>Licensed</a:t>
              </a:r>
              <a:r>
                <a:rPr lang="de-AT" dirty="0">
                  <a:solidFill>
                    <a:schemeClr val="bg2">
                      <a:lumMod val="50000"/>
                    </a:schemeClr>
                  </a:solidFill>
                  <a:latin typeface="Lucida Sans Unicode" pitchFamily="34" charset="0"/>
                  <a:cs typeface="Lucida Sans Unicode" pitchFamily="34" charset="0"/>
                </a:rPr>
                <a:t> </a:t>
              </a:r>
              <a:r>
                <a:rPr lang="de-AT" dirty="0" err="1">
                  <a:solidFill>
                    <a:schemeClr val="bg2">
                      <a:lumMod val="50000"/>
                    </a:schemeClr>
                  </a:solidFill>
                  <a:latin typeface="Lucida Sans Unicode" pitchFamily="34" charset="0"/>
                  <a:cs typeface="Lucida Sans Unicode" pitchFamily="34" charset="0"/>
                </a:rPr>
                <a:t>practical</a:t>
              </a:r>
              <a:r>
                <a:rPr lang="de-AT" dirty="0">
                  <a:solidFill>
                    <a:schemeClr val="bg2">
                      <a:lumMod val="50000"/>
                    </a:schemeClr>
                  </a:solidFill>
                  <a:latin typeface="Lucida Sans Unicode" pitchFamily="34" charset="0"/>
                  <a:cs typeface="Lucida Sans Unicode" pitchFamily="34" charset="0"/>
                </a:rPr>
                <a:t> Nurse</a:t>
              </a:r>
            </a:p>
            <a:p>
              <a:pPr>
                <a:defRPr/>
              </a:pPr>
              <a:r>
                <a:rPr lang="de-AT" sz="1200" dirty="0">
                  <a:solidFill>
                    <a:schemeClr val="bg2">
                      <a:lumMod val="50000"/>
                    </a:schemeClr>
                  </a:solidFill>
                  <a:latin typeface="Lucida Sans Unicode" pitchFamily="34" charset="0"/>
                  <a:cs typeface="Lucida Sans Unicode" pitchFamily="34" charset="0"/>
                </a:rPr>
                <a:t>(übt Beruf innerhalb definierter Grenzen </a:t>
              </a:r>
              <a:br>
                <a:rPr lang="de-AT" sz="1200" dirty="0">
                  <a:solidFill>
                    <a:schemeClr val="bg2">
                      <a:lumMod val="50000"/>
                    </a:schemeClr>
                  </a:solidFill>
                  <a:latin typeface="Lucida Sans Unicode" pitchFamily="34" charset="0"/>
                  <a:cs typeface="Lucida Sans Unicode" pitchFamily="34" charset="0"/>
                </a:rPr>
              </a:br>
              <a:r>
                <a:rPr lang="de-AT" sz="1200" dirty="0">
                  <a:solidFill>
                    <a:schemeClr val="bg2">
                      <a:lumMod val="50000"/>
                    </a:schemeClr>
                  </a:solidFill>
                  <a:latin typeface="Lucida Sans Unicode" pitchFamily="34" charset="0"/>
                  <a:cs typeface="Lucida Sans Unicode" pitchFamily="34" charset="0"/>
                </a:rPr>
                <a:t>unter direkter oder indirekter Aufsicht aus) </a:t>
              </a:r>
            </a:p>
          </p:txBody>
        </p:sp>
        <p:sp>
          <p:nvSpPr>
            <p:cNvPr id="7" name="Abgerundetes Rechteck 6"/>
            <p:cNvSpPr/>
            <p:nvPr/>
          </p:nvSpPr>
          <p:spPr bwMode="auto">
            <a:xfrm>
              <a:off x="823913" y="3436938"/>
              <a:ext cx="5403850" cy="84137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de-AT" dirty="0">
                  <a:solidFill>
                    <a:schemeClr val="bg2">
                      <a:lumMod val="50000"/>
                    </a:schemeClr>
                  </a:solidFill>
                  <a:latin typeface="Lucida Sans Unicode" pitchFamily="34" charset="0"/>
                  <a:cs typeface="Lucida Sans Unicode" pitchFamily="34" charset="0"/>
                </a:rPr>
                <a:t>Registered Nurse</a:t>
              </a:r>
            </a:p>
            <a:p>
              <a:pPr>
                <a:defRPr/>
              </a:pPr>
              <a:r>
                <a:rPr lang="de-AT" sz="1200" dirty="0">
                  <a:solidFill>
                    <a:schemeClr val="bg2">
                      <a:lumMod val="50000"/>
                    </a:schemeClr>
                  </a:solidFill>
                  <a:latin typeface="Lucida Sans Unicode" pitchFamily="34" charset="0"/>
                  <a:cs typeface="Lucida Sans Unicode" pitchFamily="34" charset="0"/>
                </a:rPr>
                <a:t>(selbstbestimmt, selbständig, </a:t>
              </a:r>
              <a:br>
                <a:rPr lang="de-AT" sz="1200" dirty="0">
                  <a:solidFill>
                    <a:schemeClr val="bg2">
                      <a:lumMod val="50000"/>
                    </a:schemeClr>
                  </a:solidFill>
                  <a:latin typeface="Lucida Sans Unicode" pitchFamily="34" charset="0"/>
                  <a:cs typeface="Lucida Sans Unicode" pitchFamily="34" charset="0"/>
                </a:rPr>
              </a:br>
              <a:r>
                <a:rPr lang="de-AT" sz="1200" dirty="0">
                  <a:solidFill>
                    <a:schemeClr val="bg2">
                      <a:lumMod val="50000"/>
                    </a:schemeClr>
                  </a:solidFill>
                  <a:latin typeface="Lucida Sans Unicode" pitchFamily="34" charset="0"/>
                  <a:cs typeface="Lucida Sans Unicode" pitchFamily="34" charset="0"/>
                </a:rPr>
                <a:t>zertifizierte Ausbildungsprogramme, laufende Weiterqualifikation)</a:t>
              </a:r>
            </a:p>
          </p:txBody>
        </p:sp>
        <p:sp>
          <p:nvSpPr>
            <p:cNvPr id="8" name="Abgerundetes Rechteck 7"/>
            <p:cNvSpPr/>
            <p:nvPr/>
          </p:nvSpPr>
          <p:spPr bwMode="auto">
            <a:xfrm>
              <a:off x="796925" y="2493963"/>
              <a:ext cx="4926013" cy="83978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de-AT" dirty="0">
                  <a:solidFill>
                    <a:schemeClr val="bg2">
                      <a:lumMod val="50000"/>
                    </a:schemeClr>
                  </a:solidFill>
                  <a:latin typeface="Lucida Sans Unicode" pitchFamily="34" charset="0"/>
                  <a:cs typeface="Lucida Sans Unicode" pitchFamily="34" charset="0"/>
                </a:rPr>
                <a:t>Nurse </a:t>
              </a:r>
              <a:r>
                <a:rPr lang="de-AT" dirty="0" err="1">
                  <a:solidFill>
                    <a:schemeClr val="bg2">
                      <a:lumMod val="50000"/>
                    </a:schemeClr>
                  </a:solidFill>
                  <a:latin typeface="Lucida Sans Unicode" pitchFamily="34" charset="0"/>
                  <a:cs typeface="Lucida Sans Unicode" pitchFamily="34" charset="0"/>
                </a:rPr>
                <a:t>Specialist</a:t>
              </a:r>
              <a:endParaRPr lang="de-AT" dirty="0">
                <a:solidFill>
                  <a:schemeClr val="bg2">
                    <a:lumMod val="50000"/>
                  </a:schemeClr>
                </a:solidFill>
                <a:latin typeface="Lucida Sans Unicode" pitchFamily="34" charset="0"/>
                <a:cs typeface="Lucida Sans Unicode" pitchFamily="34" charset="0"/>
              </a:endParaRPr>
            </a:p>
            <a:p>
              <a:pPr>
                <a:defRPr/>
              </a:pPr>
              <a:r>
                <a:rPr lang="de-AT" sz="1200" dirty="0">
                  <a:solidFill>
                    <a:schemeClr val="bg2">
                      <a:lumMod val="50000"/>
                    </a:schemeClr>
                  </a:solidFill>
                  <a:latin typeface="Lucida Sans Unicode" pitchFamily="34" charset="0"/>
                  <a:cs typeface="Lucida Sans Unicode" pitchFamily="34" charset="0"/>
                </a:rPr>
                <a:t>(aufbauend auf Grundausbildung </a:t>
              </a:r>
              <a:br>
                <a:rPr lang="de-AT" sz="1200" dirty="0">
                  <a:solidFill>
                    <a:schemeClr val="bg2">
                      <a:lumMod val="50000"/>
                    </a:schemeClr>
                  </a:solidFill>
                  <a:latin typeface="Lucida Sans Unicode" pitchFamily="34" charset="0"/>
                  <a:cs typeface="Lucida Sans Unicode" pitchFamily="34" charset="0"/>
                </a:rPr>
              </a:br>
              <a:r>
                <a:rPr lang="de-AT" sz="1200" dirty="0">
                  <a:solidFill>
                    <a:schemeClr val="bg2">
                      <a:lumMod val="50000"/>
                    </a:schemeClr>
                  </a:solidFill>
                  <a:latin typeface="Lucida Sans Unicode" pitchFamily="34" charset="0"/>
                  <a:cs typeface="Lucida Sans Unicode" pitchFamily="34" charset="0"/>
                </a:rPr>
                <a:t>mit weiterführender Kompetenz in einem Spezialbereich)</a:t>
              </a:r>
            </a:p>
          </p:txBody>
        </p:sp>
        <p:sp>
          <p:nvSpPr>
            <p:cNvPr id="9" name="Abgerundetes Rechteck 8"/>
            <p:cNvSpPr/>
            <p:nvPr/>
          </p:nvSpPr>
          <p:spPr bwMode="auto">
            <a:xfrm>
              <a:off x="827088" y="1557338"/>
              <a:ext cx="4248150" cy="84137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de-AT" dirty="0" err="1">
                  <a:solidFill>
                    <a:schemeClr val="bg2">
                      <a:lumMod val="50000"/>
                    </a:schemeClr>
                  </a:solidFill>
                  <a:latin typeface="Lucida Sans Unicode" pitchFamily="34" charset="0"/>
                  <a:cs typeface="Lucida Sans Unicode" pitchFamily="34" charset="0"/>
                </a:rPr>
                <a:t>Advanced</a:t>
              </a:r>
              <a:r>
                <a:rPr lang="de-AT" dirty="0">
                  <a:solidFill>
                    <a:schemeClr val="bg2">
                      <a:lumMod val="50000"/>
                    </a:schemeClr>
                  </a:solidFill>
                  <a:latin typeface="Lucida Sans Unicode" pitchFamily="34" charset="0"/>
                  <a:cs typeface="Lucida Sans Unicode" pitchFamily="34" charset="0"/>
                </a:rPr>
                <a:t> Practice Nurse (ANP)</a:t>
              </a:r>
            </a:p>
            <a:p>
              <a:pPr>
                <a:defRPr/>
              </a:pPr>
              <a:r>
                <a:rPr lang="de-AT" sz="1200" dirty="0">
                  <a:solidFill>
                    <a:schemeClr val="bg2">
                      <a:lumMod val="50000"/>
                    </a:schemeClr>
                  </a:solidFill>
                  <a:latin typeface="Lucida Sans Unicode" pitchFamily="34" charset="0"/>
                  <a:cs typeface="Lucida Sans Unicode" pitchFamily="34" charset="0"/>
                </a:rPr>
                <a:t>(erweiterte vertiefte Fachpraxis in klar definierten Aufgabenfeldern, wissenschaftliche Weiterentwicklung des Faches)</a:t>
              </a:r>
            </a:p>
          </p:txBody>
        </p:sp>
        <p:sp>
          <p:nvSpPr>
            <p:cNvPr id="10" name="Ellipse 9"/>
            <p:cNvSpPr/>
            <p:nvPr/>
          </p:nvSpPr>
          <p:spPr bwMode="auto">
            <a:xfrm>
              <a:off x="6804025" y="5300663"/>
              <a:ext cx="2089150" cy="841375"/>
            </a:xfrm>
            <a:prstGeom prst="ellipse">
              <a:avLst/>
            </a:prstGeom>
            <a:solidFill>
              <a:schemeClr val="bg2">
                <a:lumMod val="40000"/>
                <a:lumOff val="60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sz="1400" dirty="0">
                  <a:solidFill>
                    <a:schemeClr val="bg2">
                      <a:lumMod val="50000"/>
                    </a:schemeClr>
                  </a:solidFill>
                  <a:latin typeface="Lucida Sans Unicode" pitchFamily="34" charset="0"/>
                  <a:cs typeface="Lucida Sans Unicode" pitchFamily="34" charset="0"/>
                </a:rPr>
                <a:t>u.a. Heimhilfe</a:t>
              </a:r>
            </a:p>
          </p:txBody>
        </p:sp>
        <p:sp>
          <p:nvSpPr>
            <p:cNvPr id="11" name="Ellipse 10"/>
            <p:cNvSpPr/>
            <p:nvPr/>
          </p:nvSpPr>
          <p:spPr bwMode="auto">
            <a:xfrm>
              <a:off x="6299200" y="4365625"/>
              <a:ext cx="2233613" cy="839788"/>
            </a:xfrm>
            <a:prstGeom prst="ellipse">
              <a:avLst/>
            </a:prstGeom>
            <a:solidFill>
              <a:schemeClr val="bg2">
                <a:lumMod val="40000"/>
                <a:lumOff val="60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sz="1400" dirty="0">
                  <a:solidFill>
                    <a:schemeClr val="bg2">
                      <a:lumMod val="50000"/>
                    </a:schemeClr>
                  </a:solidFill>
                  <a:latin typeface="Lucida Sans Unicode" pitchFamily="34" charset="0"/>
                  <a:cs typeface="Lucida Sans Unicode" pitchFamily="34" charset="0"/>
                </a:rPr>
                <a:t>Pflegeassistenz</a:t>
              </a:r>
            </a:p>
          </p:txBody>
        </p:sp>
        <p:sp>
          <p:nvSpPr>
            <p:cNvPr id="12" name="Ellipse 11"/>
            <p:cNvSpPr/>
            <p:nvPr/>
          </p:nvSpPr>
          <p:spPr bwMode="auto">
            <a:xfrm>
              <a:off x="5795963" y="3436938"/>
              <a:ext cx="2520950" cy="841375"/>
            </a:xfrm>
            <a:prstGeom prst="ellipse">
              <a:avLst/>
            </a:prstGeom>
            <a:solidFill>
              <a:schemeClr val="bg2">
                <a:lumMod val="40000"/>
                <a:lumOff val="60000"/>
              </a:schemeClr>
            </a:solidFill>
            <a:ln w="12700">
              <a:solidFill>
                <a:schemeClr val="accent3"/>
              </a:solidFill>
              <a:prstDash val="dash"/>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sz="1400" dirty="0">
                  <a:solidFill>
                    <a:schemeClr val="bg2">
                      <a:lumMod val="50000"/>
                    </a:schemeClr>
                  </a:solidFill>
                  <a:latin typeface="Lucida Sans Unicode" pitchFamily="34" charset="0"/>
                  <a:cs typeface="Lucida Sans Unicode" pitchFamily="34" charset="0"/>
                </a:rPr>
                <a:t>Gehobener Dienst für </a:t>
              </a:r>
              <a:r>
                <a:rPr lang="de-AT" sz="1400" dirty="0" err="1">
                  <a:solidFill>
                    <a:schemeClr val="bg2">
                      <a:lumMod val="50000"/>
                    </a:schemeClr>
                  </a:solidFill>
                  <a:latin typeface="Lucida Sans Unicode" pitchFamily="34" charset="0"/>
                  <a:cs typeface="Lucida Sans Unicode" pitchFamily="34" charset="0"/>
                </a:rPr>
                <a:t>GuK</a:t>
              </a:r>
              <a:r>
                <a:rPr lang="de-AT" sz="1400" dirty="0">
                  <a:solidFill>
                    <a:schemeClr val="bg2">
                      <a:lumMod val="50000"/>
                    </a:schemeClr>
                  </a:solidFill>
                  <a:latin typeface="Lucida Sans Unicode" pitchFamily="34" charset="0"/>
                  <a:cs typeface="Lucida Sans Unicode" pitchFamily="34" charset="0"/>
                </a:rPr>
                <a:t> (Generalist/innen)</a:t>
              </a:r>
            </a:p>
          </p:txBody>
        </p:sp>
        <p:sp>
          <p:nvSpPr>
            <p:cNvPr id="13" name="Ellipse 12"/>
            <p:cNvSpPr/>
            <p:nvPr/>
          </p:nvSpPr>
          <p:spPr bwMode="auto">
            <a:xfrm>
              <a:off x="5291138" y="2493963"/>
              <a:ext cx="2376487" cy="839787"/>
            </a:xfrm>
            <a:prstGeom prst="ellipse">
              <a:avLst/>
            </a:prstGeom>
            <a:solidFill>
              <a:schemeClr val="bg2">
                <a:lumMod val="40000"/>
                <a:lumOff val="60000"/>
              </a:schemeClr>
            </a:solidFill>
            <a:ln w="12700">
              <a:solidFill>
                <a:schemeClr val="accent3"/>
              </a:solidFill>
              <a:prstDash val="dash"/>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sz="1300" dirty="0">
                  <a:solidFill>
                    <a:schemeClr val="bg2">
                      <a:lumMod val="50000"/>
                    </a:schemeClr>
                  </a:solidFill>
                  <a:latin typeface="Lucida Sans Unicode" pitchFamily="34" charset="0"/>
                  <a:cs typeface="Lucida Sans Unicode" pitchFamily="34" charset="0"/>
                </a:rPr>
                <a:t>Kompetenz-vertiefende Spezialisierungen</a:t>
              </a:r>
            </a:p>
          </p:txBody>
        </p:sp>
        <p:sp>
          <p:nvSpPr>
            <p:cNvPr id="14" name="Ellipse 13"/>
            <p:cNvSpPr/>
            <p:nvPr/>
          </p:nvSpPr>
          <p:spPr bwMode="auto">
            <a:xfrm>
              <a:off x="4716463" y="1484313"/>
              <a:ext cx="2376487" cy="914400"/>
            </a:xfrm>
            <a:prstGeom prst="ellipse">
              <a:avLst/>
            </a:prstGeom>
            <a:solidFill>
              <a:schemeClr val="bg2">
                <a:lumMod val="40000"/>
                <a:lumOff val="60000"/>
              </a:schemeClr>
            </a:solidFill>
            <a:ln w="12700">
              <a:solidFill>
                <a:schemeClr val="accent3">
                  <a:lumMod val="75000"/>
                </a:schemeClr>
              </a:solidFill>
              <a:prstDash val="dash"/>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sz="1300" dirty="0">
                  <a:solidFill>
                    <a:schemeClr val="bg2">
                      <a:lumMod val="50000"/>
                    </a:schemeClr>
                  </a:solidFill>
                  <a:latin typeface="Lucida Sans Unicode" pitchFamily="34" charset="0"/>
                  <a:cs typeface="Lucida Sans Unicode" pitchFamily="34" charset="0"/>
                </a:rPr>
                <a:t>Kompetenz-erweiternde Spezialisierungen</a:t>
              </a:r>
            </a:p>
          </p:txBody>
        </p:sp>
        <p:cxnSp>
          <p:nvCxnSpPr>
            <p:cNvPr id="18" name="Gerade Verbindung 17"/>
            <p:cNvCxnSpPr/>
            <p:nvPr/>
          </p:nvCxnSpPr>
          <p:spPr>
            <a:xfrm>
              <a:off x="250825" y="5229225"/>
              <a:ext cx="8642350" cy="0"/>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47108" name="Rechteck 16"/>
          <p:cNvSpPr>
            <a:spLocks noChangeArrowheads="1"/>
          </p:cNvSpPr>
          <p:nvPr/>
        </p:nvSpPr>
        <p:spPr bwMode="auto">
          <a:xfrm>
            <a:off x="149225" y="188913"/>
            <a:ext cx="2093913" cy="400050"/>
          </a:xfrm>
          <a:prstGeom prst="rect">
            <a:avLst/>
          </a:prstGeom>
          <a:noFill/>
          <a:ln w="9525">
            <a:noFill/>
            <a:miter lim="800000"/>
            <a:headEnd/>
            <a:tailEnd/>
          </a:ln>
        </p:spPr>
        <p:txBody>
          <a:bodyPr wrap="none">
            <a:spAutoFit/>
          </a:bodyPr>
          <a:lstStyle/>
          <a:p>
            <a:r>
              <a:rPr lang="de-AT" sz="2000" b="1">
                <a:solidFill>
                  <a:srgbClr val="67726B"/>
                </a:solidFill>
              </a:rPr>
              <a:t>Reformansätze </a:t>
            </a:r>
            <a:endParaRPr lang="de-AT" sz="2000">
              <a:solidFill>
                <a:srgbClr val="67726B"/>
              </a:solidFill>
            </a:endParaRPr>
          </a:p>
        </p:txBody>
      </p:sp>
      <p:sp>
        <p:nvSpPr>
          <p:cNvPr id="22" name="Textfeld 5"/>
          <p:cNvSpPr txBox="1">
            <a:spLocks noChangeArrowheads="1"/>
          </p:cNvSpPr>
          <p:nvPr/>
        </p:nvSpPr>
        <p:spPr bwMode="auto">
          <a:xfrm>
            <a:off x="4716463" y="6335713"/>
            <a:ext cx="4392612" cy="261937"/>
          </a:xfrm>
          <a:prstGeom prst="rect">
            <a:avLst/>
          </a:prstGeom>
          <a:noFill/>
          <a:ln w="9525">
            <a:noFill/>
            <a:miter lim="800000"/>
            <a:headEnd/>
            <a:tailEnd/>
          </a:ln>
        </p:spPr>
        <p:txBody>
          <a:bodyPr>
            <a:spAutoFit/>
          </a:bodyPr>
          <a:lstStyle/>
          <a:p>
            <a:pPr>
              <a:defRPr/>
            </a:pPr>
            <a:r>
              <a:rPr lang="de-AT" sz="1100" dirty="0">
                <a:solidFill>
                  <a:schemeClr val="bg2">
                    <a:lumMod val="75000"/>
                  </a:schemeClr>
                </a:solidFill>
                <a:latin typeface="Lucida Sans Unicode" pitchFamily="34" charset="0"/>
                <a:cs typeface="Lucida Sans Unicode" pitchFamily="34" charset="0"/>
              </a:rPr>
              <a:t>Quelle: Evaluation GuKG 2011, GÖG/ÖBIG-eigene Darstellung</a:t>
            </a:r>
          </a:p>
        </p:txBody>
      </p:sp>
      <p:sp>
        <p:nvSpPr>
          <p:cNvPr id="16" name="Textfeld 15"/>
          <p:cNvSpPr txBox="1"/>
          <p:nvPr/>
        </p:nvSpPr>
        <p:spPr>
          <a:xfrm>
            <a:off x="827088" y="6308725"/>
            <a:ext cx="3240087" cy="261938"/>
          </a:xfrm>
          <a:prstGeom prst="rect">
            <a:avLst/>
          </a:prstGeom>
          <a:noFill/>
        </p:spPr>
        <p:txBody>
          <a:bodyPr>
            <a:spAutoFit/>
          </a:bodyPr>
          <a:lstStyle/>
          <a:p>
            <a:pPr>
              <a:defRPr/>
            </a:pPr>
            <a:r>
              <a:rPr lang="de-AT" sz="1100" dirty="0">
                <a:solidFill>
                  <a:schemeClr val="bg2">
                    <a:lumMod val="75000"/>
                  </a:schemeClr>
                </a:solidFill>
                <a:latin typeface="Arial" charset="0"/>
                <a:cs typeface="Arial" charset="0"/>
              </a:rPr>
              <a:t>ICN=International Council </a:t>
            </a:r>
            <a:r>
              <a:rPr lang="de-AT" sz="1100" dirty="0" err="1">
                <a:solidFill>
                  <a:schemeClr val="bg2">
                    <a:lumMod val="75000"/>
                  </a:schemeClr>
                </a:solidFill>
                <a:latin typeface="Arial" charset="0"/>
                <a:cs typeface="Arial" charset="0"/>
              </a:rPr>
              <a:t>of</a:t>
            </a:r>
            <a:r>
              <a:rPr lang="de-AT" sz="1100" dirty="0">
                <a:solidFill>
                  <a:schemeClr val="bg2">
                    <a:lumMod val="75000"/>
                  </a:schemeClr>
                </a:solidFill>
                <a:latin typeface="Arial" charset="0"/>
                <a:cs typeface="Arial" charset="0"/>
              </a:rPr>
              <a:t> </a:t>
            </a:r>
            <a:r>
              <a:rPr lang="de-AT" sz="1100" dirty="0" err="1">
                <a:solidFill>
                  <a:schemeClr val="bg2">
                    <a:lumMod val="75000"/>
                  </a:schemeClr>
                </a:solidFill>
                <a:latin typeface="Arial" charset="0"/>
                <a:cs typeface="Arial" charset="0"/>
              </a:rPr>
              <a:t>Nurses</a:t>
            </a:r>
            <a:endParaRPr lang="de-AT" sz="1100" dirty="0">
              <a:solidFill>
                <a:schemeClr val="bg2">
                  <a:lumMod val="75000"/>
                </a:schemeClr>
              </a:solidFill>
              <a:latin typeface="Arial" charset="0"/>
              <a:cs typeface="Arial" charset="0"/>
            </a:endParaRPr>
          </a:p>
        </p:txBody>
      </p:sp>
      <p:sp>
        <p:nvSpPr>
          <p:cNvPr id="17" name="Legende mit Linie 1 16"/>
          <p:cNvSpPr/>
          <p:nvPr/>
        </p:nvSpPr>
        <p:spPr>
          <a:xfrm>
            <a:off x="7704138" y="2852738"/>
            <a:ext cx="1439862" cy="504825"/>
          </a:xfrm>
          <a:prstGeom prst="borderCallout1">
            <a:avLst>
              <a:gd name="adj1" fmla="val 103564"/>
              <a:gd name="adj2" fmla="val 50212"/>
              <a:gd name="adj3" fmla="val 143386"/>
              <a:gd name="adj4" fmla="val 21038"/>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sz="2400" dirty="0">
                <a:solidFill>
                  <a:srgbClr val="C00000"/>
                </a:solidFill>
              </a:rPr>
              <a:t>Bachelor</a:t>
            </a:r>
            <a:endParaRPr lang="de-AT" sz="2400" dirty="0"/>
          </a:p>
        </p:txBody>
      </p:sp>
      <p:sp>
        <p:nvSpPr>
          <p:cNvPr id="20" name="Pfeil nach links 19"/>
          <p:cNvSpPr/>
          <p:nvPr/>
        </p:nvSpPr>
        <p:spPr>
          <a:xfrm rot="20141246">
            <a:off x="6542088" y="1457325"/>
            <a:ext cx="2520950" cy="936625"/>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AT" sz="2400" dirty="0">
                <a:solidFill>
                  <a:srgbClr val="67726B"/>
                </a:solidFill>
              </a:rPr>
              <a:t>Neuer Ansatz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1+#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Inhaltsplatzhalter 4"/>
          <p:cNvSpPr>
            <a:spLocks noGrp="1"/>
          </p:cNvSpPr>
          <p:nvPr>
            <p:ph idx="1"/>
          </p:nvPr>
        </p:nvSpPr>
        <p:spPr>
          <a:xfrm>
            <a:off x="250825" y="1484313"/>
            <a:ext cx="8642350" cy="4968875"/>
          </a:xfrm>
        </p:spPr>
        <p:txBody>
          <a:bodyPr/>
          <a:lstStyle/>
          <a:p>
            <a:pPr eaLnBrk="1" hangingPunct="1"/>
            <a:r>
              <a:rPr lang="de-AT" dirty="0" smtClean="0"/>
              <a:t>die derzeit geregelten Sonderausbildungen greifen zu kurz</a:t>
            </a:r>
          </a:p>
          <a:p>
            <a:pPr lvl="1" eaLnBrk="1" hangingPunct="1"/>
            <a:r>
              <a:rPr lang="de-AT" dirty="0" smtClean="0"/>
              <a:t>Langzeitpflege nicht berücksichtigt (alte mehrfach erkrankte Menschen, Menschen mit chronischen Erkrankungen, …)</a:t>
            </a:r>
          </a:p>
          <a:p>
            <a:pPr lvl="1" eaLnBrk="1" hangingPunct="1"/>
            <a:r>
              <a:rPr lang="de-AT" dirty="0" smtClean="0"/>
              <a:t>Akutpflege braucht mehr Spezialisierungen </a:t>
            </a:r>
            <a:r>
              <a:rPr lang="de-AT" dirty="0" smtClean="0"/>
              <a:t>(</a:t>
            </a:r>
            <a:r>
              <a:rPr lang="de-AT" dirty="0" smtClean="0"/>
              <a:t>u.a. Onkologie, Kardiologie, </a:t>
            </a:r>
            <a:r>
              <a:rPr lang="de-AT" dirty="0" err="1" smtClean="0"/>
              <a:t>Pulmologie</a:t>
            </a:r>
            <a:r>
              <a:rPr lang="de-AT" dirty="0" smtClean="0"/>
              <a:t>, etc.)</a:t>
            </a:r>
          </a:p>
          <a:p>
            <a:pPr lvl="1" eaLnBrk="1" hangingPunct="1"/>
            <a:r>
              <a:rPr lang="de-AT" dirty="0" smtClean="0"/>
              <a:t>keine speziellen Angebote für die Pflege zu Hause (z.B. Familiengesundheitspflege)</a:t>
            </a:r>
          </a:p>
          <a:p>
            <a:pPr lvl="1" eaLnBrk="1" hangingPunct="1"/>
            <a:r>
              <a:rPr lang="de-AT" dirty="0" smtClean="0"/>
              <a:t>keine Angebote für die Arbeit des geh. Dienstes in der Gesundheitsförderung und Prävention (Schule, Gemeinde …)</a:t>
            </a:r>
          </a:p>
          <a:p>
            <a:pPr eaLnBrk="1" hangingPunct="1"/>
            <a:r>
              <a:rPr lang="de-AT" dirty="0" smtClean="0"/>
              <a:t>Weiterbildungen</a:t>
            </a:r>
          </a:p>
          <a:p>
            <a:pPr lvl="1" eaLnBrk="1" hangingPunct="1"/>
            <a:r>
              <a:rPr lang="de-AT" dirty="0" smtClean="0"/>
              <a:t>zahlreich vorhanden</a:t>
            </a:r>
          </a:p>
          <a:p>
            <a:pPr lvl="1" eaLnBrk="1" hangingPunct="1"/>
            <a:r>
              <a:rPr lang="de-AT" dirty="0" smtClean="0"/>
              <a:t>nicht vergleichbar – fehlende Standards</a:t>
            </a:r>
          </a:p>
          <a:p>
            <a:pPr lvl="1" eaLnBrk="1" hangingPunct="1"/>
            <a:r>
              <a:rPr lang="de-AT" dirty="0" smtClean="0"/>
              <a:t>zusätzlichen Befugnisse?</a:t>
            </a:r>
            <a:endParaRPr lang="de-AT" dirty="0" smtClean="0"/>
          </a:p>
        </p:txBody>
      </p:sp>
      <p:sp>
        <p:nvSpPr>
          <p:cNvPr id="4" name="Rechteck 3"/>
          <p:cNvSpPr/>
          <p:nvPr/>
        </p:nvSpPr>
        <p:spPr>
          <a:xfrm>
            <a:off x="250825" y="333375"/>
            <a:ext cx="8642350" cy="738664"/>
          </a:xfrm>
          <a:prstGeom prst="rect">
            <a:avLst/>
          </a:prstGeom>
          <a:ln w="38100">
            <a:solidFill>
              <a:srgbClr val="FFC000"/>
            </a:solidFill>
          </a:ln>
        </p:spPr>
        <p:txBody>
          <a:bodyPr>
            <a:spAutoFit/>
          </a:bodyPr>
          <a:lstStyle/>
          <a:p>
            <a:pPr>
              <a:defRPr/>
            </a:pPr>
            <a:r>
              <a:rPr lang="de-AT" sz="2400" b="1" dirty="0">
                <a:solidFill>
                  <a:schemeClr val="bg2">
                    <a:lumMod val="75000"/>
                  </a:schemeClr>
                </a:solidFill>
                <a:latin typeface="Arial" charset="0"/>
                <a:cs typeface="Arial" charset="0"/>
              </a:rPr>
              <a:t>Gehobener Dienst – </a:t>
            </a:r>
            <a:r>
              <a:rPr lang="de-AT" sz="2400" b="1" dirty="0">
                <a:solidFill>
                  <a:srgbClr val="00B0F0"/>
                </a:solidFill>
                <a:latin typeface="Arial" charset="0"/>
                <a:cs typeface="Arial" charset="0"/>
              </a:rPr>
              <a:t>Spezialisierungen</a:t>
            </a:r>
          </a:p>
          <a:p>
            <a:pPr>
              <a:defRPr/>
            </a:pPr>
            <a:r>
              <a:rPr lang="de-AT" b="1" dirty="0">
                <a:solidFill>
                  <a:schemeClr val="bg2">
                    <a:lumMod val="75000"/>
                  </a:schemeClr>
                </a:solidFill>
                <a:latin typeface="Arial" charset="0"/>
                <a:cs typeface="Arial" charset="0"/>
              </a:rPr>
              <a:t>Aufhebung der Differenzierung zwischen </a:t>
            </a:r>
            <a:r>
              <a:rPr lang="de-AT" b="1" dirty="0" smtClean="0">
                <a:solidFill>
                  <a:schemeClr val="bg2">
                    <a:lumMod val="75000"/>
                  </a:schemeClr>
                </a:solidFill>
                <a:latin typeface="Arial" charset="0"/>
                <a:cs typeface="Arial" charset="0"/>
              </a:rPr>
              <a:t>Sonder-, Aus- </a:t>
            </a:r>
            <a:r>
              <a:rPr lang="de-AT" b="1" dirty="0">
                <a:solidFill>
                  <a:schemeClr val="bg2">
                    <a:lumMod val="75000"/>
                  </a:schemeClr>
                </a:solidFill>
                <a:latin typeface="Arial" charset="0"/>
                <a:cs typeface="Arial" charset="0"/>
              </a:rPr>
              <a:t>und </a:t>
            </a:r>
            <a:r>
              <a:rPr lang="de-AT" b="1" dirty="0" smtClean="0">
                <a:solidFill>
                  <a:schemeClr val="bg2">
                    <a:lumMod val="75000"/>
                  </a:schemeClr>
                </a:solidFill>
                <a:latin typeface="Arial" charset="0"/>
                <a:cs typeface="Arial" charset="0"/>
              </a:rPr>
              <a:t>Weiterbildungen</a:t>
            </a:r>
            <a:endParaRPr lang="de-AT" b="1" dirty="0">
              <a:solidFill>
                <a:schemeClr val="bg2">
                  <a:lumMod val="75000"/>
                </a:schemeClr>
              </a:solidFill>
              <a:latin typeface="Arial" charset="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6322">
                                            <p:txEl>
                                              <p:pRg st="0" end="0"/>
                                            </p:txEl>
                                          </p:spTgt>
                                        </p:tgtEl>
                                        <p:attrNameLst>
                                          <p:attrName>style.visibility</p:attrName>
                                        </p:attrNameLst>
                                      </p:cBhvr>
                                      <p:to>
                                        <p:strVal val="visible"/>
                                      </p:to>
                                    </p:set>
                                    <p:animEffect transition="in" filter="blinds(horizontal)">
                                      <p:cBhvr>
                                        <p:cTn id="7" dur="500"/>
                                        <p:tgtEl>
                                          <p:spTgt spid="56322">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6322">
                                            <p:txEl>
                                              <p:pRg st="1" end="1"/>
                                            </p:txEl>
                                          </p:spTgt>
                                        </p:tgtEl>
                                        <p:attrNameLst>
                                          <p:attrName>style.visibility</p:attrName>
                                        </p:attrNameLst>
                                      </p:cBhvr>
                                      <p:to>
                                        <p:strVal val="visible"/>
                                      </p:to>
                                    </p:set>
                                    <p:animEffect transition="in" filter="blinds(horizontal)">
                                      <p:cBhvr>
                                        <p:cTn id="10" dur="500"/>
                                        <p:tgtEl>
                                          <p:spTgt spid="56322">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6322">
                                            <p:txEl>
                                              <p:pRg st="2" end="2"/>
                                            </p:txEl>
                                          </p:spTgt>
                                        </p:tgtEl>
                                        <p:attrNameLst>
                                          <p:attrName>style.visibility</p:attrName>
                                        </p:attrNameLst>
                                      </p:cBhvr>
                                      <p:to>
                                        <p:strVal val="visible"/>
                                      </p:to>
                                    </p:set>
                                    <p:animEffect transition="in" filter="blinds(horizontal)">
                                      <p:cBhvr>
                                        <p:cTn id="13" dur="500"/>
                                        <p:tgtEl>
                                          <p:spTgt spid="56322">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6322">
                                            <p:txEl>
                                              <p:pRg st="3" end="3"/>
                                            </p:txEl>
                                          </p:spTgt>
                                        </p:tgtEl>
                                        <p:attrNameLst>
                                          <p:attrName>style.visibility</p:attrName>
                                        </p:attrNameLst>
                                      </p:cBhvr>
                                      <p:to>
                                        <p:strVal val="visible"/>
                                      </p:to>
                                    </p:set>
                                    <p:animEffect transition="in" filter="blinds(horizontal)">
                                      <p:cBhvr>
                                        <p:cTn id="16" dur="500"/>
                                        <p:tgtEl>
                                          <p:spTgt spid="56322">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6322">
                                            <p:txEl>
                                              <p:pRg st="4" end="4"/>
                                            </p:txEl>
                                          </p:spTgt>
                                        </p:tgtEl>
                                        <p:attrNameLst>
                                          <p:attrName>style.visibility</p:attrName>
                                        </p:attrNameLst>
                                      </p:cBhvr>
                                      <p:to>
                                        <p:strVal val="visible"/>
                                      </p:to>
                                    </p:set>
                                    <p:animEffect transition="in" filter="blinds(horizontal)">
                                      <p:cBhvr>
                                        <p:cTn id="19" dur="500"/>
                                        <p:tgtEl>
                                          <p:spTgt spid="5632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56322">
                                            <p:txEl>
                                              <p:pRg st="5" end="5"/>
                                            </p:txEl>
                                          </p:spTgt>
                                        </p:tgtEl>
                                        <p:attrNameLst>
                                          <p:attrName>style.visibility</p:attrName>
                                        </p:attrNameLst>
                                      </p:cBhvr>
                                      <p:to>
                                        <p:strVal val="visible"/>
                                      </p:to>
                                    </p:set>
                                    <p:animEffect transition="in" filter="blinds(horizontal)">
                                      <p:cBhvr>
                                        <p:cTn id="24" dur="500"/>
                                        <p:tgtEl>
                                          <p:spTgt spid="56322">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56322">
                                            <p:txEl>
                                              <p:pRg st="6" end="6"/>
                                            </p:txEl>
                                          </p:spTgt>
                                        </p:tgtEl>
                                        <p:attrNameLst>
                                          <p:attrName>style.visibility</p:attrName>
                                        </p:attrNameLst>
                                      </p:cBhvr>
                                      <p:to>
                                        <p:strVal val="visible"/>
                                      </p:to>
                                    </p:set>
                                    <p:animEffect transition="in" filter="blinds(horizontal)">
                                      <p:cBhvr>
                                        <p:cTn id="27" dur="500"/>
                                        <p:tgtEl>
                                          <p:spTgt spid="56322">
                                            <p:txEl>
                                              <p:pRg st="6" end="6"/>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56322">
                                            <p:txEl>
                                              <p:pRg st="7" end="7"/>
                                            </p:txEl>
                                          </p:spTgt>
                                        </p:tgtEl>
                                        <p:attrNameLst>
                                          <p:attrName>style.visibility</p:attrName>
                                        </p:attrNameLst>
                                      </p:cBhvr>
                                      <p:to>
                                        <p:strVal val="visible"/>
                                      </p:to>
                                    </p:set>
                                    <p:animEffect transition="in" filter="blinds(horizontal)">
                                      <p:cBhvr>
                                        <p:cTn id="30" dur="500"/>
                                        <p:tgtEl>
                                          <p:spTgt spid="56322">
                                            <p:txEl>
                                              <p:pRg st="7" end="7"/>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56322">
                                            <p:txEl>
                                              <p:pRg st="8" end="8"/>
                                            </p:txEl>
                                          </p:spTgt>
                                        </p:tgtEl>
                                        <p:attrNameLst>
                                          <p:attrName>style.visibility</p:attrName>
                                        </p:attrNameLst>
                                      </p:cBhvr>
                                      <p:to>
                                        <p:strVal val="visible"/>
                                      </p:to>
                                    </p:set>
                                    <p:animEffect transition="in" filter="blinds(horizontal)">
                                      <p:cBhvr>
                                        <p:cTn id="33" dur="500"/>
                                        <p:tgtEl>
                                          <p:spTgt spid="5632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nhaltsplatzhalter 5"/>
          <p:cNvGraphicFramePr>
            <a:graphicFrameLocks noGrp="1"/>
          </p:cNvGraphicFramePr>
          <p:nvPr>
            <p:ph idx="1"/>
          </p:nvPr>
        </p:nvGraphicFramePr>
        <p:xfrm>
          <a:off x="457200" y="1600200"/>
          <a:ext cx="8229600" cy="3962400"/>
        </p:xfrm>
        <a:graphic>
          <a:graphicData uri="http://schemas.openxmlformats.org/drawingml/2006/table">
            <a:tbl>
              <a:tblPr firstRow="1" bandRow="1">
                <a:tableStyleId>{5C22544A-7EE6-4342-B048-85BDC9FD1C3A}</a:tableStyleId>
              </a:tblPr>
              <a:tblGrid>
                <a:gridCol w="6275040"/>
                <a:gridCol w="1954560"/>
              </a:tblGrid>
              <a:tr h="370840">
                <a:tc>
                  <a:txBody>
                    <a:bodyPr/>
                    <a:lstStyle/>
                    <a:p>
                      <a:r>
                        <a:rPr lang="de-AT" sz="2000" dirty="0" smtClean="0">
                          <a:solidFill>
                            <a:schemeClr val="bg1"/>
                          </a:solidFill>
                        </a:rPr>
                        <a:t>Spezial-,</a:t>
                      </a:r>
                      <a:r>
                        <a:rPr lang="de-AT" sz="2000" baseline="0" dirty="0" smtClean="0">
                          <a:solidFill>
                            <a:schemeClr val="bg1"/>
                          </a:solidFill>
                        </a:rPr>
                        <a:t> Lehr- und Führungsaufgaben</a:t>
                      </a:r>
                      <a:endParaRPr lang="de-AT" sz="2000" dirty="0">
                        <a:solidFill>
                          <a:schemeClr val="bg1"/>
                        </a:solidFill>
                      </a:endParaRPr>
                    </a:p>
                  </a:txBody>
                  <a:tcPr/>
                </a:tc>
                <a:tc>
                  <a:txBody>
                    <a:bodyPr/>
                    <a:lstStyle/>
                    <a:p>
                      <a:pPr algn="ctr"/>
                      <a:r>
                        <a:rPr lang="de-AT" sz="2000" dirty="0" smtClean="0">
                          <a:solidFill>
                            <a:schemeClr val="bg1"/>
                          </a:solidFill>
                        </a:rPr>
                        <a:t>Gesamtnote*</a:t>
                      </a:r>
                      <a:endParaRPr lang="de-AT" sz="2000" dirty="0">
                        <a:solidFill>
                          <a:schemeClr val="bg1"/>
                        </a:solidFill>
                      </a:endParaRPr>
                    </a:p>
                  </a:txBody>
                  <a:tcPr/>
                </a:tc>
              </a:tr>
              <a:tr h="370840">
                <a:tc>
                  <a:txBody>
                    <a:bodyPr/>
                    <a:lstStyle/>
                    <a:p>
                      <a:r>
                        <a:rPr lang="de-AT" sz="2000" dirty="0" smtClean="0">
                          <a:solidFill>
                            <a:schemeClr val="bg2">
                              <a:lumMod val="75000"/>
                            </a:schemeClr>
                          </a:solidFill>
                        </a:rPr>
                        <a:t>Intensivpflege (exkl. Modul Kinderintensivpflege)</a:t>
                      </a:r>
                      <a:endParaRPr lang="de-AT" sz="2000" dirty="0">
                        <a:solidFill>
                          <a:schemeClr val="bg2">
                            <a:lumMod val="75000"/>
                          </a:schemeClr>
                        </a:solidFill>
                      </a:endParaRPr>
                    </a:p>
                  </a:txBody>
                  <a:tcPr/>
                </a:tc>
                <a:tc>
                  <a:txBody>
                    <a:bodyPr/>
                    <a:lstStyle/>
                    <a:p>
                      <a:pPr algn="ctr"/>
                      <a:r>
                        <a:rPr lang="de-AT" sz="2000" b="1" dirty="0" smtClean="0">
                          <a:solidFill>
                            <a:schemeClr val="bg2">
                              <a:lumMod val="75000"/>
                            </a:schemeClr>
                          </a:solidFill>
                        </a:rPr>
                        <a:t>3</a:t>
                      </a:r>
                      <a:endParaRPr lang="de-AT" sz="2000" b="1" dirty="0">
                        <a:solidFill>
                          <a:schemeClr val="bg2">
                            <a:lumMod val="75000"/>
                          </a:schemeClr>
                        </a:solidFill>
                      </a:endParaRPr>
                    </a:p>
                  </a:txBody>
                  <a:tcPr/>
                </a:tc>
              </a:tr>
              <a:tr h="370840">
                <a:tc>
                  <a:txBody>
                    <a:bodyPr/>
                    <a:lstStyle/>
                    <a:p>
                      <a:r>
                        <a:rPr lang="de-AT" sz="2000" dirty="0" err="1" smtClean="0">
                          <a:solidFill>
                            <a:schemeClr val="bg2">
                              <a:lumMod val="75000"/>
                            </a:schemeClr>
                          </a:solidFill>
                        </a:rPr>
                        <a:t>Anästhesiepflege</a:t>
                      </a:r>
                      <a:endParaRPr lang="de-AT" sz="2000" dirty="0">
                        <a:solidFill>
                          <a:schemeClr val="bg2">
                            <a:lumMod val="75000"/>
                          </a:schemeClr>
                        </a:solidFill>
                      </a:endParaRPr>
                    </a:p>
                  </a:txBody>
                  <a:tcPr/>
                </a:tc>
                <a:tc>
                  <a:txBody>
                    <a:bodyPr/>
                    <a:lstStyle/>
                    <a:p>
                      <a:pPr algn="ctr"/>
                      <a:r>
                        <a:rPr lang="de-AT" sz="2000" b="1" dirty="0" smtClean="0">
                          <a:solidFill>
                            <a:schemeClr val="bg2">
                              <a:lumMod val="75000"/>
                            </a:schemeClr>
                          </a:solidFill>
                        </a:rPr>
                        <a:t>3</a:t>
                      </a:r>
                      <a:endParaRPr lang="de-AT" sz="2000" b="1" dirty="0">
                        <a:solidFill>
                          <a:schemeClr val="bg2">
                            <a:lumMod val="75000"/>
                          </a:schemeClr>
                        </a:solidFill>
                      </a:endParaRPr>
                    </a:p>
                  </a:txBody>
                  <a:tcPr/>
                </a:tc>
              </a:tr>
              <a:tr h="370840">
                <a:tc>
                  <a:txBody>
                    <a:bodyPr/>
                    <a:lstStyle/>
                    <a:p>
                      <a:r>
                        <a:rPr lang="de-AT" sz="2000" dirty="0" smtClean="0">
                          <a:solidFill>
                            <a:schemeClr val="bg2">
                              <a:lumMod val="75000"/>
                            </a:schemeClr>
                          </a:solidFill>
                        </a:rPr>
                        <a:t>Pflege im Operationsbereich</a:t>
                      </a:r>
                      <a:endParaRPr lang="de-AT" sz="2000" dirty="0">
                        <a:solidFill>
                          <a:schemeClr val="bg2">
                            <a:lumMod val="75000"/>
                          </a:schemeClr>
                        </a:solidFill>
                      </a:endParaRPr>
                    </a:p>
                  </a:txBody>
                  <a:tcPr/>
                </a:tc>
                <a:tc>
                  <a:txBody>
                    <a:bodyPr/>
                    <a:lstStyle/>
                    <a:p>
                      <a:pPr algn="ctr"/>
                      <a:r>
                        <a:rPr lang="de-AT" sz="2000" b="1" dirty="0" smtClean="0">
                          <a:solidFill>
                            <a:schemeClr val="bg2">
                              <a:lumMod val="75000"/>
                            </a:schemeClr>
                          </a:solidFill>
                        </a:rPr>
                        <a:t>2</a:t>
                      </a:r>
                      <a:endParaRPr lang="de-AT" sz="2000" b="1" dirty="0">
                        <a:solidFill>
                          <a:schemeClr val="bg2">
                            <a:lumMod val="75000"/>
                          </a:schemeClr>
                        </a:solidFill>
                      </a:endParaRPr>
                    </a:p>
                  </a:txBody>
                  <a:tcPr/>
                </a:tc>
              </a:tr>
              <a:tr h="370840">
                <a:tc>
                  <a:txBody>
                    <a:bodyPr/>
                    <a:lstStyle/>
                    <a:p>
                      <a:r>
                        <a:rPr lang="de-AT" sz="2000" dirty="0" smtClean="0">
                          <a:solidFill>
                            <a:schemeClr val="bg2">
                              <a:lumMod val="75000"/>
                            </a:schemeClr>
                          </a:solidFill>
                        </a:rPr>
                        <a:t>Pflege</a:t>
                      </a:r>
                      <a:r>
                        <a:rPr lang="de-AT" sz="2000" baseline="0" dirty="0" smtClean="0">
                          <a:solidFill>
                            <a:schemeClr val="bg2">
                              <a:lumMod val="75000"/>
                            </a:schemeClr>
                          </a:solidFill>
                        </a:rPr>
                        <a:t> bei Nierenersatztherapie</a:t>
                      </a:r>
                      <a:endParaRPr lang="de-AT" sz="2000" dirty="0">
                        <a:solidFill>
                          <a:schemeClr val="bg2">
                            <a:lumMod val="75000"/>
                          </a:schemeClr>
                        </a:solidFill>
                      </a:endParaRPr>
                    </a:p>
                  </a:txBody>
                  <a:tcPr/>
                </a:tc>
                <a:tc>
                  <a:txBody>
                    <a:bodyPr/>
                    <a:lstStyle/>
                    <a:p>
                      <a:pPr algn="ctr"/>
                      <a:r>
                        <a:rPr lang="de-AT" sz="2000" b="1" dirty="0" smtClean="0">
                          <a:solidFill>
                            <a:schemeClr val="bg2">
                              <a:lumMod val="75000"/>
                            </a:schemeClr>
                          </a:solidFill>
                        </a:rPr>
                        <a:t>2</a:t>
                      </a:r>
                      <a:endParaRPr lang="de-AT" sz="2000" b="1" dirty="0">
                        <a:solidFill>
                          <a:schemeClr val="bg2">
                            <a:lumMod val="75000"/>
                          </a:schemeClr>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000" dirty="0" smtClean="0">
                          <a:solidFill>
                            <a:schemeClr val="bg2">
                              <a:lumMod val="75000"/>
                            </a:schemeClr>
                          </a:solidFill>
                        </a:rPr>
                        <a:t>Krankenhaushygiene</a:t>
                      </a:r>
                    </a:p>
                  </a:txBody>
                  <a:tcPr/>
                </a:tc>
                <a:tc>
                  <a:txBody>
                    <a:bodyPr/>
                    <a:lstStyle/>
                    <a:p>
                      <a:pPr algn="ctr"/>
                      <a:r>
                        <a:rPr lang="de-AT" sz="2000" b="1" dirty="0" smtClean="0">
                          <a:solidFill>
                            <a:schemeClr val="bg2">
                              <a:lumMod val="75000"/>
                            </a:schemeClr>
                          </a:solidFill>
                        </a:rPr>
                        <a:t>3</a:t>
                      </a:r>
                      <a:endParaRPr lang="de-AT" sz="2000" b="1" dirty="0">
                        <a:solidFill>
                          <a:schemeClr val="bg2">
                            <a:lumMod val="75000"/>
                          </a:schemeClr>
                        </a:solidFill>
                      </a:endParaRPr>
                    </a:p>
                  </a:txBody>
                  <a:tcPr/>
                </a:tc>
              </a:tr>
              <a:tr h="370840">
                <a:tc>
                  <a:txBody>
                    <a:bodyPr/>
                    <a:lstStyle/>
                    <a:p>
                      <a:r>
                        <a:rPr lang="de-AT" sz="2000" dirty="0" smtClean="0">
                          <a:solidFill>
                            <a:schemeClr val="bg2">
                              <a:lumMod val="75000"/>
                            </a:schemeClr>
                          </a:solidFill>
                        </a:rPr>
                        <a:t>Lehraufgaben</a:t>
                      </a:r>
                      <a:endParaRPr lang="de-AT" sz="2000" dirty="0">
                        <a:solidFill>
                          <a:schemeClr val="bg2">
                            <a:lumMod val="75000"/>
                          </a:schemeClr>
                        </a:solidFill>
                      </a:endParaRPr>
                    </a:p>
                  </a:txBody>
                  <a:tcPr/>
                </a:tc>
                <a:tc>
                  <a:txBody>
                    <a:bodyPr/>
                    <a:lstStyle/>
                    <a:p>
                      <a:pPr algn="ctr"/>
                      <a:r>
                        <a:rPr lang="de-AT" sz="2000" b="1" dirty="0" smtClean="0">
                          <a:solidFill>
                            <a:schemeClr val="bg2">
                              <a:lumMod val="75000"/>
                            </a:schemeClr>
                          </a:solidFill>
                        </a:rPr>
                        <a:t>3</a:t>
                      </a:r>
                      <a:endParaRPr lang="de-AT" sz="2000" b="1" dirty="0">
                        <a:solidFill>
                          <a:schemeClr val="bg2">
                            <a:lumMod val="75000"/>
                          </a:schemeClr>
                        </a:solidFill>
                      </a:endParaRPr>
                    </a:p>
                  </a:txBody>
                  <a:tcPr/>
                </a:tc>
              </a:tr>
              <a:tr h="370840">
                <a:tc>
                  <a:txBody>
                    <a:bodyPr/>
                    <a:lstStyle/>
                    <a:p>
                      <a:r>
                        <a:rPr lang="de-AT" sz="2000" dirty="0" smtClean="0">
                          <a:solidFill>
                            <a:schemeClr val="bg2">
                              <a:lumMod val="75000"/>
                            </a:schemeClr>
                          </a:solidFill>
                        </a:rPr>
                        <a:t>Lehraufgaben – Schwerpunkt Bildungsmanagement</a:t>
                      </a:r>
                      <a:endParaRPr lang="de-AT" sz="2000" dirty="0">
                        <a:solidFill>
                          <a:schemeClr val="bg2">
                            <a:lumMod val="75000"/>
                          </a:schemeClr>
                        </a:solidFill>
                      </a:endParaRPr>
                    </a:p>
                  </a:txBody>
                  <a:tcPr/>
                </a:tc>
                <a:tc>
                  <a:txBody>
                    <a:bodyPr/>
                    <a:lstStyle/>
                    <a:p>
                      <a:pPr algn="ctr"/>
                      <a:r>
                        <a:rPr lang="de-AT" sz="2000" b="1" dirty="0" smtClean="0">
                          <a:solidFill>
                            <a:schemeClr val="bg2">
                              <a:lumMod val="75000"/>
                            </a:schemeClr>
                          </a:solidFill>
                        </a:rPr>
                        <a:t>4</a:t>
                      </a:r>
                      <a:endParaRPr lang="de-AT" sz="2000" b="1" dirty="0">
                        <a:solidFill>
                          <a:schemeClr val="bg2">
                            <a:lumMod val="75000"/>
                          </a:schemeClr>
                        </a:solidFill>
                      </a:endParaRPr>
                    </a:p>
                  </a:txBody>
                  <a:tcPr/>
                </a:tc>
              </a:tr>
              <a:tr h="370840">
                <a:tc>
                  <a:txBody>
                    <a:bodyPr/>
                    <a:lstStyle/>
                    <a:p>
                      <a:r>
                        <a:rPr lang="de-AT" sz="2000" dirty="0" smtClean="0">
                          <a:solidFill>
                            <a:schemeClr val="bg2">
                              <a:lumMod val="75000"/>
                            </a:schemeClr>
                          </a:solidFill>
                        </a:rPr>
                        <a:t>Führungsaufgaben</a:t>
                      </a:r>
                      <a:r>
                        <a:rPr lang="de-AT" sz="2000" baseline="0" dirty="0" smtClean="0">
                          <a:solidFill>
                            <a:schemeClr val="bg2">
                              <a:lumMod val="75000"/>
                            </a:schemeClr>
                          </a:solidFill>
                        </a:rPr>
                        <a:t> – Pflegedienstleiter/innen</a:t>
                      </a:r>
                      <a:endParaRPr lang="de-AT" sz="2000" dirty="0">
                        <a:solidFill>
                          <a:schemeClr val="bg2">
                            <a:lumMod val="75000"/>
                          </a:schemeClr>
                        </a:solidFill>
                      </a:endParaRPr>
                    </a:p>
                  </a:txBody>
                  <a:tcPr/>
                </a:tc>
                <a:tc>
                  <a:txBody>
                    <a:bodyPr/>
                    <a:lstStyle/>
                    <a:p>
                      <a:pPr algn="ctr"/>
                      <a:r>
                        <a:rPr lang="de-AT" sz="2000" b="1" dirty="0" smtClean="0">
                          <a:solidFill>
                            <a:schemeClr val="bg2">
                              <a:lumMod val="75000"/>
                            </a:schemeClr>
                          </a:solidFill>
                        </a:rPr>
                        <a:t>3</a:t>
                      </a:r>
                      <a:endParaRPr lang="de-AT" sz="2000" b="1" dirty="0">
                        <a:solidFill>
                          <a:schemeClr val="bg2">
                            <a:lumMod val="75000"/>
                          </a:schemeClr>
                        </a:solidFill>
                      </a:endParaRPr>
                    </a:p>
                  </a:txBody>
                  <a:tcPr/>
                </a:tc>
              </a:tr>
              <a:tr h="370840">
                <a:tc>
                  <a:txBody>
                    <a:bodyPr/>
                    <a:lstStyle/>
                    <a:p>
                      <a:r>
                        <a:rPr lang="de-AT" sz="2000" dirty="0" smtClean="0">
                          <a:solidFill>
                            <a:schemeClr val="bg2">
                              <a:lumMod val="75000"/>
                            </a:schemeClr>
                          </a:solidFill>
                        </a:rPr>
                        <a:t>Führungsaufgaben – basales und mittleres</a:t>
                      </a:r>
                      <a:r>
                        <a:rPr lang="de-AT" sz="2000" baseline="0" dirty="0" smtClean="0">
                          <a:solidFill>
                            <a:schemeClr val="bg2">
                              <a:lumMod val="75000"/>
                            </a:schemeClr>
                          </a:solidFill>
                        </a:rPr>
                        <a:t> Management</a:t>
                      </a:r>
                      <a:endParaRPr lang="de-AT" sz="2000" dirty="0">
                        <a:solidFill>
                          <a:schemeClr val="bg2">
                            <a:lumMod val="75000"/>
                          </a:schemeClr>
                        </a:solidFill>
                      </a:endParaRPr>
                    </a:p>
                  </a:txBody>
                  <a:tcPr/>
                </a:tc>
                <a:tc>
                  <a:txBody>
                    <a:bodyPr/>
                    <a:lstStyle/>
                    <a:p>
                      <a:pPr algn="ctr"/>
                      <a:r>
                        <a:rPr lang="de-AT" sz="2000" b="1" dirty="0" smtClean="0">
                          <a:solidFill>
                            <a:schemeClr val="bg2">
                              <a:lumMod val="75000"/>
                            </a:schemeClr>
                          </a:solidFill>
                        </a:rPr>
                        <a:t>2</a:t>
                      </a:r>
                      <a:endParaRPr lang="de-AT" sz="2000" b="1" dirty="0">
                        <a:solidFill>
                          <a:schemeClr val="bg2">
                            <a:lumMod val="75000"/>
                          </a:schemeClr>
                        </a:solidFill>
                      </a:endParaRPr>
                    </a:p>
                  </a:txBody>
                  <a:tcPr/>
                </a:tc>
              </a:tr>
            </a:tbl>
          </a:graphicData>
        </a:graphic>
      </p:graphicFrame>
      <p:sp>
        <p:nvSpPr>
          <p:cNvPr id="49189" name="Titel 3"/>
          <p:cNvSpPr>
            <a:spLocks noGrp="1"/>
          </p:cNvSpPr>
          <p:nvPr>
            <p:ph type="title"/>
          </p:nvPr>
        </p:nvSpPr>
        <p:spPr>
          <a:xfrm>
            <a:off x="395288" y="998538"/>
            <a:ext cx="8229600" cy="414337"/>
          </a:xfrm>
        </p:spPr>
        <p:txBody>
          <a:bodyPr/>
          <a:lstStyle/>
          <a:p>
            <a:r>
              <a:rPr lang="de-AT" smtClean="0"/>
              <a:t>Sonderausbildungen Lernergebnis – IST (Überblick)</a:t>
            </a:r>
          </a:p>
        </p:txBody>
      </p:sp>
      <p:sp>
        <p:nvSpPr>
          <p:cNvPr id="49190" name="Textfeld 8"/>
          <p:cNvSpPr txBox="1">
            <a:spLocks noChangeArrowheads="1"/>
          </p:cNvSpPr>
          <p:nvPr/>
        </p:nvSpPr>
        <p:spPr bwMode="auto">
          <a:xfrm>
            <a:off x="1692275" y="5805488"/>
            <a:ext cx="7127875" cy="261937"/>
          </a:xfrm>
          <a:prstGeom prst="rect">
            <a:avLst/>
          </a:prstGeom>
          <a:noFill/>
          <a:ln w="9525">
            <a:noFill/>
            <a:miter lim="800000"/>
            <a:headEnd/>
            <a:tailEnd/>
          </a:ln>
        </p:spPr>
        <p:txBody>
          <a:bodyPr>
            <a:spAutoFit/>
          </a:bodyPr>
          <a:lstStyle/>
          <a:p>
            <a:pPr algn="r"/>
            <a:r>
              <a:rPr lang="de-AT" sz="1100">
                <a:solidFill>
                  <a:srgbClr val="67726B"/>
                </a:solidFill>
              </a:rPr>
              <a:t>* Bewertung der  Befragungsergebnisse  i. S. des Schulnotensystems  mit Unterstützung von Expert/innen</a:t>
            </a:r>
          </a:p>
        </p:txBody>
      </p:sp>
      <p:sp>
        <p:nvSpPr>
          <p:cNvPr id="49191" name="Textfeld 5"/>
          <p:cNvSpPr txBox="1">
            <a:spLocks noChangeArrowheads="1"/>
          </p:cNvSpPr>
          <p:nvPr/>
        </p:nvSpPr>
        <p:spPr bwMode="auto">
          <a:xfrm>
            <a:off x="6588125" y="6407150"/>
            <a:ext cx="2268538" cy="261938"/>
          </a:xfrm>
          <a:prstGeom prst="rect">
            <a:avLst/>
          </a:prstGeom>
          <a:noFill/>
          <a:ln w="9525">
            <a:noFill/>
            <a:miter lim="800000"/>
            <a:headEnd/>
            <a:tailEnd/>
          </a:ln>
        </p:spPr>
        <p:txBody>
          <a:bodyPr>
            <a:spAutoFit/>
          </a:bodyPr>
          <a:lstStyle/>
          <a:p>
            <a:r>
              <a:rPr lang="de-AT" sz="1100">
                <a:latin typeface="Lucida Sans Unicode" pitchFamily="34" charset="0"/>
                <a:cs typeface="Lucida Sans Unicode" pitchFamily="34" charset="0"/>
              </a:rPr>
              <a:t>Quelle: Evaluation GuKG 2011</a:t>
            </a:r>
          </a:p>
        </p:txBody>
      </p:sp>
      <p:sp>
        <p:nvSpPr>
          <p:cNvPr id="7" name="Ellipse 6"/>
          <p:cNvSpPr/>
          <p:nvPr/>
        </p:nvSpPr>
        <p:spPr>
          <a:xfrm>
            <a:off x="7451725" y="4365625"/>
            <a:ext cx="504825" cy="431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el 1"/>
          <p:cNvSpPr>
            <a:spLocks noGrp="1"/>
          </p:cNvSpPr>
          <p:nvPr>
            <p:ph type="title"/>
          </p:nvPr>
        </p:nvSpPr>
        <p:spPr>
          <a:xfrm rot="1711991">
            <a:off x="4338638" y="2292350"/>
            <a:ext cx="4248150" cy="2214563"/>
          </a:xfrm>
        </p:spPr>
        <p:txBody>
          <a:bodyPr/>
          <a:lstStyle/>
          <a:p>
            <a:pPr algn="ctr" eaLnBrk="1" hangingPunct="1"/>
            <a:r>
              <a:rPr lang="de-AT" smtClean="0"/>
              <a:t>Weiterbildungen mit Zukunftsbedeutung</a:t>
            </a:r>
            <a:br>
              <a:rPr lang="de-AT" smtClean="0"/>
            </a:br>
            <a:r>
              <a:rPr lang="de-AT" sz="1800" smtClean="0"/>
              <a:t>(Rangreihe nach Häufigkeit der Durchführung/des WB-Angebots)</a:t>
            </a:r>
          </a:p>
        </p:txBody>
      </p:sp>
      <p:graphicFrame>
        <p:nvGraphicFramePr>
          <p:cNvPr id="4" name="Tabelle 3"/>
          <p:cNvGraphicFramePr>
            <a:graphicFrameLocks noGrp="1"/>
          </p:cNvGraphicFramePr>
          <p:nvPr/>
        </p:nvGraphicFramePr>
        <p:xfrm>
          <a:off x="395288" y="260350"/>
          <a:ext cx="6120680" cy="6352475"/>
        </p:xfrm>
        <a:graphic>
          <a:graphicData uri="http://schemas.openxmlformats.org/drawingml/2006/table">
            <a:tbl>
              <a:tblPr/>
              <a:tblGrid>
                <a:gridCol w="6120680"/>
              </a:tblGrid>
              <a:tr h="254099">
                <a:tc>
                  <a:txBody>
                    <a:bodyPr/>
                    <a:lstStyle/>
                    <a:p>
                      <a:pPr marL="72000" algn="l" fontAlgn="b"/>
                      <a:r>
                        <a:rPr lang="de-AT" sz="1400" b="1" i="0" u="none" strike="noStrike" dirty="0" smtClean="0">
                          <a:solidFill>
                            <a:srgbClr val="000000"/>
                          </a:solidFill>
                          <a:latin typeface="Lucida Sans Unicode" pitchFamily="34" charset="0"/>
                          <a:cs typeface="Lucida Sans Unicode" pitchFamily="34" charset="0"/>
                        </a:rPr>
                        <a:t>Weiterbildungen (in mindesten</a:t>
                      </a:r>
                      <a:r>
                        <a:rPr lang="de-AT" sz="1400" b="1" i="0" u="none" strike="noStrike" baseline="0" dirty="0" smtClean="0">
                          <a:solidFill>
                            <a:srgbClr val="000000"/>
                          </a:solidFill>
                          <a:latin typeface="Lucida Sans Unicode" pitchFamily="34" charset="0"/>
                          <a:cs typeface="Lucida Sans Unicode" pitchFamily="34" charset="0"/>
                        </a:rPr>
                        <a:t> 2 BL mindestens 1mal jährlich)</a:t>
                      </a:r>
                      <a:endParaRPr lang="de-AT" sz="1400" b="1" i="0" u="none" strike="noStrike" dirty="0">
                        <a:solidFill>
                          <a:srgbClr val="000000"/>
                        </a:solidFill>
                        <a:latin typeface="Lucida Sans Unicode" pitchFamily="34" charset="0"/>
                        <a:cs typeface="Lucida Sans Unicode" pitchFamily="34" charset="0"/>
                      </a:endParaRPr>
                    </a:p>
                  </a:txBody>
                  <a:tcPr marL="8128" marR="8128" marT="8128"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1.   Validation</a:t>
                      </a:r>
                      <a:endParaRPr lang="de-AT" sz="1400" b="0" i="0" u="none" strike="noStrike" dirty="0">
                        <a:solidFill>
                          <a:srgbClr val="000000"/>
                        </a:solidFill>
                        <a:latin typeface="Lucida Sans Unicode" pitchFamily="34" charset="0"/>
                        <a:cs typeface="Lucida Sans Unicode" pitchFamily="34" charset="0"/>
                      </a:endParaRPr>
                    </a:p>
                  </a:txBody>
                  <a:tcPr marL="8128" marR="8128" marT="8128" marB="0" anchor="b">
                    <a:lnL>
                      <a:noFill/>
                    </a:lnL>
                    <a:lnR>
                      <a:noFill/>
                    </a:lnR>
                    <a:lnT w="6350" cap="flat" cmpd="sng" algn="ctr">
                      <a:solidFill>
                        <a:srgbClr val="95B3D7"/>
                      </a:solidFill>
                      <a:prstDash val="solid"/>
                      <a:round/>
                      <a:headEnd type="none" w="med" len="med"/>
                      <a:tailEnd type="none" w="med" len="med"/>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2.   Basales </a:t>
                      </a:r>
                      <a:r>
                        <a:rPr lang="de-AT" sz="1400" b="0" i="0" u="none" strike="noStrike" dirty="0">
                          <a:solidFill>
                            <a:srgbClr val="000000"/>
                          </a:solidFill>
                          <a:latin typeface="Lucida Sans Unicode" pitchFamily="34" charset="0"/>
                          <a:cs typeface="Lucida Sans Unicode" pitchFamily="34" charset="0"/>
                        </a:rPr>
                        <a:t>und mittleres Management</a:t>
                      </a: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3.   Praxisanleitung</a:t>
                      </a:r>
                      <a:endParaRPr lang="de-AT" sz="1400" b="0" i="0" u="none" strike="noStrike" dirty="0">
                        <a:solidFill>
                          <a:srgbClr val="000000"/>
                        </a:solidFill>
                        <a:latin typeface="Lucida Sans Unicode" pitchFamily="34" charset="0"/>
                        <a:cs typeface="Lucida Sans Unicode" pitchFamily="34" charset="0"/>
                      </a:endParaRP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4.   Palliativpflege</a:t>
                      </a:r>
                      <a:endParaRPr lang="de-AT" sz="1400" b="0" i="0" u="none" strike="noStrike" dirty="0">
                        <a:solidFill>
                          <a:srgbClr val="000000"/>
                        </a:solidFill>
                        <a:latin typeface="Lucida Sans Unicode" pitchFamily="34" charset="0"/>
                        <a:cs typeface="Lucida Sans Unicode" pitchFamily="34" charset="0"/>
                      </a:endParaRP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5.   Onkologische </a:t>
                      </a:r>
                      <a:r>
                        <a:rPr lang="de-AT" sz="1400" b="0" i="0" u="none" strike="noStrike" dirty="0">
                          <a:solidFill>
                            <a:srgbClr val="000000"/>
                          </a:solidFill>
                          <a:latin typeface="Lucida Sans Unicode" pitchFamily="34" charset="0"/>
                          <a:cs typeface="Lucida Sans Unicode" pitchFamily="34" charset="0"/>
                        </a:rPr>
                        <a:t>Pflege</a:t>
                      </a: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6.   Pflege </a:t>
                      </a:r>
                      <a:r>
                        <a:rPr lang="de-AT" sz="1400" b="0" i="0" u="none" strike="noStrike" dirty="0">
                          <a:solidFill>
                            <a:srgbClr val="000000"/>
                          </a:solidFill>
                          <a:latin typeface="Lucida Sans Unicode" pitchFamily="34" charset="0"/>
                          <a:cs typeface="Lucida Sans Unicode" pitchFamily="34" charset="0"/>
                        </a:rPr>
                        <a:t>bei endoskopischen Eingriffen</a:t>
                      </a: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7.   Gerontologische </a:t>
                      </a:r>
                      <a:r>
                        <a:rPr lang="de-AT" sz="1400" b="0" i="0" u="none" strike="noStrike" dirty="0">
                          <a:solidFill>
                            <a:srgbClr val="000000"/>
                          </a:solidFill>
                          <a:latin typeface="Lucida Sans Unicode" pitchFamily="34" charset="0"/>
                          <a:cs typeface="Lucida Sans Unicode" pitchFamily="34" charset="0"/>
                        </a:rPr>
                        <a:t>Pflege</a:t>
                      </a: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8.   Komplementäre </a:t>
                      </a:r>
                      <a:r>
                        <a:rPr lang="de-AT" sz="1400" b="0" i="0" u="none" strike="noStrike" dirty="0">
                          <a:solidFill>
                            <a:srgbClr val="000000"/>
                          </a:solidFill>
                          <a:latin typeface="Lucida Sans Unicode" pitchFamily="34" charset="0"/>
                          <a:cs typeface="Lucida Sans Unicode" pitchFamily="34" charset="0"/>
                        </a:rPr>
                        <a:t>Pflege</a:t>
                      </a: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9.</a:t>
                      </a:r>
                      <a:r>
                        <a:rPr lang="de-AT" sz="1400" b="0" i="0" u="none" strike="noStrike" baseline="0" dirty="0" smtClean="0">
                          <a:solidFill>
                            <a:srgbClr val="000000"/>
                          </a:solidFill>
                          <a:latin typeface="Lucida Sans Unicode" pitchFamily="34" charset="0"/>
                          <a:cs typeface="Lucida Sans Unicode" pitchFamily="34" charset="0"/>
                        </a:rPr>
                        <a:t>   </a:t>
                      </a:r>
                      <a:r>
                        <a:rPr lang="de-AT" sz="1400" b="0" i="0" u="none" strike="noStrike" dirty="0" smtClean="0">
                          <a:solidFill>
                            <a:srgbClr val="000000"/>
                          </a:solidFill>
                          <a:latin typeface="Lucida Sans Unicode" pitchFamily="34" charset="0"/>
                          <a:cs typeface="Lucida Sans Unicode" pitchFamily="34" charset="0"/>
                        </a:rPr>
                        <a:t>Wundmanagement</a:t>
                      </a:r>
                      <a:endParaRPr lang="de-AT" sz="1400" b="0" i="0" u="none" strike="noStrike" dirty="0">
                        <a:solidFill>
                          <a:srgbClr val="000000"/>
                        </a:solidFill>
                        <a:latin typeface="Lucida Sans Unicode" pitchFamily="34" charset="0"/>
                        <a:cs typeface="Lucida Sans Unicode" pitchFamily="34" charset="0"/>
                      </a:endParaRP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10. Kontinenz- </a:t>
                      </a:r>
                      <a:r>
                        <a:rPr lang="de-AT" sz="1400" b="0" i="0" u="none" strike="noStrike" dirty="0">
                          <a:solidFill>
                            <a:srgbClr val="000000"/>
                          </a:solidFill>
                          <a:latin typeface="Lucida Sans Unicode" pitchFamily="34" charset="0"/>
                          <a:cs typeface="Lucida Sans Unicode" pitchFamily="34" charset="0"/>
                        </a:rPr>
                        <a:t>und </a:t>
                      </a:r>
                      <a:r>
                        <a:rPr lang="de-AT" sz="1400" b="0" i="0" u="none" strike="noStrike" dirty="0" err="1">
                          <a:solidFill>
                            <a:srgbClr val="000000"/>
                          </a:solidFill>
                          <a:latin typeface="Lucida Sans Unicode" pitchFamily="34" charset="0"/>
                          <a:cs typeface="Lucida Sans Unicode" pitchFamily="34" charset="0"/>
                        </a:rPr>
                        <a:t>Stomaberatung</a:t>
                      </a:r>
                      <a:endParaRPr lang="de-AT" sz="1400" b="0" i="0" u="none" strike="noStrike" dirty="0">
                        <a:solidFill>
                          <a:srgbClr val="000000"/>
                        </a:solidFill>
                        <a:latin typeface="Lucida Sans Unicode" pitchFamily="34" charset="0"/>
                        <a:cs typeface="Lucida Sans Unicode" pitchFamily="34" charset="0"/>
                      </a:endParaRP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11. Pflegeberatung</a:t>
                      </a:r>
                      <a:endParaRPr lang="de-AT" sz="1400" b="0" i="0" u="none" strike="noStrike" dirty="0">
                        <a:solidFill>
                          <a:srgbClr val="000000"/>
                        </a:solidFill>
                        <a:latin typeface="Lucida Sans Unicode" pitchFamily="34" charset="0"/>
                        <a:cs typeface="Lucida Sans Unicode" pitchFamily="34" charset="0"/>
                      </a:endParaRP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12. </a:t>
                      </a:r>
                      <a:r>
                        <a:rPr lang="de-AT" sz="1400" b="0" i="0" u="none" strike="noStrike" dirty="0" err="1" smtClean="0">
                          <a:solidFill>
                            <a:srgbClr val="000000"/>
                          </a:solidFill>
                          <a:latin typeface="Lucida Sans Unicode" pitchFamily="34" charset="0"/>
                          <a:cs typeface="Lucida Sans Unicode" pitchFamily="34" charset="0"/>
                        </a:rPr>
                        <a:t>Sterilgutversorgung</a:t>
                      </a:r>
                      <a:endParaRPr lang="de-AT" sz="1400" b="0" i="0" u="none" strike="noStrike" dirty="0">
                        <a:solidFill>
                          <a:srgbClr val="000000"/>
                        </a:solidFill>
                        <a:latin typeface="Lucida Sans Unicode" pitchFamily="34" charset="0"/>
                        <a:cs typeface="Lucida Sans Unicode" pitchFamily="34" charset="0"/>
                      </a:endParaRP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13. </a:t>
                      </a:r>
                      <a:r>
                        <a:rPr lang="de-AT" sz="1400" b="0" i="0" u="none" strike="noStrike" dirty="0" err="1" smtClean="0">
                          <a:solidFill>
                            <a:srgbClr val="000000"/>
                          </a:solidFill>
                          <a:latin typeface="Lucida Sans Unicode" pitchFamily="34" charset="0"/>
                          <a:cs typeface="Lucida Sans Unicode" pitchFamily="34" charset="0"/>
                        </a:rPr>
                        <a:t>Diabetesberatung</a:t>
                      </a:r>
                      <a:endParaRPr lang="de-AT" sz="1400" b="0" i="0" u="none" strike="noStrike" dirty="0">
                        <a:solidFill>
                          <a:srgbClr val="000000"/>
                        </a:solidFill>
                        <a:latin typeface="Lucida Sans Unicode" pitchFamily="34" charset="0"/>
                        <a:cs typeface="Lucida Sans Unicode" pitchFamily="34" charset="0"/>
                      </a:endParaRP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14. Kardiologische </a:t>
                      </a:r>
                      <a:r>
                        <a:rPr lang="de-AT" sz="1400" b="0" i="0" u="none" strike="noStrike" dirty="0">
                          <a:solidFill>
                            <a:srgbClr val="000000"/>
                          </a:solidFill>
                          <a:latin typeface="Lucida Sans Unicode" pitchFamily="34" charset="0"/>
                          <a:cs typeface="Lucida Sans Unicode" pitchFamily="34" charset="0"/>
                        </a:rPr>
                        <a:t>Pflege</a:t>
                      </a: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15. Pflege </a:t>
                      </a:r>
                      <a:r>
                        <a:rPr lang="de-AT" sz="1400" b="0" i="0" u="none" strike="noStrike" dirty="0">
                          <a:solidFill>
                            <a:srgbClr val="000000"/>
                          </a:solidFill>
                          <a:latin typeface="Lucida Sans Unicode" pitchFamily="34" charset="0"/>
                          <a:cs typeface="Lucida Sans Unicode" pitchFamily="34" charset="0"/>
                        </a:rPr>
                        <a:t>bei Demenz</a:t>
                      </a: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16. Basale </a:t>
                      </a:r>
                      <a:r>
                        <a:rPr lang="de-AT" sz="1400" b="0" i="0" u="none" strike="noStrike" dirty="0">
                          <a:solidFill>
                            <a:srgbClr val="000000"/>
                          </a:solidFill>
                          <a:latin typeface="Lucida Sans Unicode" pitchFamily="34" charset="0"/>
                          <a:cs typeface="Lucida Sans Unicode" pitchFamily="34" charset="0"/>
                        </a:rPr>
                        <a:t>Stimulation in der Pflege</a:t>
                      </a: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17. </a:t>
                      </a:r>
                      <a:r>
                        <a:rPr lang="de-AT" sz="1400" b="0" i="0" u="none" strike="noStrike" dirty="0" err="1" smtClean="0">
                          <a:solidFill>
                            <a:srgbClr val="000000"/>
                          </a:solidFill>
                          <a:latin typeface="Lucida Sans Unicode" pitchFamily="34" charset="0"/>
                          <a:cs typeface="Lucida Sans Unicode" pitchFamily="34" charset="0"/>
                        </a:rPr>
                        <a:t>Deeskalationsmanagment</a:t>
                      </a:r>
                      <a:endParaRPr lang="de-AT" sz="1400" b="0" i="0" u="none" strike="noStrike" dirty="0">
                        <a:solidFill>
                          <a:srgbClr val="000000"/>
                        </a:solidFill>
                        <a:latin typeface="Lucida Sans Unicode" pitchFamily="34" charset="0"/>
                        <a:cs typeface="Lucida Sans Unicode" pitchFamily="34" charset="0"/>
                      </a:endParaRP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18. Gesundheitsvorsorge</a:t>
                      </a:r>
                      <a:endParaRPr lang="de-AT" sz="1400" b="0" i="0" u="none" strike="noStrike" dirty="0">
                        <a:solidFill>
                          <a:srgbClr val="000000"/>
                        </a:solidFill>
                        <a:latin typeface="Lucida Sans Unicode" pitchFamily="34" charset="0"/>
                        <a:cs typeface="Lucida Sans Unicode" pitchFamily="34" charset="0"/>
                      </a:endParaRP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19. Pflege </a:t>
                      </a:r>
                      <a:r>
                        <a:rPr lang="de-AT" sz="1400" b="0" i="0" u="none" strike="noStrike" dirty="0">
                          <a:solidFill>
                            <a:srgbClr val="000000"/>
                          </a:solidFill>
                          <a:latin typeface="Lucida Sans Unicode" pitchFamily="34" charset="0"/>
                          <a:cs typeface="Lucida Sans Unicode" pitchFamily="34" charset="0"/>
                        </a:rPr>
                        <a:t>bei Menschen im Wachkoma</a:t>
                      </a: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20. Pflege </a:t>
                      </a:r>
                      <a:r>
                        <a:rPr lang="de-AT" sz="1400" b="0" i="0" u="none" strike="noStrike" dirty="0">
                          <a:solidFill>
                            <a:srgbClr val="000000"/>
                          </a:solidFill>
                          <a:latin typeface="Lucida Sans Unicode" pitchFamily="34" charset="0"/>
                          <a:cs typeface="Lucida Sans Unicode" pitchFamily="34" charset="0"/>
                        </a:rPr>
                        <a:t>Schwerstkranker im Langzeitbereich</a:t>
                      </a: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21. Pflege </a:t>
                      </a:r>
                      <a:r>
                        <a:rPr lang="de-AT" sz="1400" b="0" i="0" u="none" strike="noStrike" dirty="0">
                          <a:solidFill>
                            <a:srgbClr val="000000"/>
                          </a:solidFill>
                          <a:latin typeface="Lucida Sans Unicode" pitchFamily="34" charset="0"/>
                          <a:cs typeface="Lucida Sans Unicode" pitchFamily="34" charset="0"/>
                        </a:rPr>
                        <a:t>und Erziehung in der Kinder- und Jugendpsychiatrie</a:t>
                      </a: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22. Qualitätsmanagement</a:t>
                      </a:r>
                      <a:endParaRPr lang="de-AT" sz="1400" b="0" i="0" u="none" strike="noStrike" dirty="0">
                        <a:solidFill>
                          <a:srgbClr val="000000"/>
                        </a:solidFill>
                        <a:latin typeface="Lucida Sans Unicode" pitchFamily="34" charset="0"/>
                        <a:cs typeface="Lucida Sans Unicode" pitchFamily="34" charset="0"/>
                      </a:endParaRP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23. Rehabilitation</a:t>
                      </a:r>
                      <a:endParaRPr lang="de-AT" sz="1400" b="0" i="0" u="none" strike="noStrike" dirty="0">
                        <a:solidFill>
                          <a:srgbClr val="000000"/>
                        </a:solidFill>
                        <a:latin typeface="Lucida Sans Unicode" pitchFamily="34" charset="0"/>
                        <a:cs typeface="Lucida Sans Unicode" pitchFamily="34" charset="0"/>
                      </a:endParaRPr>
                    </a:p>
                  </a:txBody>
                  <a:tcPr marL="8128" marR="8128" marT="8128" marB="0" anchor="b">
                    <a:lnL>
                      <a:noFill/>
                    </a:lnL>
                    <a:lnR>
                      <a:noFill/>
                    </a:lnR>
                    <a:lnT>
                      <a:noFill/>
                    </a:lnT>
                    <a:lnB>
                      <a:noFill/>
                    </a:lnB>
                  </a:tcPr>
                </a:tc>
              </a:tr>
              <a:tr h="254099">
                <a:tc>
                  <a:txBody>
                    <a:bodyPr/>
                    <a:lstStyle/>
                    <a:p>
                      <a:pPr marL="72000" algn="l" fontAlgn="b"/>
                      <a:r>
                        <a:rPr lang="de-AT" sz="1400" b="0" i="0" u="none" strike="noStrike" dirty="0" smtClean="0">
                          <a:solidFill>
                            <a:srgbClr val="000000"/>
                          </a:solidFill>
                          <a:latin typeface="Lucida Sans Unicode" pitchFamily="34" charset="0"/>
                          <a:cs typeface="Lucida Sans Unicode" pitchFamily="34" charset="0"/>
                        </a:rPr>
                        <a:t>24. Überleitungspflege</a:t>
                      </a:r>
                      <a:endParaRPr lang="de-AT" sz="1400" b="0" i="0" u="none" strike="noStrike" dirty="0">
                        <a:solidFill>
                          <a:srgbClr val="000000"/>
                        </a:solidFill>
                        <a:latin typeface="Lucida Sans Unicode" pitchFamily="34" charset="0"/>
                        <a:cs typeface="Lucida Sans Unicode" pitchFamily="34" charset="0"/>
                      </a:endParaRPr>
                    </a:p>
                  </a:txBody>
                  <a:tcPr marL="8128" marR="8128" marT="8128" marB="0" anchor="b">
                    <a:lnL>
                      <a:noFill/>
                    </a:lnL>
                    <a:lnR>
                      <a:noFill/>
                    </a:lnR>
                    <a:lnT>
                      <a:noFill/>
                    </a:lnT>
                    <a:lnB>
                      <a:noFill/>
                    </a:lnB>
                  </a:tcPr>
                </a:tc>
              </a:tr>
            </a:tbl>
          </a:graphicData>
        </a:graphic>
      </p:graphicFrame>
      <p:sp>
        <p:nvSpPr>
          <p:cNvPr id="50206" name="Textfeld 5"/>
          <p:cNvSpPr txBox="1">
            <a:spLocks noChangeArrowheads="1"/>
          </p:cNvSpPr>
          <p:nvPr/>
        </p:nvSpPr>
        <p:spPr bwMode="auto">
          <a:xfrm>
            <a:off x="6875463" y="6551613"/>
            <a:ext cx="2268537" cy="261937"/>
          </a:xfrm>
          <a:prstGeom prst="rect">
            <a:avLst/>
          </a:prstGeom>
          <a:noFill/>
          <a:ln w="9525">
            <a:noFill/>
            <a:miter lim="800000"/>
            <a:headEnd/>
            <a:tailEnd/>
          </a:ln>
        </p:spPr>
        <p:txBody>
          <a:bodyPr>
            <a:spAutoFit/>
          </a:bodyPr>
          <a:lstStyle/>
          <a:p>
            <a:r>
              <a:rPr lang="de-AT" sz="1100">
                <a:latin typeface="Lucida Sans Unicode" pitchFamily="34" charset="0"/>
                <a:cs typeface="Lucida Sans Unicode" pitchFamily="34" charset="0"/>
              </a:rPr>
              <a:t>Quelle: Evaluation GuKG 2011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blinds(horizontal)">
                                      <p:cBhvr>
                                        <p:cTn id="7" dur="500"/>
                                        <p:tgtEl>
                                          <p:spTgt spid="52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a:xfrm>
            <a:off x="250825" y="1557338"/>
            <a:ext cx="8351838" cy="3960812"/>
          </a:xfrm>
        </p:spPr>
        <p:txBody>
          <a:bodyPr/>
          <a:lstStyle/>
          <a:p>
            <a:pPr>
              <a:buFont typeface="Lucida Sans Unicode" pitchFamily="34" charset="0"/>
              <a:buNone/>
            </a:pPr>
            <a:r>
              <a:rPr lang="de-AT" b="1" dirty="0" smtClean="0"/>
              <a:t>Fach-/Kompetenzvertiefend </a:t>
            </a:r>
            <a:endParaRPr lang="de-AT" dirty="0" smtClean="0"/>
          </a:p>
          <a:p>
            <a:r>
              <a:rPr lang="de-AT" dirty="0" smtClean="0"/>
              <a:t>erworbene Kenntnisse, Fertigkeiten und Fähigkeiten aus der Grundausbildung </a:t>
            </a:r>
            <a:r>
              <a:rPr lang="de-AT" dirty="0" smtClean="0"/>
              <a:t>ausbauen</a:t>
            </a:r>
          </a:p>
          <a:p>
            <a:pPr>
              <a:buNone/>
            </a:pPr>
            <a:endParaRPr lang="de-AT" dirty="0" smtClean="0"/>
          </a:p>
          <a:p>
            <a:r>
              <a:rPr lang="de-AT" dirty="0" smtClean="0"/>
              <a:t>Festigung, Aktualisierung, Erweiterung des Pflege-Repertoires und Intensivierung/ Steigerung der situativen </a:t>
            </a:r>
            <a:r>
              <a:rPr lang="de-AT" dirty="0" smtClean="0"/>
              <a:t>Handlungskompetenz</a:t>
            </a:r>
          </a:p>
          <a:p>
            <a:pPr>
              <a:buNone/>
            </a:pPr>
            <a:endParaRPr lang="de-AT" dirty="0" smtClean="0"/>
          </a:p>
          <a:p>
            <a:r>
              <a:rPr lang="de-AT" dirty="0" smtClean="0"/>
              <a:t>Kenntnisse für die Pflege </a:t>
            </a:r>
            <a:r>
              <a:rPr lang="de-AT" dirty="0" smtClean="0"/>
              <a:t>spezieller Zielgruppen</a:t>
            </a:r>
            <a:endParaRPr lang="de-AT" dirty="0" smtClean="0"/>
          </a:p>
        </p:txBody>
      </p:sp>
      <p:sp>
        <p:nvSpPr>
          <p:cNvPr id="51203" name="Titel 3"/>
          <p:cNvSpPr>
            <a:spLocks noGrp="1"/>
          </p:cNvSpPr>
          <p:nvPr>
            <p:ph type="title"/>
          </p:nvPr>
        </p:nvSpPr>
        <p:spPr>
          <a:xfrm>
            <a:off x="179388" y="852488"/>
            <a:ext cx="8229600" cy="415925"/>
          </a:xfrm>
        </p:spPr>
        <p:txBody>
          <a:bodyPr/>
          <a:lstStyle/>
          <a:p>
            <a:r>
              <a:rPr lang="de-AT" dirty="0" smtClean="0"/>
              <a:t>Differenzierte Spezialisierung</a:t>
            </a:r>
          </a:p>
        </p:txBody>
      </p:sp>
      <p:sp>
        <p:nvSpPr>
          <p:cNvPr id="51204" name="Textfeld 5"/>
          <p:cNvSpPr txBox="1">
            <a:spLocks noChangeArrowheads="1"/>
          </p:cNvSpPr>
          <p:nvPr/>
        </p:nvSpPr>
        <p:spPr bwMode="auto">
          <a:xfrm>
            <a:off x="6696075" y="6551613"/>
            <a:ext cx="2268538" cy="261937"/>
          </a:xfrm>
          <a:prstGeom prst="rect">
            <a:avLst/>
          </a:prstGeom>
          <a:noFill/>
          <a:ln w="9525">
            <a:noFill/>
            <a:miter lim="800000"/>
            <a:headEnd/>
            <a:tailEnd/>
          </a:ln>
        </p:spPr>
        <p:txBody>
          <a:bodyPr>
            <a:spAutoFit/>
          </a:bodyPr>
          <a:lstStyle/>
          <a:p>
            <a:r>
              <a:rPr lang="de-AT" sz="1100">
                <a:latin typeface="Lucida Sans Unicode" pitchFamily="34" charset="0"/>
                <a:cs typeface="Lucida Sans Unicode" pitchFamily="34" charset="0"/>
              </a:rPr>
              <a:t>Quelle: Evaluation GuKG 2011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
          </p:nvPr>
        </p:nvSpPr>
        <p:spPr>
          <a:xfrm>
            <a:off x="250825" y="1628775"/>
            <a:ext cx="8642350" cy="4824413"/>
          </a:xfrm>
        </p:spPr>
        <p:txBody>
          <a:bodyPr/>
          <a:lstStyle/>
          <a:p>
            <a:pPr>
              <a:buFont typeface="Lucida Sans Unicode" pitchFamily="34" charset="0"/>
              <a:buNone/>
            </a:pPr>
            <a:r>
              <a:rPr lang="de-AT" b="1" dirty="0" smtClean="0"/>
              <a:t>Fach-/</a:t>
            </a:r>
            <a:r>
              <a:rPr lang="de-AT" b="1" dirty="0" smtClean="0"/>
              <a:t>Kompetenz erweitern </a:t>
            </a:r>
            <a:endParaRPr lang="de-AT" b="1" dirty="0" smtClean="0"/>
          </a:p>
          <a:p>
            <a:r>
              <a:rPr lang="de-AT" dirty="0" smtClean="0"/>
              <a:t>andere </a:t>
            </a:r>
            <a:r>
              <a:rPr lang="de-AT" dirty="0" smtClean="0"/>
              <a:t>Funktionen, </a:t>
            </a:r>
            <a:r>
              <a:rPr lang="de-AT" dirty="0" smtClean="0"/>
              <a:t>als die der direkt in der Pflege Tätigen werden übernommen. Zum Beispiel Lehrers / Lehrerin, Managers / Managerin, Gutachter / Gutachterin (wie z. B. Pflegegeldeinstufung), Forscher / Forscherin.</a:t>
            </a:r>
          </a:p>
          <a:p>
            <a:r>
              <a:rPr lang="de-AT" dirty="0" smtClean="0"/>
              <a:t>Aufgaben anderer Berufe werden übernommen, wie z. B. Verschreibung von Medizinprodukten und Arzneimitteln.</a:t>
            </a:r>
          </a:p>
          <a:p>
            <a:r>
              <a:rPr lang="de-AT" dirty="0" smtClean="0"/>
              <a:t>von der </a:t>
            </a:r>
            <a:r>
              <a:rPr lang="de-AT" dirty="0" err="1" smtClean="0"/>
              <a:t>Individuumsorientierung</a:t>
            </a:r>
            <a:r>
              <a:rPr lang="de-AT" dirty="0" smtClean="0"/>
              <a:t> zur System- und Bevölkerungsorientierung, wie z. B. bei Familiengesundheitspflege, Public </a:t>
            </a:r>
            <a:r>
              <a:rPr lang="de-AT" dirty="0" err="1" smtClean="0"/>
              <a:t>Health</a:t>
            </a:r>
            <a:r>
              <a:rPr lang="de-AT" dirty="0" smtClean="0"/>
              <a:t> Nursing, Community Nursing.</a:t>
            </a:r>
          </a:p>
          <a:p>
            <a:r>
              <a:rPr lang="de-AT" dirty="0" smtClean="0"/>
              <a:t>pflegerische </a:t>
            </a:r>
            <a:r>
              <a:rPr lang="de-AT" dirty="0" smtClean="0"/>
              <a:t>Arbeit verknüpft die Pflegepraxis mit wissenschaftlicher Expertise; fachliches </a:t>
            </a:r>
            <a:r>
              <a:rPr lang="de-AT" dirty="0" err="1" smtClean="0"/>
              <a:t>Leadership</a:t>
            </a:r>
            <a:endParaRPr lang="de-AT" dirty="0" smtClean="0"/>
          </a:p>
        </p:txBody>
      </p:sp>
      <p:sp>
        <p:nvSpPr>
          <p:cNvPr id="52227" name="Titel 3"/>
          <p:cNvSpPr>
            <a:spLocks noGrp="1"/>
          </p:cNvSpPr>
          <p:nvPr>
            <p:ph type="title"/>
          </p:nvPr>
        </p:nvSpPr>
        <p:spPr>
          <a:xfrm>
            <a:off x="250825" y="925513"/>
            <a:ext cx="8229600" cy="415925"/>
          </a:xfrm>
        </p:spPr>
        <p:txBody>
          <a:bodyPr/>
          <a:lstStyle/>
          <a:p>
            <a:r>
              <a:rPr lang="de-AT" dirty="0" smtClean="0"/>
              <a:t>Differenzierte Spezialisierung (2)</a:t>
            </a:r>
          </a:p>
        </p:txBody>
      </p:sp>
      <p:sp>
        <p:nvSpPr>
          <p:cNvPr id="52228" name="Textfeld 5"/>
          <p:cNvSpPr txBox="1">
            <a:spLocks noChangeArrowheads="1"/>
          </p:cNvSpPr>
          <p:nvPr/>
        </p:nvSpPr>
        <p:spPr bwMode="auto">
          <a:xfrm>
            <a:off x="6696075" y="6551613"/>
            <a:ext cx="2268538" cy="261937"/>
          </a:xfrm>
          <a:prstGeom prst="rect">
            <a:avLst/>
          </a:prstGeom>
          <a:noFill/>
          <a:ln w="9525">
            <a:noFill/>
            <a:miter lim="800000"/>
            <a:headEnd/>
            <a:tailEnd/>
          </a:ln>
        </p:spPr>
        <p:txBody>
          <a:bodyPr>
            <a:spAutoFit/>
          </a:bodyPr>
          <a:lstStyle/>
          <a:p>
            <a:r>
              <a:rPr lang="de-AT" sz="1100">
                <a:latin typeface="Lucida Sans Unicode" pitchFamily="34" charset="0"/>
                <a:cs typeface="Lucida Sans Unicode" pitchFamily="34" charset="0"/>
              </a:rPr>
              <a:t>Quelle: Evaluation GuKG 2011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1"/>
          <p:cNvPicPr>
            <a:picLocks noChangeAspect="1" noChangeArrowheads="1"/>
          </p:cNvPicPr>
          <p:nvPr/>
        </p:nvPicPr>
        <p:blipFill>
          <a:blip r:embed="rId3" cstate="print"/>
          <a:srcRect l="9808" t="6499" r="11005" b="6494"/>
          <a:stretch>
            <a:fillRect/>
          </a:stretch>
        </p:blipFill>
        <p:spPr bwMode="auto">
          <a:xfrm>
            <a:off x="971550" y="765175"/>
            <a:ext cx="7662863" cy="5803900"/>
          </a:xfrm>
          <a:prstGeom prst="rect">
            <a:avLst/>
          </a:prstGeom>
          <a:noFill/>
          <a:ln w="9525">
            <a:noFill/>
            <a:miter lim="800000"/>
            <a:headEnd/>
            <a:tailEnd/>
          </a:ln>
        </p:spPr>
      </p:pic>
      <p:sp>
        <p:nvSpPr>
          <p:cNvPr id="12" name="Rechteck 11"/>
          <p:cNvSpPr/>
          <p:nvPr/>
        </p:nvSpPr>
        <p:spPr>
          <a:xfrm>
            <a:off x="6011863" y="6488113"/>
            <a:ext cx="3132137" cy="369887"/>
          </a:xfrm>
          <a:prstGeom prst="rect">
            <a:avLst/>
          </a:prstGeom>
          <a:solidFill>
            <a:schemeClr val="tx2">
              <a:lumMod val="20000"/>
              <a:lumOff val="80000"/>
            </a:schemeClr>
          </a:solidFill>
        </p:spPr>
        <p:txBody>
          <a:bodyPr>
            <a:spAutoFit/>
          </a:bodyPr>
          <a:lstStyle/>
          <a:p>
            <a:pPr>
              <a:defRPr/>
            </a:pPr>
            <a:r>
              <a:rPr lang="de-AT" sz="900" dirty="0">
                <a:solidFill>
                  <a:srgbClr val="67726B"/>
                </a:solidFill>
                <a:latin typeface="Lucida Sans Unicode" pitchFamily="34" charset="0"/>
                <a:cs typeface="Lucida Sans Unicode" pitchFamily="34" charset="0"/>
              </a:rPr>
              <a:t>Quelle: GuKG-Evaluation 2010-Literaturrecherche,  nach Hirschfeld 2000, GÖG/ÖBIG eigene Darstellung</a:t>
            </a:r>
          </a:p>
        </p:txBody>
      </p:sp>
      <p:sp>
        <p:nvSpPr>
          <p:cNvPr id="10" name="Titel 9"/>
          <p:cNvSpPr>
            <a:spLocks noGrp="1"/>
          </p:cNvSpPr>
          <p:nvPr>
            <p:ph type="title"/>
          </p:nvPr>
        </p:nvSpPr>
        <p:spPr>
          <a:xfrm rot="16200000">
            <a:off x="-2267744" y="3499644"/>
            <a:ext cx="5500688" cy="463550"/>
          </a:xfrm>
          <a:solidFill>
            <a:schemeClr val="accent1">
              <a:lumMod val="40000"/>
              <a:lumOff val="60000"/>
            </a:schemeClr>
          </a:solidFill>
        </p:spPr>
        <p:txBody>
          <a:bodyPr/>
          <a:lstStyle/>
          <a:p>
            <a:pPr algn="ctr">
              <a:defRPr/>
            </a:pPr>
            <a:r>
              <a:rPr lang="de-AT" sz="1400" dirty="0" smtClean="0">
                <a:ea typeface="+mj-ea"/>
              </a:rPr>
              <a:t>Populationsbezogene Erbringung von Versorgungsleistungen </a:t>
            </a:r>
            <a:br>
              <a:rPr lang="de-AT" sz="1400" dirty="0" smtClean="0">
                <a:ea typeface="+mj-ea"/>
              </a:rPr>
            </a:br>
            <a:r>
              <a:rPr lang="de-AT" sz="1400" dirty="0" smtClean="0">
                <a:ea typeface="+mj-ea"/>
              </a:rPr>
              <a:t>aus der Sicht der WHO</a:t>
            </a:r>
            <a:endParaRPr lang="de-AT" sz="1400" dirty="0">
              <a:ea typeface="+mj-ea"/>
            </a:endParaRPr>
          </a:p>
        </p:txBody>
      </p:sp>
      <p:sp>
        <p:nvSpPr>
          <p:cNvPr id="11" name="Rechteck 10"/>
          <p:cNvSpPr/>
          <p:nvPr/>
        </p:nvSpPr>
        <p:spPr>
          <a:xfrm>
            <a:off x="3213100" y="2817813"/>
            <a:ext cx="4319588" cy="241141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23" name="Parallelogramm 22"/>
          <p:cNvSpPr/>
          <p:nvPr/>
        </p:nvSpPr>
        <p:spPr>
          <a:xfrm rot="10800000" flipV="1">
            <a:off x="2909888" y="1076325"/>
            <a:ext cx="4686300" cy="1714500"/>
          </a:xfrm>
          <a:prstGeom prst="parallelogram">
            <a:avLst>
              <a:gd name="adj" fmla="val 133089"/>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24" name="Parallelogramm 23"/>
          <p:cNvSpPr/>
          <p:nvPr/>
        </p:nvSpPr>
        <p:spPr>
          <a:xfrm rot="10800000" flipV="1">
            <a:off x="962146" y="1072840"/>
            <a:ext cx="4719684" cy="1714514"/>
          </a:xfrm>
          <a:prstGeom prst="parallelogram">
            <a:avLst>
              <a:gd name="adj" fmla="val 133089"/>
            </a:avLst>
          </a:prstGeom>
          <a:ln>
            <a:noFill/>
          </a:ln>
          <a:scene3d>
            <a:camera prst="orthographicFront">
              <a:rot lat="0" lon="19499986"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39944" name="Rechteck 12"/>
          <p:cNvSpPr>
            <a:spLocks noChangeArrowheads="1"/>
          </p:cNvSpPr>
          <p:nvPr/>
        </p:nvSpPr>
        <p:spPr bwMode="auto">
          <a:xfrm>
            <a:off x="0" y="188913"/>
            <a:ext cx="5472113" cy="400050"/>
          </a:xfrm>
          <a:prstGeom prst="rect">
            <a:avLst/>
          </a:prstGeom>
          <a:noFill/>
          <a:ln w="9525">
            <a:noFill/>
            <a:miter lim="800000"/>
            <a:headEnd/>
            <a:tailEnd/>
          </a:ln>
        </p:spPr>
        <p:txBody>
          <a:bodyPr>
            <a:spAutoFit/>
          </a:bodyPr>
          <a:lstStyle/>
          <a:p>
            <a:pPr algn="ctr">
              <a:defRPr/>
            </a:pPr>
            <a:r>
              <a:rPr lang="de-AT" sz="2000" b="1" dirty="0">
                <a:solidFill>
                  <a:schemeClr val="bg2">
                    <a:lumMod val="75000"/>
                  </a:schemeClr>
                </a:solidFill>
              </a:rPr>
              <a:t>Spezialisierungen international </a:t>
            </a:r>
            <a:endParaRPr lang="de-AT" sz="2000" dirty="0">
              <a:solidFill>
                <a:schemeClr val="bg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1"/>
                                        </p:tgtEl>
                                        <p:attrNameLst>
                                          <p:attrName>ppt_x</p:attrName>
                                        </p:attrNameLst>
                                      </p:cBhvr>
                                      <p:tavLst>
                                        <p:tav tm="0">
                                          <p:val>
                                            <p:strVal val="ppt_x"/>
                                          </p:val>
                                        </p:tav>
                                        <p:tav tm="100000">
                                          <p:val>
                                            <p:strVal val="ppt_x"/>
                                          </p:val>
                                        </p:tav>
                                      </p:tavLst>
                                    </p:anim>
                                    <p:anim calcmode="lin" valueType="num">
                                      <p:cBhvr additive="base">
                                        <p:cTn id="7" dur="500"/>
                                        <p:tgtEl>
                                          <p:spTgt spid="11"/>
                                        </p:tgtEl>
                                        <p:attrNameLst>
                                          <p:attrName>ppt_y</p:attrName>
                                        </p:attrNameLst>
                                      </p:cBhvr>
                                      <p:tavLst>
                                        <p:tav tm="0">
                                          <p:val>
                                            <p:strVal val="ppt_y"/>
                                          </p:val>
                                        </p:tav>
                                        <p:tav tm="100000">
                                          <p:val>
                                            <p:strVal val="1+ppt_h/2"/>
                                          </p:val>
                                        </p:tav>
                                      </p:tavLst>
                                    </p:anim>
                                    <p:set>
                                      <p:cBhvr>
                                        <p:cTn id="8" dur="1" fill="hold">
                                          <p:stCondLst>
                                            <p:cond delay="499"/>
                                          </p:stCondLst>
                                        </p:cTn>
                                        <p:tgtEl>
                                          <p:spTgt spid="11"/>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3" presetClass="exit" presetSubtype="10" fill="hold" grpId="0" nodeType="clickEffect">
                                  <p:stCondLst>
                                    <p:cond delay="0"/>
                                  </p:stCondLst>
                                  <p:childTnLst>
                                    <p:animEffect transition="out" filter="blinds(horizontal)">
                                      <p:cBhvr>
                                        <p:cTn id="12" dur="500"/>
                                        <p:tgtEl>
                                          <p:spTgt spid="23"/>
                                        </p:tgtEl>
                                      </p:cBhvr>
                                    </p:animEffect>
                                    <p:set>
                                      <p:cBhvr>
                                        <p:cTn id="13" dur="1" fill="hold">
                                          <p:stCondLst>
                                            <p:cond delay="499"/>
                                          </p:stCondLst>
                                        </p:cTn>
                                        <p:tgtEl>
                                          <p:spTgt spid="23"/>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3" presetClass="exit" presetSubtype="10" fill="hold" nodeType="clickEffect">
                                  <p:stCondLst>
                                    <p:cond delay="0"/>
                                  </p:stCondLst>
                                  <p:childTnLst>
                                    <p:animEffect transition="out" filter="blinds(horizontal)">
                                      <p:cBhvr>
                                        <p:cTn id="17" dur="500"/>
                                        <p:tgtEl>
                                          <p:spTgt spid="24"/>
                                        </p:tgtEl>
                                      </p:cBhvr>
                                    </p:animEffect>
                                    <p:set>
                                      <p:cBhvr>
                                        <p:cTn id="18"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3"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3313" name="Picture 1"/>
          <p:cNvPicPr>
            <a:picLocks noChangeAspect="1" noChangeArrowheads="1"/>
          </p:cNvPicPr>
          <p:nvPr/>
        </p:nvPicPr>
        <p:blipFill>
          <a:blip r:embed="rId3" cstate="print"/>
          <a:srcRect l="9808" t="6499" r="11005" b="6494"/>
          <a:stretch>
            <a:fillRect/>
          </a:stretch>
        </p:blipFill>
        <p:spPr bwMode="auto">
          <a:xfrm>
            <a:off x="1085850" y="750888"/>
            <a:ext cx="7662863" cy="5803900"/>
          </a:xfrm>
          <a:prstGeom prst="rect">
            <a:avLst/>
          </a:prstGeom>
          <a:noFill/>
          <a:ln w="9525">
            <a:noFill/>
            <a:miter lim="800000"/>
            <a:headEnd/>
            <a:tailEnd/>
          </a:ln>
        </p:spPr>
      </p:pic>
      <p:sp>
        <p:nvSpPr>
          <p:cNvPr id="12" name="Rechteck 11"/>
          <p:cNvSpPr/>
          <p:nvPr/>
        </p:nvSpPr>
        <p:spPr>
          <a:xfrm>
            <a:off x="7000875" y="5927725"/>
            <a:ext cx="2143125" cy="369888"/>
          </a:xfrm>
          <a:prstGeom prst="rect">
            <a:avLst/>
          </a:prstGeom>
          <a:solidFill>
            <a:schemeClr val="tx2">
              <a:lumMod val="20000"/>
              <a:lumOff val="80000"/>
            </a:schemeClr>
          </a:solidFill>
        </p:spPr>
        <p:txBody>
          <a:bodyPr>
            <a:spAutoFit/>
          </a:bodyPr>
          <a:lstStyle/>
          <a:p>
            <a:pPr>
              <a:defRPr/>
            </a:pPr>
            <a:r>
              <a:rPr lang="de-AT" sz="900" dirty="0">
                <a:solidFill>
                  <a:srgbClr val="67726B"/>
                </a:solidFill>
                <a:latin typeface="Lucida Sans Unicode" pitchFamily="34" charset="0"/>
                <a:cs typeface="Lucida Sans Unicode" pitchFamily="34" charset="0"/>
              </a:rPr>
              <a:t>Quelle: Nach Hirschfeld 2000, GÖG/ÖBIG eigene Darstellung</a:t>
            </a:r>
          </a:p>
        </p:txBody>
      </p:sp>
      <p:sp>
        <p:nvSpPr>
          <p:cNvPr id="10" name="Titel 9"/>
          <p:cNvSpPr>
            <a:spLocks noGrp="1"/>
          </p:cNvSpPr>
          <p:nvPr>
            <p:ph type="title"/>
          </p:nvPr>
        </p:nvSpPr>
        <p:spPr>
          <a:xfrm rot="16200000">
            <a:off x="-2375694" y="3375819"/>
            <a:ext cx="5500688" cy="463550"/>
          </a:xfrm>
          <a:solidFill>
            <a:schemeClr val="accent1">
              <a:lumMod val="40000"/>
              <a:lumOff val="60000"/>
            </a:schemeClr>
          </a:solidFill>
        </p:spPr>
        <p:txBody>
          <a:bodyPr/>
          <a:lstStyle/>
          <a:p>
            <a:pPr algn="ctr">
              <a:defRPr/>
            </a:pPr>
            <a:r>
              <a:rPr lang="de-AT" sz="1400" dirty="0" smtClean="0">
                <a:ea typeface="+mj-ea"/>
              </a:rPr>
              <a:t>Populationsbezogene Erbringung von Versorgungsleistungen </a:t>
            </a:r>
            <a:br>
              <a:rPr lang="de-AT" sz="1400" dirty="0" smtClean="0">
                <a:ea typeface="+mj-ea"/>
              </a:rPr>
            </a:br>
            <a:r>
              <a:rPr lang="de-AT" sz="1400" dirty="0" smtClean="0">
                <a:ea typeface="+mj-ea"/>
              </a:rPr>
              <a:t>aus der Sicht der WHO</a:t>
            </a:r>
            <a:endParaRPr lang="de-AT" sz="1400" dirty="0">
              <a:ea typeface="+mj-ea"/>
            </a:endParaRPr>
          </a:p>
        </p:txBody>
      </p:sp>
      <p:sp>
        <p:nvSpPr>
          <p:cNvPr id="54277" name="Titel 1"/>
          <p:cNvSpPr txBox="1">
            <a:spLocks/>
          </p:cNvSpPr>
          <p:nvPr/>
        </p:nvSpPr>
        <p:spPr bwMode="auto">
          <a:xfrm>
            <a:off x="34925" y="188913"/>
            <a:ext cx="8580438" cy="647700"/>
          </a:xfrm>
          <a:prstGeom prst="rect">
            <a:avLst/>
          </a:prstGeom>
          <a:noFill/>
          <a:ln w="9525">
            <a:noFill/>
            <a:miter lim="800000"/>
            <a:headEnd/>
            <a:tailEnd/>
          </a:ln>
        </p:spPr>
        <p:txBody>
          <a:bodyPr anchor="ctr"/>
          <a:lstStyle/>
          <a:p>
            <a:r>
              <a:rPr lang="de-AT" sz="2000" b="1">
                <a:solidFill>
                  <a:srgbClr val="67726B"/>
                </a:solidFill>
                <a:latin typeface="Lucida Sans Unicode" pitchFamily="34" charset="0"/>
                <a:cs typeface="Lucida Sans Unicode" pitchFamily="34" charset="0"/>
              </a:rPr>
              <a:t>Spezialisierungen: Ergebnisse Literaturrecherche</a:t>
            </a:r>
          </a:p>
          <a:p>
            <a:pPr algn="ctr"/>
            <a:r>
              <a:rPr lang="de-AT" sz="2000" b="1">
                <a:solidFill>
                  <a:srgbClr val="67726B"/>
                </a:solidFill>
                <a:latin typeface="Lucida Sans Unicode" pitchFamily="34" charset="0"/>
                <a:cs typeface="Lucida Sans Unicode" pitchFamily="34" charset="0"/>
              </a:rPr>
              <a:t>international</a:t>
            </a:r>
          </a:p>
        </p:txBody>
      </p:sp>
      <p:sp>
        <p:nvSpPr>
          <p:cNvPr id="54278" name="Textfeld 5"/>
          <p:cNvSpPr txBox="1">
            <a:spLocks noChangeArrowheads="1"/>
          </p:cNvSpPr>
          <p:nvPr/>
        </p:nvSpPr>
        <p:spPr bwMode="auto">
          <a:xfrm>
            <a:off x="6767513" y="6551613"/>
            <a:ext cx="2268537" cy="261937"/>
          </a:xfrm>
          <a:prstGeom prst="rect">
            <a:avLst/>
          </a:prstGeom>
          <a:noFill/>
          <a:ln w="9525">
            <a:noFill/>
            <a:miter lim="800000"/>
            <a:headEnd/>
            <a:tailEnd/>
          </a:ln>
        </p:spPr>
        <p:txBody>
          <a:bodyPr>
            <a:spAutoFit/>
          </a:bodyPr>
          <a:lstStyle/>
          <a:p>
            <a:r>
              <a:rPr lang="de-AT" sz="1100">
                <a:latin typeface="Lucida Sans Unicode" pitchFamily="34" charset="0"/>
                <a:cs typeface="Lucida Sans Unicode" pitchFamily="34" charset="0"/>
              </a:rPr>
              <a:t>Quelle: Evaluation GuKG 2011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313"/>
                                        </p:tgtEl>
                                        <p:attrNameLst>
                                          <p:attrName>style.visibility</p:attrName>
                                        </p:attrNameLst>
                                      </p:cBhvr>
                                      <p:to>
                                        <p:strVal val="visible"/>
                                      </p:to>
                                    </p:set>
                                    <p:animEffect transition="in" filter="blinds(horizontal)">
                                      <p:cBhvr>
                                        <p:cTn id="7" dur="500"/>
                                        <p:tgtEl>
                                          <p:spTgt spid="1331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p:cNvSpPr>
            <a:spLocks noGrp="1"/>
          </p:cNvSpPr>
          <p:nvPr>
            <p:ph sz="half" idx="1"/>
          </p:nvPr>
        </p:nvSpPr>
        <p:spPr>
          <a:xfrm>
            <a:off x="4572000" y="1250950"/>
            <a:ext cx="4244975" cy="5130800"/>
          </a:xfrm>
        </p:spPr>
        <p:txBody>
          <a:bodyPr/>
          <a:lstStyle/>
          <a:p>
            <a:pPr eaLnBrk="1" hangingPunct="1">
              <a:buFont typeface="Lucida Sans Unicode" pitchFamily="34" charset="0"/>
              <a:buNone/>
              <a:defRPr/>
            </a:pPr>
            <a:r>
              <a:rPr lang="de-AT" b="1" dirty="0" smtClean="0"/>
              <a:t>… den Bildungsbereich:</a:t>
            </a:r>
          </a:p>
          <a:p>
            <a:pPr eaLnBrk="1" hangingPunct="1">
              <a:defRPr/>
            </a:pPr>
            <a:r>
              <a:rPr lang="de-AT" sz="1400" b="1" dirty="0" smtClean="0">
                <a:solidFill>
                  <a:schemeClr val="accent2">
                    <a:lumMod val="75000"/>
                  </a:schemeClr>
                </a:solidFill>
              </a:rPr>
              <a:t>Bedarfsgerechte</a:t>
            </a:r>
            <a:r>
              <a:rPr lang="de-AT" sz="1400" dirty="0" smtClean="0"/>
              <a:t> </a:t>
            </a:r>
            <a:r>
              <a:rPr lang="de-AT" sz="1400" dirty="0" smtClean="0">
                <a:solidFill>
                  <a:schemeClr val="tx1">
                    <a:lumMod val="65000"/>
                    <a:lumOff val="35000"/>
                  </a:schemeClr>
                </a:solidFill>
              </a:rPr>
              <a:t>Pflegeausbildungen (insbesondere hinsichtlich </a:t>
            </a:r>
            <a:r>
              <a:rPr lang="de-AT" sz="1400" b="1" dirty="0" smtClean="0">
                <a:solidFill>
                  <a:schemeClr val="tx1">
                    <a:lumMod val="65000"/>
                    <a:lumOff val="35000"/>
                  </a:schemeClr>
                </a:solidFill>
              </a:rPr>
              <a:t>aufbauender</a:t>
            </a:r>
            <a:r>
              <a:rPr lang="de-AT" sz="1400" dirty="0" smtClean="0">
                <a:solidFill>
                  <a:schemeClr val="tx1">
                    <a:lumMod val="65000"/>
                    <a:lumOff val="35000"/>
                  </a:schemeClr>
                </a:solidFill>
              </a:rPr>
              <a:t> </a:t>
            </a:r>
            <a:r>
              <a:rPr lang="de-AT" sz="1400" b="1" dirty="0" smtClean="0">
                <a:solidFill>
                  <a:schemeClr val="tx1">
                    <a:lumMod val="65000"/>
                    <a:lumOff val="35000"/>
                  </a:schemeClr>
                </a:solidFill>
              </a:rPr>
              <a:t>Spezialisierungen</a:t>
            </a:r>
            <a:r>
              <a:rPr lang="de-AT" sz="1400" dirty="0" smtClean="0">
                <a:solidFill>
                  <a:schemeClr val="tx1">
                    <a:lumMod val="65000"/>
                    <a:lumOff val="35000"/>
                  </a:schemeClr>
                </a:solidFill>
              </a:rPr>
              <a:t>)</a:t>
            </a:r>
          </a:p>
          <a:p>
            <a:pPr lvl="1" eaLnBrk="1" hangingPunct="1">
              <a:defRPr/>
            </a:pPr>
            <a:r>
              <a:rPr lang="de-AT" sz="1400" dirty="0" smtClean="0"/>
              <a:t>Akutpflege, Langzeitpflege, Mobile Pflege, </a:t>
            </a:r>
            <a:r>
              <a:rPr lang="de-AT" sz="1400" dirty="0" smtClean="0"/>
              <a:t>Zielgruppen</a:t>
            </a:r>
          </a:p>
          <a:p>
            <a:pPr lvl="1" eaLnBrk="1" hangingPunct="1">
              <a:buNone/>
              <a:defRPr/>
            </a:pPr>
            <a:endParaRPr lang="de-AT" sz="1400" dirty="0" smtClean="0"/>
          </a:p>
          <a:p>
            <a:pPr eaLnBrk="1" hangingPunct="1">
              <a:defRPr/>
            </a:pPr>
            <a:r>
              <a:rPr lang="de-AT" sz="1400" b="1" dirty="0" smtClean="0">
                <a:solidFill>
                  <a:schemeClr val="accent2">
                    <a:lumMod val="75000"/>
                  </a:schemeClr>
                </a:solidFill>
              </a:rPr>
              <a:t>Konkurrenzfähige</a:t>
            </a:r>
            <a:r>
              <a:rPr lang="de-AT" sz="1400" dirty="0" smtClean="0">
                <a:solidFill>
                  <a:schemeClr val="tx1">
                    <a:lumMod val="65000"/>
                    <a:lumOff val="35000"/>
                  </a:schemeClr>
                </a:solidFill>
              </a:rPr>
              <a:t> Pflegeausbildungen</a:t>
            </a:r>
          </a:p>
          <a:p>
            <a:pPr lvl="1" eaLnBrk="1" hangingPunct="1">
              <a:defRPr/>
            </a:pPr>
            <a:r>
              <a:rPr lang="de-AT" sz="1400" dirty="0" smtClean="0"/>
              <a:t>Höherqualifizierung der Pflegehilfe (analog der Fach-Sozialbetreuer/in) für z. B. Akutpflege, HKP, Psychiatrie </a:t>
            </a:r>
          </a:p>
          <a:p>
            <a:pPr lvl="1" eaLnBrk="1" hangingPunct="1">
              <a:defRPr/>
            </a:pPr>
            <a:r>
              <a:rPr lang="de-AT" sz="1400" dirty="0" err="1" smtClean="0"/>
              <a:t>Akademisierung</a:t>
            </a:r>
            <a:r>
              <a:rPr lang="de-AT" sz="1400" dirty="0" smtClean="0"/>
              <a:t> des Gehobenen Dienstes für </a:t>
            </a:r>
            <a:r>
              <a:rPr lang="de-AT" sz="1400" dirty="0" err="1" smtClean="0"/>
              <a:t>GuK</a:t>
            </a:r>
            <a:r>
              <a:rPr lang="de-AT" sz="1400" dirty="0" smtClean="0"/>
              <a:t> (Fachhochschule)</a:t>
            </a:r>
          </a:p>
          <a:p>
            <a:pPr lvl="1" eaLnBrk="1" hangingPunct="1">
              <a:defRPr/>
            </a:pPr>
            <a:r>
              <a:rPr lang="de-AT" sz="1400" dirty="0" smtClean="0"/>
              <a:t>Spezialisierungsmöglichkeiten</a:t>
            </a:r>
          </a:p>
          <a:p>
            <a:pPr lvl="1" eaLnBrk="1" hangingPunct="1">
              <a:buNone/>
              <a:defRPr/>
            </a:pPr>
            <a:endParaRPr lang="de-AT" sz="1400" dirty="0" smtClean="0"/>
          </a:p>
          <a:p>
            <a:pPr eaLnBrk="1" hangingPunct="1">
              <a:defRPr/>
            </a:pPr>
            <a:r>
              <a:rPr lang="de-AT" sz="1400" b="1" dirty="0" smtClean="0">
                <a:solidFill>
                  <a:schemeClr val="accent2">
                    <a:lumMod val="75000"/>
                  </a:schemeClr>
                </a:solidFill>
              </a:rPr>
              <a:t>Treffsichere</a:t>
            </a:r>
            <a:r>
              <a:rPr lang="de-AT" sz="1400" b="1" dirty="0" smtClean="0"/>
              <a:t> </a:t>
            </a:r>
            <a:r>
              <a:rPr lang="de-AT" sz="1400" dirty="0" smtClean="0">
                <a:solidFill>
                  <a:schemeClr val="tx1">
                    <a:lumMod val="65000"/>
                    <a:lumOff val="35000"/>
                  </a:schemeClr>
                </a:solidFill>
              </a:rPr>
              <a:t>Erwachsenen-</a:t>
            </a:r>
            <a:r>
              <a:rPr lang="de-AT" sz="1400" dirty="0" err="1" smtClean="0">
                <a:solidFill>
                  <a:schemeClr val="tx1">
                    <a:lumMod val="65000"/>
                    <a:lumOff val="35000"/>
                  </a:schemeClr>
                </a:solidFill>
              </a:rPr>
              <a:t>bildungsangebote</a:t>
            </a:r>
            <a:r>
              <a:rPr lang="de-AT" sz="1400" dirty="0" smtClean="0">
                <a:solidFill>
                  <a:schemeClr val="tx1">
                    <a:lumMod val="65000"/>
                    <a:lumOff val="35000"/>
                  </a:schemeClr>
                </a:solidFill>
              </a:rPr>
              <a:t> </a:t>
            </a:r>
            <a:r>
              <a:rPr lang="de-AT" sz="1400" dirty="0" smtClean="0"/>
              <a:t>u. a. </a:t>
            </a:r>
          </a:p>
          <a:p>
            <a:pPr lvl="1" eaLnBrk="1" hangingPunct="1">
              <a:defRPr/>
            </a:pPr>
            <a:r>
              <a:rPr lang="de-AT" sz="1400" dirty="0" smtClean="0"/>
              <a:t>Anrechnung informell erworbener Kompetenzen</a:t>
            </a:r>
          </a:p>
          <a:p>
            <a:pPr lvl="1" eaLnBrk="1" hangingPunct="1">
              <a:defRPr/>
            </a:pPr>
            <a:r>
              <a:rPr lang="de-AT" sz="1400" dirty="0" smtClean="0"/>
              <a:t>berufsbegleitende Angebote</a:t>
            </a:r>
          </a:p>
        </p:txBody>
      </p:sp>
      <p:sp>
        <p:nvSpPr>
          <p:cNvPr id="9" name="Inhaltsplatzhalter 8"/>
          <p:cNvSpPr>
            <a:spLocks noGrp="1"/>
          </p:cNvSpPr>
          <p:nvPr>
            <p:ph sz="half" idx="2"/>
          </p:nvPr>
        </p:nvSpPr>
        <p:spPr>
          <a:xfrm>
            <a:off x="184150" y="1250950"/>
            <a:ext cx="4387850" cy="5491163"/>
          </a:xfrm>
        </p:spPr>
        <p:txBody>
          <a:bodyPr/>
          <a:lstStyle/>
          <a:p>
            <a:pPr eaLnBrk="1" hangingPunct="1">
              <a:buFont typeface="Lucida Sans Unicode" pitchFamily="34" charset="0"/>
              <a:buNone/>
              <a:defRPr/>
            </a:pPr>
            <a:r>
              <a:rPr lang="de-AT" b="1" dirty="0" smtClean="0"/>
              <a:t>… das Praxisfeld:</a:t>
            </a:r>
          </a:p>
          <a:p>
            <a:pPr marL="285750" indent="-285750" eaLnBrk="1" hangingPunct="1">
              <a:spcBef>
                <a:spcPts val="900"/>
              </a:spcBef>
              <a:defRPr/>
            </a:pPr>
            <a:r>
              <a:rPr lang="de-AT" sz="1400" dirty="0" smtClean="0">
                <a:solidFill>
                  <a:schemeClr val="tx1">
                    <a:lumMod val="65000"/>
                    <a:lumOff val="35000"/>
                  </a:schemeClr>
                </a:solidFill>
              </a:rPr>
              <a:t>Pflegeexpertise für Etablierung von </a:t>
            </a:r>
            <a:r>
              <a:rPr lang="de-AT" sz="1400" b="1" dirty="0" smtClean="0">
                <a:solidFill>
                  <a:schemeClr val="accent2">
                    <a:lumMod val="75000"/>
                  </a:schemeClr>
                </a:solidFill>
              </a:rPr>
              <a:t>Fachkarrieren</a:t>
            </a:r>
            <a:r>
              <a:rPr lang="de-AT" sz="1400" b="1" dirty="0" smtClean="0">
                <a:solidFill>
                  <a:schemeClr val="bg1">
                    <a:lumMod val="50000"/>
                  </a:schemeClr>
                </a:solidFill>
              </a:rPr>
              <a:t> </a:t>
            </a:r>
            <a:r>
              <a:rPr lang="de-AT" sz="1400" dirty="0" smtClean="0">
                <a:solidFill>
                  <a:schemeClr val="tx1">
                    <a:lumMod val="65000"/>
                    <a:lumOff val="35000"/>
                  </a:schemeClr>
                </a:solidFill>
              </a:rPr>
              <a:t>systematisch nutzen</a:t>
            </a:r>
          </a:p>
          <a:p>
            <a:pPr lvl="1" eaLnBrk="1" hangingPunct="1">
              <a:defRPr/>
            </a:pPr>
            <a:r>
              <a:rPr lang="de-AT" sz="1400" dirty="0" smtClean="0"/>
              <a:t>Heimhilfe mit Aufstiegsmöglichkeiten</a:t>
            </a:r>
          </a:p>
          <a:p>
            <a:pPr lvl="1" eaLnBrk="1" hangingPunct="1">
              <a:defRPr/>
            </a:pPr>
            <a:r>
              <a:rPr lang="de-AT" sz="1400" dirty="0" smtClean="0"/>
              <a:t>Pflegehilfe auch als Fachdienst einsetzen</a:t>
            </a:r>
          </a:p>
          <a:p>
            <a:pPr lvl="1" eaLnBrk="1" hangingPunct="1">
              <a:defRPr/>
            </a:pPr>
            <a:r>
              <a:rPr lang="de-AT" sz="1400" dirty="0" smtClean="0"/>
              <a:t>Gehobenen Dienst für wirklich gehobene Aufgaben einsetzen</a:t>
            </a:r>
          </a:p>
          <a:p>
            <a:pPr lvl="1" eaLnBrk="1" hangingPunct="1">
              <a:defRPr/>
            </a:pPr>
            <a:r>
              <a:rPr lang="de-AT" sz="1400" dirty="0" smtClean="0">
                <a:solidFill>
                  <a:schemeClr val="bg2"/>
                </a:solidFill>
              </a:rPr>
              <a:t>„</a:t>
            </a:r>
            <a:r>
              <a:rPr lang="de-AT" sz="1400" dirty="0" err="1" smtClean="0">
                <a:solidFill>
                  <a:schemeClr val="bg2"/>
                </a:solidFill>
              </a:rPr>
              <a:t>Specialist</a:t>
            </a:r>
            <a:r>
              <a:rPr lang="de-AT" sz="1400" dirty="0" smtClean="0">
                <a:solidFill>
                  <a:schemeClr val="bg2"/>
                </a:solidFill>
              </a:rPr>
              <a:t> </a:t>
            </a:r>
            <a:r>
              <a:rPr lang="de-AT" sz="1400" dirty="0" err="1" smtClean="0">
                <a:solidFill>
                  <a:schemeClr val="bg2"/>
                </a:solidFill>
              </a:rPr>
              <a:t>Nurses</a:t>
            </a:r>
            <a:r>
              <a:rPr lang="de-AT" sz="1400" dirty="0" smtClean="0">
                <a:solidFill>
                  <a:schemeClr val="bg2"/>
                </a:solidFill>
              </a:rPr>
              <a:t>“ ausbauen</a:t>
            </a:r>
          </a:p>
          <a:p>
            <a:pPr lvl="1" eaLnBrk="1" hangingPunct="1">
              <a:defRPr/>
            </a:pPr>
            <a:r>
              <a:rPr lang="de-AT" sz="1400" dirty="0" smtClean="0">
                <a:solidFill>
                  <a:schemeClr val="bg2"/>
                </a:solidFill>
              </a:rPr>
              <a:t>„</a:t>
            </a:r>
            <a:r>
              <a:rPr lang="de-AT" sz="1400" dirty="0" err="1" smtClean="0">
                <a:solidFill>
                  <a:schemeClr val="bg2"/>
                </a:solidFill>
              </a:rPr>
              <a:t>Advanced</a:t>
            </a:r>
            <a:r>
              <a:rPr lang="de-AT" sz="1400" dirty="0" smtClean="0">
                <a:solidFill>
                  <a:schemeClr val="bg2"/>
                </a:solidFill>
              </a:rPr>
              <a:t> Practice </a:t>
            </a:r>
            <a:r>
              <a:rPr lang="de-AT" sz="1400" dirty="0" err="1" smtClean="0">
                <a:solidFill>
                  <a:schemeClr val="bg2"/>
                </a:solidFill>
              </a:rPr>
              <a:t>Nurses</a:t>
            </a:r>
            <a:r>
              <a:rPr lang="de-AT" sz="1400" dirty="0" smtClean="0">
                <a:solidFill>
                  <a:schemeClr val="bg2"/>
                </a:solidFill>
              </a:rPr>
              <a:t>“ einführen</a:t>
            </a:r>
          </a:p>
          <a:p>
            <a:pPr lvl="1" eaLnBrk="1" hangingPunct="1">
              <a:defRPr/>
            </a:pPr>
            <a:r>
              <a:rPr lang="de-AT" sz="1400" dirty="0" smtClean="0">
                <a:solidFill>
                  <a:schemeClr val="bg2"/>
                </a:solidFill>
              </a:rPr>
              <a:t>Pflegeforscher/innen in der Praxis nutzen</a:t>
            </a:r>
          </a:p>
          <a:p>
            <a:pPr eaLnBrk="1" hangingPunct="1">
              <a:defRPr/>
            </a:pPr>
            <a:r>
              <a:rPr lang="de-AT" sz="1400" b="1" dirty="0" smtClean="0">
                <a:solidFill>
                  <a:schemeClr val="accent2">
                    <a:lumMod val="75000"/>
                  </a:schemeClr>
                </a:solidFill>
              </a:rPr>
              <a:t>Bedarfsgerechter Personaleinsatz </a:t>
            </a:r>
            <a:r>
              <a:rPr lang="de-AT" sz="1400" dirty="0" smtClean="0">
                <a:solidFill>
                  <a:schemeClr val="tx1">
                    <a:lumMod val="65000"/>
                    <a:lumOff val="35000"/>
                  </a:schemeClr>
                </a:solidFill>
              </a:rPr>
              <a:t>(im Sinne Grade und </a:t>
            </a:r>
            <a:r>
              <a:rPr lang="de-AT" sz="1400" dirty="0" err="1" smtClean="0">
                <a:solidFill>
                  <a:schemeClr val="tx1">
                    <a:lumMod val="65000"/>
                    <a:lumOff val="35000"/>
                  </a:schemeClr>
                </a:solidFill>
              </a:rPr>
              <a:t>Skill</a:t>
            </a:r>
            <a:r>
              <a:rPr lang="de-AT" sz="1400" dirty="0" smtClean="0">
                <a:solidFill>
                  <a:schemeClr val="tx1">
                    <a:lumMod val="65000"/>
                    <a:lumOff val="35000"/>
                  </a:schemeClr>
                </a:solidFill>
              </a:rPr>
              <a:t> Mix) in der Praxis</a:t>
            </a:r>
          </a:p>
          <a:p>
            <a:pPr lvl="1" eaLnBrk="1" hangingPunct="1">
              <a:defRPr/>
            </a:pPr>
            <a:r>
              <a:rPr lang="de-AT" sz="1400" dirty="0" smtClean="0"/>
              <a:t>in allen Settings</a:t>
            </a:r>
          </a:p>
          <a:p>
            <a:pPr lvl="1" eaLnBrk="1" hangingPunct="1">
              <a:defRPr/>
            </a:pPr>
            <a:r>
              <a:rPr lang="de-AT" sz="1400" dirty="0" smtClean="0"/>
              <a:t>Tätigkeits- und Kompetenzanalysen</a:t>
            </a:r>
          </a:p>
          <a:p>
            <a:pPr lvl="1" eaLnBrk="1" hangingPunct="1">
              <a:defRPr/>
            </a:pPr>
            <a:r>
              <a:rPr lang="de-AT" sz="1400" dirty="0" smtClean="0"/>
              <a:t>Erfordert Erfassung und Auswertung von pflegesensitiven Ergebniskriterien als Argumentationsbasis</a:t>
            </a:r>
          </a:p>
          <a:p>
            <a:pPr lvl="1" eaLnBrk="1" hangingPunct="1">
              <a:defRPr/>
            </a:pPr>
            <a:endParaRPr lang="de-AT" sz="1400" dirty="0" smtClean="0"/>
          </a:p>
          <a:p>
            <a:pPr eaLnBrk="1" hangingPunct="1">
              <a:defRPr/>
            </a:pPr>
            <a:endParaRPr lang="de-AT" dirty="0"/>
          </a:p>
        </p:txBody>
      </p:sp>
      <p:sp>
        <p:nvSpPr>
          <p:cNvPr id="56324" name="Titel 1"/>
          <p:cNvSpPr txBox="1">
            <a:spLocks/>
          </p:cNvSpPr>
          <p:nvPr/>
        </p:nvSpPr>
        <p:spPr bwMode="auto">
          <a:xfrm>
            <a:off x="0" y="625475"/>
            <a:ext cx="9144000" cy="500063"/>
          </a:xfrm>
          <a:prstGeom prst="rect">
            <a:avLst/>
          </a:prstGeom>
          <a:solidFill>
            <a:schemeClr val="accent2"/>
          </a:solidFill>
          <a:ln w="9525">
            <a:noFill/>
            <a:miter lim="800000"/>
            <a:headEnd/>
            <a:tailEnd/>
          </a:ln>
        </p:spPr>
        <p:txBody>
          <a:bodyPr anchor="ctr"/>
          <a:lstStyle/>
          <a:p>
            <a:r>
              <a:rPr lang="de-AT" sz="2400" b="1">
                <a:solidFill>
                  <a:srgbClr val="67726B"/>
                </a:solidFill>
                <a:latin typeface="Lucida Sans Unicode" pitchFamily="34" charset="0"/>
                <a:cs typeface="Lucida Sans Unicode" pitchFamily="34" charset="0"/>
              </a:rPr>
              <a:t>Bedeutung der Reformansätze für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blinds(horizontal)">
                                      <p:cBhvr>
                                        <p:cTn id="12" dur="500"/>
                                        <p:tgtEl>
                                          <p:spTgt spid="9">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blinds(horizontal)">
                                      <p:cBhvr>
                                        <p:cTn id="15" dur="500"/>
                                        <p:tgtEl>
                                          <p:spTgt spid="9">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9">
                                            <p:txEl>
                                              <p:pRg st="3" end="3"/>
                                            </p:txEl>
                                          </p:spTgt>
                                        </p:tgtEl>
                                        <p:attrNameLst>
                                          <p:attrName>style.visibility</p:attrName>
                                        </p:attrNameLst>
                                      </p:cBhvr>
                                      <p:to>
                                        <p:strVal val="visible"/>
                                      </p:to>
                                    </p:set>
                                    <p:animEffect transition="in" filter="blinds(horizontal)">
                                      <p:cBhvr>
                                        <p:cTn id="18" dur="500"/>
                                        <p:tgtEl>
                                          <p:spTgt spid="9">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blinds(horizontal)">
                                      <p:cBhvr>
                                        <p:cTn id="21" dur="500"/>
                                        <p:tgtEl>
                                          <p:spTgt spid="9">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9">
                                            <p:txEl>
                                              <p:pRg st="5" end="5"/>
                                            </p:txEl>
                                          </p:spTgt>
                                        </p:tgtEl>
                                        <p:attrNameLst>
                                          <p:attrName>style.visibility</p:attrName>
                                        </p:attrNameLst>
                                      </p:cBhvr>
                                      <p:to>
                                        <p:strVal val="visible"/>
                                      </p:to>
                                    </p:set>
                                    <p:animEffect transition="in" filter="blinds(horizontal)">
                                      <p:cBhvr>
                                        <p:cTn id="24" dur="500"/>
                                        <p:tgtEl>
                                          <p:spTgt spid="9">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blinds(horizontal)">
                                      <p:cBhvr>
                                        <p:cTn id="27" dur="500"/>
                                        <p:tgtEl>
                                          <p:spTgt spid="9">
                                            <p:txEl>
                                              <p:pRg st="6" end="6"/>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9">
                                            <p:txEl>
                                              <p:pRg st="7" end="7"/>
                                            </p:txEl>
                                          </p:spTgt>
                                        </p:tgtEl>
                                        <p:attrNameLst>
                                          <p:attrName>style.visibility</p:attrName>
                                        </p:attrNameLst>
                                      </p:cBhvr>
                                      <p:to>
                                        <p:strVal val="visible"/>
                                      </p:to>
                                    </p:set>
                                    <p:animEffect transition="in" filter="blinds(horizontal)">
                                      <p:cBhvr>
                                        <p:cTn id="30" dur="500"/>
                                        <p:tgtEl>
                                          <p:spTgt spid="9">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animEffect transition="in" filter="blinds(horizontal)">
                                      <p:cBhvr>
                                        <p:cTn id="35" dur="500"/>
                                        <p:tgtEl>
                                          <p:spTgt spid="9">
                                            <p:txEl>
                                              <p:pRg st="8" end="8"/>
                                            </p:txEl>
                                          </p:spTgt>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9">
                                            <p:txEl>
                                              <p:pRg st="9" end="9"/>
                                            </p:txEl>
                                          </p:spTgt>
                                        </p:tgtEl>
                                        <p:attrNameLst>
                                          <p:attrName>style.visibility</p:attrName>
                                        </p:attrNameLst>
                                      </p:cBhvr>
                                      <p:to>
                                        <p:strVal val="visible"/>
                                      </p:to>
                                    </p:set>
                                    <p:animEffect transition="in" filter="blinds(horizontal)">
                                      <p:cBhvr>
                                        <p:cTn id="38" dur="500"/>
                                        <p:tgtEl>
                                          <p:spTgt spid="9">
                                            <p:txEl>
                                              <p:pRg st="9" end="9"/>
                                            </p:txEl>
                                          </p:spTgt>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9">
                                            <p:txEl>
                                              <p:pRg st="10" end="10"/>
                                            </p:txEl>
                                          </p:spTgt>
                                        </p:tgtEl>
                                        <p:attrNameLst>
                                          <p:attrName>style.visibility</p:attrName>
                                        </p:attrNameLst>
                                      </p:cBhvr>
                                      <p:to>
                                        <p:strVal val="visible"/>
                                      </p:to>
                                    </p:set>
                                    <p:animEffect transition="in" filter="blinds(horizontal)">
                                      <p:cBhvr>
                                        <p:cTn id="41" dur="500"/>
                                        <p:tgtEl>
                                          <p:spTgt spid="9">
                                            <p:txEl>
                                              <p:pRg st="10" end="10"/>
                                            </p:txEl>
                                          </p:spTgt>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9">
                                            <p:txEl>
                                              <p:pRg st="11" end="11"/>
                                            </p:txEl>
                                          </p:spTgt>
                                        </p:tgtEl>
                                        <p:attrNameLst>
                                          <p:attrName>style.visibility</p:attrName>
                                        </p:attrNameLst>
                                      </p:cBhvr>
                                      <p:to>
                                        <p:strVal val="visible"/>
                                      </p:to>
                                    </p:set>
                                    <p:animEffect transition="in" filter="blinds(horizontal)">
                                      <p:cBhvr>
                                        <p:cTn id="44" dur="500"/>
                                        <p:tgtEl>
                                          <p:spTgt spid="9">
                                            <p:txEl>
                                              <p:pRg st="11" end="1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8">
                                            <p:txEl>
                                              <p:pRg st="0" end="0"/>
                                            </p:txEl>
                                          </p:spTgt>
                                        </p:tgtEl>
                                        <p:attrNameLst>
                                          <p:attrName>style.visibility</p:attrName>
                                        </p:attrNameLst>
                                      </p:cBhvr>
                                      <p:to>
                                        <p:strVal val="visible"/>
                                      </p:to>
                                    </p:set>
                                    <p:animEffect transition="in" filter="blinds(horizontal)">
                                      <p:cBhvr>
                                        <p:cTn id="49" dur="500"/>
                                        <p:tgtEl>
                                          <p:spTgt spid="8">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8">
                                            <p:txEl>
                                              <p:pRg st="1" end="1"/>
                                            </p:txEl>
                                          </p:spTgt>
                                        </p:tgtEl>
                                        <p:attrNameLst>
                                          <p:attrName>style.visibility</p:attrName>
                                        </p:attrNameLst>
                                      </p:cBhvr>
                                      <p:to>
                                        <p:strVal val="visible"/>
                                      </p:to>
                                    </p:set>
                                    <p:animEffect transition="in" filter="blinds(horizontal)">
                                      <p:cBhvr>
                                        <p:cTn id="54" dur="500"/>
                                        <p:tgtEl>
                                          <p:spTgt spid="8">
                                            <p:txEl>
                                              <p:pRg st="1" end="1"/>
                                            </p:txEl>
                                          </p:spTgt>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8">
                                            <p:txEl>
                                              <p:pRg st="2" end="2"/>
                                            </p:txEl>
                                          </p:spTgt>
                                        </p:tgtEl>
                                        <p:attrNameLst>
                                          <p:attrName>style.visibility</p:attrName>
                                        </p:attrNameLst>
                                      </p:cBhvr>
                                      <p:to>
                                        <p:strVal val="visible"/>
                                      </p:to>
                                    </p:set>
                                    <p:animEffect transition="in" filter="blinds(horizontal)">
                                      <p:cBhvr>
                                        <p:cTn id="57" dur="500"/>
                                        <p:tgtEl>
                                          <p:spTgt spid="8">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8">
                                            <p:txEl>
                                              <p:pRg st="4" end="4"/>
                                            </p:txEl>
                                          </p:spTgt>
                                        </p:tgtEl>
                                        <p:attrNameLst>
                                          <p:attrName>style.visibility</p:attrName>
                                        </p:attrNameLst>
                                      </p:cBhvr>
                                      <p:to>
                                        <p:strVal val="visible"/>
                                      </p:to>
                                    </p:set>
                                    <p:animEffect transition="in" filter="blinds(horizontal)">
                                      <p:cBhvr>
                                        <p:cTn id="62" dur="500"/>
                                        <p:tgtEl>
                                          <p:spTgt spid="8">
                                            <p:txEl>
                                              <p:pRg st="4" end="4"/>
                                            </p:txEl>
                                          </p:spTgt>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8">
                                            <p:txEl>
                                              <p:pRg st="5" end="5"/>
                                            </p:txEl>
                                          </p:spTgt>
                                        </p:tgtEl>
                                        <p:attrNameLst>
                                          <p:attrName>style.visibility</p:attrName>
                                        </p:attrNameLst>
                                      </p:cBhvr>
                                      <p:to>
                                        <p:strVal val="visible"/>
                                      </p:to>
                                    </p:set>
                                    <p:animEffect transition="in" filter="blinds(horizontal)">
                                      <p:cBhvr>
                                        <p:cTn id="65" dur="500"/>
                                        <p:tgtEl>
                                          <p:spTgt spid="8">
                                            <p:txEl>
                                              <p:pRg st="5" end="5"/>
                                            </p:txEl>
                                          </p:spTgt>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8">
                                            <p:txEl>
                                              <p:pRg st="6" end="6"/>
                                            </p:txEl>
                                          </p:spTgt>
                                        </p:tgtEl>
                                        <p:attrNameLst>
                                          <p:attrName>style.visibility</p:attrName>
                                        </p:attrNameLst>
                                      </p:cBhvr>
                                      <p:to>
                                        <p:strVal val="visible"/>
                                      </p:to>
                                    </p:set>
                                    <p:animEffect transition="in" filter="blinds(horizontal)">
                                      <p:cBhvr>
                                        <p:cTn id="68" dur="500"/>
                                        <p:tgtEl>
                                          <p:spTgt spid="8">
                                            <p:txEl>
                                              <p:pRg st="6" end="6"/>
                                            </p:txEl>
                                          </p:spTgt>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8">
                                            <p:txEl>
                                              <p:pRg st="7" end="7"/>
                                            </p:txEl>
                                          </p:spTgt>
                                        </p:tgtEl>
                                        <p:attrNameLst>
                                          <p:attrName>style.visibility</p:attrName>
                                        </p:attrNameLst>
                                      </p:cBhvr>
                                      <p:to>
                                        <p:strVal val="visible"/>
                                      </p:to>
                                    </p:set>
                                    <p:animEffect transition="in" filter="blinds(horizontal)">
                                      <p:cBhvr>
                                        <p:cTn id="71" dur="500"/>
                                        <p:tgtEl>
                                          <p:spTgt spid="8">
                                            <p:txEl>
                                              <p:pRg st="7" end="7"/>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8">
                                            <p:txEl>
                                              <p:pRg st="9" end="9"/>
                                            </p:txEl>
                                          </p:spTgt>
                                        </p:tgtEl>
                                        <p:attrNameLst>
                                          <p:attrName>style.visibility</p:attrName>
                                        </p:attrNameLst>
                                      </p:cBhvr>
                                      <p:to>
                                        <p:strVal val="visible"/>
                                      </p:to>
                                    </p:set>
                                    <p:animEffect transition="in" filter="blinds(horizontal)">
                                      <p:cBhvr>
                                        <p:cTn id="76" dur="500"/>
                                        <p:tgtEl>
                                          <p:spTgt spid="8">
                                            <p:txEl>
                                              <p:pRg st="9" end="9"/>
                                            </p:txEl>
                                          </p:spTgt>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8">
                                            <p:txEl>
                                              <p:pRg st="10" end="10"/>
                                            </p:txEl>
                                          </p:spTgt>
                                        </p:tgtEl>
                                        <p:attrNameLst>
                                          <p:attrName>style.visibility</p:attrName>
                                        </p:attrNameLst>
                                      </p:cBhvr>
                                      <p:to>
                                        <p:strVal val="visible"/>
                                      </p:to>
                                    </p:set>
                                    <p:animEffect transition="in" filter="blinds(horizontal)">
                                      <p:cBhvr>
                                        <p:cTn id="79" dur="500"/>
                                        <p:tgtEl>
                                          <p:spTgt spid="8">
                                            <p:txEl>
                                              <p:pRg st="10" end="10"/>
                                            </p:txEl>
                                          </p:spTgt>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8">
                                            <p:txEl>
                                              <p:pRg st="11" end="11"/>
                                            </p:txEl>
                                          </p:spTgt>
                                        </p:tgtEl>
                                        <p:attrNameLst>
                                          <p:attrName>style.visibility</p:attrName>
                                        </p:attrNameLst>
                                      </p:cBhvr>
                                      <p:to>
                                        <p:strVal val="visible"/>
                                      </p:to>
                                    </p:set>
                                    <p:animEffect transition="in" filter="blinds(horizontal)">
                                      <p:cBhvr>
                                        <p:cTn id="82" dur="500"/>
                                        <p:tgtEl>
                                          <p:spTgt spid="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107950" y="133350"/>
            <a:ext cx="8229600" cy="415925"/>
          </a:xfrm>
        </p:spPr>
        <p:txBody>
          <a:bodyPr/>
          <a:lstStyle/>
          <a:p>
            <a:pPr eaLnBrk="1" hangingPunct="1"/>
            <a:r>
              <a:rPr lang="de-AT" smtClean="0"/>
              <a:t>Pflegebildungslandschaft - NEU</a:t>
            </a:r>
          </a:p>
        </p:txBody>
      </p:sp>
      <p:pic>
        <p:nvPicPr>
          <p:cNvPr id="16387" name="Grafik 3" descr="Folie1"/>
          <p:cNvPicPr>
            <a:picLocks noChangeAspect="1" noChangeArrowheads="1"/>
          </p:cNvPicPr>
          <p:nvPr/>
        </p:nvPicPr>
        <p:blipFill>
          <a:blip r:embed="rId2" cstate="print"/>
          <a:srcRect t="21672"/>
          <a:stretch>
            <a:fillRect/>
          </a:stretch>
        </p:blipFill>
        <p:spPr bwMode="auto">
          <a:xfrm>
            <a:off x="323850" y="620713"/>
            <a:ext cx="8529638" cy="5975350"/>
          </a:xfrm>
          <a:prstGeom prst="rect">
            <a:avLst/>
          </a:prstGeom>
          <a:noFill/>
          <a:ln w="9525">
            <a:noFill/>
            <a:miter lim="800000"/>
            <a:headEnd/>
            <a:tailEnd/>
          </a:ln>
        </p:spPr>
      </p:pic>
      <p:sp>
        <p:nvSpPr>
          <p:cNvPr id="16388" name="Rechteck 4"/>
          <p:cNvSpPr>
            <a:spLocks noChangeArrowheads="1"/>
          </p:cNvSpPr>
          <p:nvPr/>
        </p:nvSpPr>
        <p:spPr bwMode="auto">
          <a:xfrm>
            <a:off x="5715000" y="6627813"/>
            <a:ext cx="3429000" cy="230187"/>
          </a:xfrm>
          <a:prstGeom prst="rect">
            <a:avLst/>
          </a:prstGeom>
          <a:noFill/>
          <a:ln w="9525">
            <a:noFill/>
            <a:miter lim="800000"/>
            <a:headEnd/>
            <a:tailEnd/>
          </a:ln>
        </p:spPr>
        <p:txBody>
          <a:bodyPr wrap="none">
            <a:spAutoFit/>
          </a:bodyPr>
          <a:lstStyle/>
          <a:p>
            <a:r>
              <a:rPr lang="de-AT" sz="900"/>
              <a:t>Quelle: GuKG-Evaluation 2011 - GÖG/ÖBIG-eigene Darstellung</a:t>
            </a:r>
          </a:p>
        </p:txBody>
      </p:sp>
      <p:sp>
        <p:nvSpPr>
          <p:cNvPr id="5" name="Rechteck 4"/>
          <p:cNvSpPr/>
          <p:nvPr/>
        </p:nvSpPr>
        <p:spPr>
          <a:xfrm>
            <a:off x="4067175" y="620713"/>
            <a:ext cx="2089150" cy="5832475"/>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de-AT" sz="2900" b="1" dirty="0">
                <a:solidFill>
                  <a:schemeClr val="accent2">
                    <a:lumMod val="75000"/>
                  </a:schemeClr>
                </a:solidFill>
              </a:rPr>
              <a:t>Berufliche Bildung </a:t>
            </a:r>
            <a:r>
              <a:rPr lang="de-AT" sz="2900" b="1" dirty="0" err="1">
                <a:solidFill>
                  <a:schemeClr val="accent2">
                    <a:lumMod val="75000"/>
                  </a:schemeClr>
                </a:solidFill>
              </a:rPr>
              <a:t>Sekundar</a:t>
            </a:r>
            <a:r>
              <a:rPr lang="de-AT" sz="2900" b="1" dirty="0">
                <a:solidFill>
                  <a:schemeClr val="accent2">
                    <a:lumMod val="75000"/>
                  </a:schemeClr>
                </a:solidFill>
              </a:rPr>
              <a:t>-stufe II</a:t>
            </a:r>
          </a:p>
        </p:txBody>
      </p:sp>
      <p:sp>
        <p:nvSpPr>
          <p:cNvPr id="6" name="Rechteck 5"/>
          <p:cNvSpPr/>
          <p:nvPr/>
        </p:nvSpPr>
        <p:spPr>
          <a:xfrm>
            <a:off x="1763713" y="620688"/>
            <a:ext cx="2160587" cy="5832648"/>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scene3d>
              <a:camera prst="orthographicFront">
                <a:rot lat="0" lon="0" rev="0"/>
              </a:camera>
              <a:lightRig rig="threePt" dir="t"/>
            </a:scene3d>
          </a:bodyPr>
          <a:lstStyle/>
          <a:p>
            <a:pPr algn="ctr">
              <a:defRPr/>
            </a:pPr>
            <a:r>
              <a:rPr lang="de-AT" sz="2800" b="1" dirty="0">
                <a:solidFill>
                  <a:schemeClr val="accent5">
                    <a:lumMod val="50000"/>
                  </a:schemeClr>
                </a:solidFill>
              </a:rPr>
              <a:t>Erwachsenen-</a:t>
            </a:r>
            <a:r>
              <a:rPr lang="de-AT" sz="2800" b="1" dirty="0" err="1">
                <a:solidFill>
                  <a:schemeClr val="accent5">
                    <a:lumMod val="50000"/>
                  </a:schemeClr>
                </a:solidFill>
              </a:rPr>
              <a:t>bildung</a:t>
            </a:r>
            <a:endParaRPr lang="de-AT" sz="2800" b="1" dirty="0">
              <a:solidFill>
                <a:schemeClr val="accent5">
                  <a:lumMod val="50000"/>
                </a:schemeClr>
              </a:solidFill>
            </a:endParaRPr>
          </a:p>
        </p:txBody>
      </p:sp>
      <p:sp>
        <p:nvSpPr>
          <p:cNvPr id="7" name="Rechteck 6"/>
          <p:cNvSpPr/>
          <p:nvPr/>
        </p:nvSpPr>
        <p:spPr>
          <a:xfrm>
            <a:off x="6300788" y="620713"/>
            <a:ext cx="2374900" cy="5832475"/>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de-AT" sz="2900" b="1" dirty="0">
                <a:solidFill>
                  <a:srgbClr val="C00000"/>
                </a:solidFill>
              </a:rPr>
              <a:t>Berufliche Bildung im Hochschul-</a:t>
            </a:r>
            <a:r>
              <a:rPr lang="de-AT" sz="2900" b="1" dirty="0" err="1">
                <a:solidFill>
                  <a:srgbClr val="C00000"/>
                </a:solidFill>
              </a:rPr>
              <a:t>bereich</a:t>
            </a:r>
            <a:endParaRPr lang="de-AT" sz="29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1+#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a:xfrm>
            <a:off x="395288" y="1500188"/>
            <a:ext cx="8229600" cy="415925"/>
          </a:xfrm>
        </p:spPr>
        <p:txBody>
          <a:bodyPr/>
          <a:lstStyle/>
          <a:p>
            <a:pPr eaLnBrk="1" hangingPunct="1"/>
            <a:r>
              <a:rPr lang="de-AT" smtClean="0"/>
              <a:t>Prämissen für die Neugestaltung</a:t>
            </a:r>
          </a:p>
        </p:txBody>
      </p:sp>
      <p:sp>
        <p:nvSpPr>
          <p:cNvPr id="3" name="Inhaltsplatzhalter 2"/>
          <p:cNvSpPr>
            <a:spLocks noGrp="1"/>
          </p:cNvSpPr>
          <p:nvPr>
            <p:ph idx="1"/>
          </p:nvPr>
        </p:nvSpPr>
        <p:spPr>
          <a:xfrm>
            <a:off x="457200" y="1989138"/>
            <a:ext cx="8229600" cy="2908300"/>
          </a:xfrm>
        </p:spPr>
        <p:txBody>
          <a:bodyPr/>
          <a:lstStyle/>
          <a:p>
            <a:pPr eaLnBrk="1" hangingPunct="1"/>
            <a:r>
              <a:rPr lang="de-AT" sz="2400" dirty="0" smtClean="0"/>
              <a:t>Handlungskompetenz </a:t>
            </a:r>
            <a:r>
              <a:rPr lang="de-AT" sz="2400" dirty="0" smtClean="0"/>
              <a:t>entwickeln</a:t>
            </a:r>
          </a:p>
          <a:p>
            <a:pPr eaLnBrk="1" hangingPunct="1"/>
            <a:r>
              <a:rPr lang="de-AT" sz="2400" dirty="0" smtClean="0"/>
              <a:t>Generalisierung vor Spezialisierung</a:t>
            </a:r>
          </a:p>
          <a:p>
            <a:pPr eaLnBrk="1" hangingPunct="1"/>
            <a:r>
              <a:rPr lang="de-AT" sz="2400" dirty="0" smtClean="0"/>
              <a:t>Bedarfsorientierung durch mehr Flexibilität</a:t>
            </a:r>
          </a:p>
          <a:p>
            <a:pPr eaLnBrk="1" hangingPunct="1"/>
            <a:r>
              <a:rPr lang="de-AT" sz="2400" dirty="0" smtClean="0"/>
              <a:t>Prinzip des lebenslangen Lernens berücksichtigen</a:t>
            </a:r>
          </a:p>
          <a:p>
            <a:pPr eaLnBrk="1" hangingPunct="1"/>
            <a:r>
              <a:rPr lang="de-AT" sz="2400" dirty="0" smtClean="0"/>
              <a:t>Durchlässigkeit gewährleisten</a:t>
            </a:r>
          </a:p>
        </p:txBody>
      </p:sp>
      <p:sp>
        <p:nvSpPr>
          <p:cNvPr id="14340" name="Textfeld 5"/>
          <p:cNvSpPr txBox="1">
            <a:spLocks noChangeArrowheads="1"/>
          </p:cNvSpPr>
          <p:nvPr/>
        </p:nvSpPr>
        <p:spPr bwMode="auto">
          <a:xfrm>
            <a:off x="6696075" y="6480175"/>
            <a:ext cx="2268538" cy="261938"/>
          </a:xfrm>
          <a:prstGeom prst="rect">
            <a:avLst/>
          </a:prstGeom>
          <a:noFill/>
          <a:ln w="9525">
            <a:noFill/>
            <a:miter lim="800000"/>
            <a:headEnd/>
            <a:tailEnd/>
          </a:ln>
        </p:spPr>
        <p:txBody>
          <a:bodyPr>
            <a:spAutoFit/>
          </a:bodyPr>
          <a:lstStyle/>
          <a:p>
            <a:r>
              <a:rPr lang="de-AT" sz="1100">
                <a:latin typeface="Lucida Sans Unicode" pitchFamily="34" charset="0"/>
                <a:cs typeface="Lucida Sans Unicode" pitchFamily="34" charset="0"/>
              </a:rPr>
              <a:t>Quelle: Evaluation GuKG 2011</a:t>
            </a:r>
          </a:p>
        </p:txBody>
      </p:sp>
      <p:sp>
        <p:nvSpPr>
          <p:cNvPr id="14341" name="Titel 1"/>
          <p:cNvSpPr txBox="1">
            <a:spLocks/>
          </p:cNvSpPr>
          <p:nvPr/>
        </p:nvSpPr>
        <p:spPr bwMode="auto">
          <a:xfrm>
            <a:off x="395288" y="925513"/>
            <a:ext cx="8229600" cy="415925"/>
          </a:xfrm>
          <a:prstGeom prst="rect">
            <a:avLst/>
          </a:prstGeom>
          <a:noFill/>
          <a:ln w="9525">
            <a:noFill/>
            <a:miter lim="800000"/>
            <a:headEnd/>
            <a:tailEnd/>
          </a:ln>
        </p:spPr>
        <p:txBody>
          <a:bodyPr anchor="ctr"/>
          <a:lstStyle/>
          <a:p>
            <a:r>
              <a:rPr lang="de-AT" sz="2400" b="1" dirty="0">
                <a:solidFill>
                  <a:srgbClr val="67726B"/>
                </a:solidFill>
                <a:latin typeface="Lucida Sans Unicode" pitchFamily="34" charset="0"/>
                <a:cs typeface="Lucida Sans Unicode" pitchFamily="34" charset="0"/>
              </a:rPr>
              <a:t>Reformansätze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el 1"/>
          <p:cNvSpPr>
            <a:spLocks noGrp="1"/>
          </p:cNvSpPr>
          <p:nvPr>
            <p:ph type="title"/>
          </p:nvPr>
        </p:nvSpPr>
        <p:spPr>
          <a:xfrm>
            <a:off x="457200" y="782638"/>
            <a:ext cx="8229600" cy="414337"/>
          </a:xfrm>
        </p:spPr>
        <p:txBody>
          <a:bodyPr/>
          <a:lstStyle/>
          <a:p>
            <a:pPr eaLnBrk="1" hangingPunct="1"/>
            <a:r>
              <a:rPr lang="de-AT" smtClean="0"/>
              <a:t>Kontakt</a:t>
            </a:r>
          </a:p>
        </p:txBody>
      </p:sp>
      <p:sp>
        <p:nvSpPr>
          <p:cNvPr id="44" name="Textfeld 43"/>
          <p:cNvSpPr txBox="1"/>
          <p:nvPr/>
        </p:nvSpPr>
        <p:spPr bwMode="auto">
          <a:xfrm>
            <a:off x="971550" y="2276475"/>
            <a:ext cx="3503613" cy="2719388"/>
          </a:xfrm>
          <a:prstGeom prst="rect">
            <a:avLst/>
          </a:prstGeom>
          <a:noFill/>
        </p:spPr>
        <p:txBody>
          <a:bodyPr lIns="0" tIns="0" rIns="0" bIns="0">
            <a:spAutoFit/>
          </a:bodyPr>
          <a:lstStyle/>
          <a:p>
            <a:pPr indent="-180000">
              <a:lnSpc>
                <a:spcPts val="2500"/>
              </a:lnSpc>
              <a:spcBef>
                <a:spcPts val="0"/>
              </a:spcBef>
              <a:spcAft>
                <a:spcPts val="1200"/>
              </a:spcAft>
              <a:buFont typeface="Arial" charset="0"/>
              <a:buNone/>
              <a:tabLst>
                <a:tab pos="355600" algn="l"/>
              </a:tabLst>
              <a:defRPr/>
            </a:pPr>
            <a:r>
              <a:rPr lang="de-DE" sz="1600" spc="-30" dirty="0">
                <a:solidFill>
                  <a:srgbClr val="67726B"/>
                </a:solidFill>
                <a:latin typeface="Lucida Sans Unicode" pitchFamily="34" charset="0"/>
                <a:cs typeface="Lucida Sans Unicode" pitchFamily="34" charset="0"/>
              </a:rPr>
              <a:t>Ingrid Rottenhofer</a:t>
            </a:r>
          </a:p>
          <a:p>
            <a:pPr indent="-180000">
              <a:lnSpc>
                <a:spcPts val="2500"/>
              </a:lnSpc>
              <a:spcBef>
                <a:spcPts val="0"/>
              </a:spcBef>
              <a:spcAft>
                <a:spcPts val="1200"/>
              </a:spcAft>
              <a:buFont typeface="Arial" charset="0"/>
              <a:buNone/>
              <a:tabLst>
                <a:tab pos="355600" algn="l"/>
              </a:tabLst>
              <a:defRPr/>
            </a:pPr>
            <a:r>
              <a:rPr lang="de-DE" sz="1600" spc="-30" dirty="0">
                <a:solidFill>
                  <a:srgbClr val="67726B"/>
                </a:solidFill>
                <a:latin typeface="Lucida Sans Unicode" pitchFamily="34" charset="0"/>
                <a:cs typeface="Lucida Sans Unicode" pitchFamily="34" charset="0"/>
              </a:rPr>
              <a:t/>
            </a:r>
            <a:br>
              <a:rPr lang="de-DE" sz="1600" spc="-30" dirty="0">
                <a:solidFill>
                  <a:srgbClr val="67726B"/>
                </a:solidFill>
                <a:latin typeface="Lucida Sans Unicode" pitchFamily="34" charset="0"/>
                <a:cs typeface="Lucida Sans Unicode" pitchFamily="34" charset="0"/>
              </a:rPr>
            </a:br>
            <a:r>
              <a:rPr lang="de-DE" sz="1400" spc="-30" dirty="0">
                <a:solidFill>
                  <a:srgbClr val="67726B"/>
                </a:solidFill>
                <a:latin typeface="Lucida Sans Unicode" pitchFamily="34" charset="0"/>
                <a:cs typeface="Lucida Sans Unicode" pitchFamily="34" charset="0"/>
              </a:rPr>
              <a:t>Stubenring 6</a:t>
            </a:r>
            <a:r>
              <a:rPr lang="de-AT" sz="1400" spc="-30" dirty="0">
                <a:solidFill>
                  <a:srgbClr val="67726B"/>
                </a:solidFill>
                <a:latin typeface="Lucida Sans Unicode" pitchFamily="34" charset="0"/>
                <a:cs typeface="Lucida Sans Unicode" pitchFamily="34" charset="0"/>
              </a:rPr>
              <a:t/>
            </a:r>
            <a:br>
              <a:rPr lang="de-AT" sz="1400" spc="-30" dirty="0">
                <a:solidFill>
                  <a:srgbClr val="67726B"/>
                </a:solidFill>
                <a:latin typeface="Lucida Sans Unicode" pitchFamily="34" charset="0"/>
                <a:cs typeface="Lucida Sans Unicode" pitchFamily="34" charset="0"/>
              </a:rPr>
            </a:br>
            <a:r>
              <a:rPr lang="de-AT" sz="1400" spc="-30" dirty="0">
                <a:solidFill>
                  <a:srgbClr val="67726B"/>
                </a:solidFill>
                <a:latin typeface="Lucida Sans Unicode" pitchFamily="34" charset="0"/>
                <a:cs typeface="Lucida Sans Unicode" pitchFamily="34" charset="0"/>
              </a:rPr>
              <a:t>1010 Vienna, Austria</a:t>
            </a:r>
            <a:r>
              <a:rPr lang="de-DE" sz="1600" spc="-30" dirty="0">
                <a:solidFill>
                  <a:srgbClr val="67726B"/>
                </a:solidFill>
                <a:latin typeface="Lucida Sans Unicode" pitchFamily="34" charset="0"/>
                <a:cs typeface="Lucida Sans Unicode" pitchFamily="34" charset="0"/>
              </a:rPr>
              <a:t/>
            </a:r>
            <a:br>
              <a:rPr lang="de-DE" sz="1600" spc="-30" dirty="0">
                <a:solidFill>
                  <a:srgbClr val="67726B"/>
                </a:solidFill>
                <a:latin typeface="Lucida Sans Unicode" pitchFamily="34" charset="0"/>
                <a:cs typeface="Lucida Sans Unicode" pitchFamily="34" charset="0"/>
              </a:rPr>
            </a:br>
            <a:r>
              <a:rPr lang="de-DE" sz="1400" b="1" spc="-30" dirty="0">
                <a:solidFill>
                  <a:srgbClr val="67726B"/>
                </a:solidFill>
                <a:latin typeface="Lucida Sans Unicode" pitchFamily="34" charset="0"/>
                <a:cs typeface="Lucida Sans Unicode" pitchFamily="34" charset="0"/>
              </a:rPr>
              <a:t>T:	</a:t>
            </a:r>
            <a:r>
              <a:rPr lang="de-DE" sz="1400" spc="-30" dirty="0">
                <a:solidFill>
                  <a:srgbClr val="67726B"/>
                </a:solidFill>
                <a:latin typeface="Lucida Sans Unicode" pitchFamily="34" charset="0"/>
                <a:cs typeface="Lucida Sans Unicode" pitchFamily="34" charset="0"/>
              </a:rPr>
              <a:t>+43 1 515 61-123</a:t>
            </a:r>
            <a:br>
              <a:rPr lang="de-DE" sz="1400" spc="-30" dirty="0">
                <a:solidFill>
                  <a:srgbClr val="67726B"/>
                </a:solidFill>
                <a:latin typeface="Lucida Sans Unicode" pitchFamily="34" charset="0"/>
                <a:cs typeface="Lucida Sans Unicode" pitchFamily="34" charset="0"/>
              </a:rPr>
            </a:br>
            <a:r>
              <a:rPr lang="de-DE" sz="1400" b="1" spc="-30" dirty="0">
                <a:solidFill>
                  <a:srgbClr val="67726B"/>
                </a:solidFill>
                <a:latin typeface="Lucida Sans Unicode" pitchFamily="34" charset="0"/>
                <a:cs typeface="Lucida Sans Unicode" pitchFamily="34" charset="0"/>
              </a:rPr>
              <a:t>F:	</a:t>
            </a:r>
            <a:r>
              <a:rPr lang="de-DE" sz="1400" spc="-30" dirty="0">
                <a:solidFill>
                  <a:srgbClr val="67726B"/>
                </a:solidFill>
                <a:latin typeface="Lucida Sans Unicode" pitchFamily="34" charset="0"/>
                <a:cs typeface="Lucida Sans Unicode" pitchFamily="34" charset="0"/>
              </a:rPr>
              <a:t>+43 1 513 84 72</a:t>
            </a:r>
            <a:br>
              <a:rPr lang="de-DE" sz="1400" spc="-30" dirty="0">
                <a:solidFill>
                  <a:srgbClr val="67726B"/>
                </a:solidFill>
                <a:latin typeface="Lucida Sans Unicode" pitchFamily="34" charset="0"/>
                <a:cs typeface="Lucida Sans Unicode" pitchFamily="34" charset="0"/>
              </a:rPr>
            </a:br>
            <a:r>
              <a:rPr lang="de-DE" sz="1400" b="1" spc="-30" dirty="0">
                <a:solidFill>
                  <a:srgbClr val="67726B"/>
                </a:solidFill>
                <a:latin typeface="Lucida Sans Unicode" pitchFamily="34" charset="0"/>
                <a:cs typeface="Lucida Sans Unicode" pitchFamily="34" charset="0"/>
              </a:rPr>
              <a:t>E:</a:t>
            </a:r>
            <a:r>
              <a:rPr lang="de-DE" sz="1400" spc="-30" dirty="0">
                <a:solidFill>
                  <a:srgbClr val="67726B"/>
                </a:solidFill>
                <a:latin typeface="Lucida Sans Unicode" pitchFamily="34" charset="0"/>
                <a:cs typeface="Lucida Sans Unicode" pitchFamily="34" charset="0"/>
              </a:rPr>
              <a:t>	ingrid.rottenhofer@goeg.at</a:t>
            </a:r>
            <a:br>
              <a:rPr lang="de-DE" sz="1400" spc="-30" dirty="0">
                <a:solidFill>
                  <a:srgbClr val="67726B"/>
                </a:solidFill>
                <a:latin typeface="Lucida Sans Unicode" pitchFamily="34" charset="0"/>
                <a:cs typeface="Lucida Sans Unicode" pitchFamily="34" charset="0"/>
              </a:rPr>
            </a:br>
            <a:r>
              <a:rPr lang="de-DE" sz="1400" spc="-30" dirty="0">
                <a:solidFill>
                  <a:srgbClr val="67726B"/>
                </a:solidFill>
                <a:latin typeface="Lucida Sans Unicode" pitchFamily="34" charset="0"/>
                <a:cs typeface="Lucida Sans Unicode" pitchFamily="34" charset="0"/>
              </a:rPr>
              <a:t>www.goeg.at</a:t>
            </a:r>
            <a:endParaRPr lang="de-AT" sz="1600" spc="-30" dirty="0">
              <a:solidFill>
                <a:srgbClr val="67726B"/>
              </a:solidFill>
              <a:latin typeface="Lucida Sans Unicode" pitchFamily="34" charset="0"/>
              <a:cs typeface="Lucida Sans Unicode" pitchFamily="34" charset="0"/>
            </a:endParaRPr>
          </a:p>
        </p:txBody>
      </p:sp>
      <p:pic>
        <p:nvPicPr>
          <p:cNvPr id="57348" name="Picture 2" descr="C:\Users\krystl\AppData\Local\Microsoft\Windows\Temporary Internet Files\Content.Outlook\560K33YY\LageplanGoegFGoe_20101122 (2).jpg"/>
          <p:cNvPicPr>
            <a:picLocks noChangeAspect="1" noChangeArrowheads="1"/>
          </p:cNvPicPr>
          <p:nvPr/>
        </p:nvPicPr>
        <p:blipFill>
          <a:blip r:embed="rId2" cstate="print"/>
          <a:srcRect/>
          <a:stretch>
            <a:fillRect/>
          </a:stretch>
        </p:blipFill>
        <p:spPr bwMode="auto">
          <a:xfrm>
            <a:off x="4787900" y="1700213"/>
            <a:ext cx="3859213" cy="4206875"/>
          </a:xfrm>
          <a:prstGeom prst="rect">
            <a:avLst/>
          </a:prstGeom>
          <a:noFill/>
          <a:ln w="9525">
            <a:noFill/>
            <a:miter lim="800000"/>
            <a:headEnd/>
            <a:tailEnd/>
          </a:ln>
        </p:spPr>
      </p:pic>
      <p:sp>
        <p:nvSpPr>
          <p:cNvPr id="57349" name="Rechteck 4"/>
          <p:cNvSpPr>
            <a:spLocks noChangeArrowheads="1"/>
          </p:cNvSpPr>
          <p:nvPr/>
        </p:nvSpPr>
        <p:spPr bwMode="auto">
          <a:xfrm>
            <a:off x="755650" y="5949950"/>
            <a:ext cx="8137525" cy="460375"/>
          </a:xfrm>
          <a:prstGeom prst="rect">
            <a:avLst/>
          </a:prstGeom>
          <a:noFill/>
          <a:ln w="9525">
            <a:noFill/>
            <a:miter lim="800000"/>
            <a:headEnd/>
            <a:tailEnd/>
          </a:ln>
        </p:spPr>
        <p:txBody>
          <a:bodyPr>
            <a:spAutoFit/>
          </a:bodyPr>
          <a:lstStyle/>
          <a:p>
            <a:r>
              <a:rPr lang="de-AT" sz="1200" b="1">
                <a:solidFill>
                  <a:srgbClr val="C00000"/>
                </a:solidFill>
              </a:rPr>
              <a:t>Reformansätze zum nachlesen:</a:t>
            </a:r>
            <a:r>
              <a:rPr lang="de-AT" sz="1200">
                <a:solidFill>
                  <a:srgbClr val="FF0000"/>
                </a:solidFill>
              </a:rPr>
              <a:t/>
            </a:r>
            <a:br>
              <a:rPr lang="de-AT" sz="1200">
                <a:solidFill>
                  <a:srgbClr val="FF0000"/>
                </a:solidFill>
              </a:rPr>
            </a:br>
            <a:r>
              <a:rPr lang="de-AT" sz="1200">
                <a:solidFill>
                  <a:srgbClr val="67726B"/>
                </a:solidFill>
              </a:rPr>
              <a:t>http://www.goeg.at/de/GOEG-Veranstaltungen/Konferenz-Wende-in-der-Pflegeausbildung.html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defRPr/>
            </a:pPr>
            <a:r>
              <a:rPr lang="de-AT" dirty="0" smtClean="0"/>
              <a:t>Hintergrund: Evaluierung </a:t>
            </a:r>
            <a:br>
              <a:rPr lang="de-AT" dirty="0" smtClean="0"/>
            </a:br>
            <a:r>
              <a:rPr lang="de-AT" dirty="0" smtClean="0"/>
              <a:t>der Ausbildungen gemäß </a:t>
            </a:r>
            <a:r>
              <a:rPr lang="de-AT" dirty="0" err="1" smtClean="0"/>
              <a:t>gukg</a:t>
            </a:r>
            <a:endParaRPr lang="de-AT" dirty="0"/>
          </a:p>
        </p:txBody>
      </p:sp>
      <p:sp>
        <p:nvSpPr>
          <p:cNvPr id="5" name="Textplatzhalter 4"/>
          <p:cNvSpPr>
            <a:spLocks noGrp="1"/>
          </p:cNvSpPr>
          <p:nvPr>
            <p:ph type="body" idx="1"/>
          </p:nvPr>
        </p:nvSpPr>
        <p:spPr/>
        <p:txBody>
          <a:bodyPr/>
          <a:lstStyle/>
          <a:p>
            <a:pPr>
              <a:defRPr/>
            </a:pPr>
            <a:r>
              <a:rPr lang="de-AT" dirty="0" smtClean="0"/>
              <a:t>Reformansätze</a:t>
            </a:r>
            <a:endParaRPr lang="de-A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a:xfrm>
            <a:off x="457200" y="642938"/>
            <a:ext cx="8229600" cy="774700"/>
          </a:xfrm>
        </p:spPr>
        <p:txBody>
          <a:bodyPr/>
          <a:lstStyle/>
          <a:p>
            <a:pPr eaLnBrk="1" hangingPunct="1"/>
            <a:r>
              <a:rPr lang="de-AT" sz="3200" smtClean="0"/>
              <a:t>Berufe/Professionen</a:t>
            </a:r>
          </a:p>
        </p:txBody>
      </p:sp>
      <p:sp>
        <p:nvSpPr>
          <p:cNvPr id="5" name="Datumsplatzhalter 4"/>
          <p:cNvSpPr>
            <a:spLocks noGrp="1"/>
          </p:cNvSpPr>
          <p:nvPr>
            <p:ph type="dt" sz="quarter" idx="10"/>
          </p:nvPr>
        </p:nvSpPr>
        <p:spPr/>
        <p:txBody>
          <a:bodyPr/>
          <a:lstStyle/>
          <a:p>
            <a:pPr>
              <a:defRPr/>
            </a:pPr>
            <a:fld id="{20F18EB4-7A4D-4480-A461-B064C98C0FB4}" type="datetime1">
              <a:rPr lang="de-DE" smtClean="0"/>
              <a:pPr>
                <a:defRPr/>
              </a:pPr>
              <a:t>28.11.2012</a:t>
            </a:fld>
            <a:endParaRPr lang="de-AT" dirty="0"/>
          </a:p>
        </p:txBody>
      </p:sp>
      <p:sp>
        <p:nvSpPr>
          <p:cNvPr id="7" name="Foliennummernplatzhalter 6"/>
          <p:cNvSpPr>
            <a:spLocks noGrp="1"/>
          </p:cNvSpPr>
          <p:nvPr>
            <p:ph type="sldNum" sz="quarter" idx="12"/>
          </p:nvPr>
        </p:nvSpPr>
        <p:spPr/>
        <p:txBody>
          <a:bodyPr/>
          <a:lstStyle/>
          <a:p>
            <a:pPr>
              <a:defRPr/>
            </a:pPr>
            <a:fld id="{1132D062-C940-4FAA-A5A0-24C885CB1E9E}" type="slidenum">
              <a:rPr lang="de-AT" smtClean="0"/>
              <a:pPr>
                <a:defRPr/>
              </a:pPr>
              <a:t>6</a:t>
            </a:fld>
            <a:endParaRPr lang="de-AT"/>
          </a:p>
        </p:txBody>
      </p:sp>
      <p:pic>
        <p:nvPicPr>
          <p:cNvPr id="18437" name="Picture 2" descr="Pflegeberufe1bn2a"/>
          <p:cNvPicPr>
            <a:picLocks noChangeAspect="1" noChangeArrowheads="1"/>
          </p:cNvPicPr>
          <p:nvPr/>
        </p:nvPicPr>
        <p:blipFill>
          <a:blip r:embed="rId2" cstate="print"/>
          <a:srcRect t="1364" b="7588"/>
          <a:stretch>
            <a:fillRect/>
          </a:stretch>
        </p:blipFill>
        <p:spPr bwMode="auto">
          <a:xfrm>
            <a:off x="571500" y="1409700"/>
            <a:ext cx="8143875" cy="4662488"/>
          </a:xfrm>
          <a:prstGeom prst="rect">
            <a:avLst/>
          </a:prstGeom>
          <a:noFill/>
          <a:ln w="9525">
            <a:noFill/>
            <a:miter lim="800000"/>
            <a:headEnd/>
            <a:tailEnd/>
          </a:ln>
        </p:spPr>
      </p:pic>
      <p:sp>
        <p:nvSpPr>
          <p:cNvPr id="18438" name="Rechteck 8"/>
          <p:cNvSpPr>
            <a:spLocks noChangeArrowheads="1"/>
          </p:cNvSpPr>
          <p:nvPr/>
        </p:nvSpPr>
        <p:spPr bwMode="auto">
          <a:xfrm>
            <a:off x="6357938" y="6000750"/>
            <a:ext cx="2611437" cy="261938"/>
          </a:xfrm>
          <a:prstGeom prst="rect">
            <a:avLst/>
          </a:prstGeom>
          <a:noFill/>
          <a:ln w="9525">
            <a:noFill/>
            <a:miter lim="800000"/>
            <a:headEnd/>
            <a:tailEnd/>
          </a:ln>
        </p:spPr>
        <p:txBody>
          <a:bodyPr wrap="none">
            <a:spAutoFit/>
          </a:bodyPr>
          <a:lstStyle/>
          <a:p>
            <a:r>
              <a:rPr lang="de-AT" sz="1100">
                <a:solidFill>
                  <a:srgbClr val="67726B"/>
                </a:solidFill>
              </a:rPr>
              <a:t>Quelle: GÖG/ÖBIG-eigene Darstellung</a:t>
            </a:r>
          </a:p>
        </p:txBody>
      </p:sp>
      <p:sp>
        <p:nvSpPr>
          <p:cNvPr id="18439" name="Rechteck 7"/>
          <p:cNvSpPr>
            <a:spLocks noChangeArrowheads="1"/>
          </p:cNvSpPr>
          <p:nvPr/>
        </p:nvSpPr>
        <p:spPr bwMode="auto">
          <a:xfrm>
            <a:off x="250825" y="188913"/>
            <a:ext cx="5903913" cy="369887"/>
          </a:xfrm>
          <a:prstGeom prst="rect">
            <a:avLst/>
          </a:prstGeom>
          <a:noFill/>
          <a:ln w="9525">
            <a:noFill/>
            <a:miter lim="800000"/>
            <a:headEnd/>
            <a:tailEnd/>
          </a:ln>
        </p:spPr>
        <p:txBody>
          <a:bodyPr wrap="none">
            <a:spAutoFit/>
          </a:bodyPr>
          <a:lstStyle/>
          <a:p>
            <a:r>
              <a:rPr lang="de-AT" b="1">
                <a:solidFill>
                  <a:srgbClr val="67726B"/>
                </a:solidFill>
              </a:rPr>
              <a:t>Ausgangssituation und Evaluierungsgegenstand (1)</a:t>
            </a:r>
            <a:endParaRPr lang="de-AT">
              <a:solidFill>
                <a:srgbClr val="67726B"/>
              </a:solidFill>
            </a:endParaRPr>
          </a:p>
        </p:txBody>
      </p:sp>
      <p:sp>
        <p:nvSpPr>
          <p:cNvPr id="10" name="Rechteck 9"/>
          <p:cNvSpPr/>
          <p:nvPr/>
        </p:nvSpPr>
        <p:spPr>
          <a:xfrm>
            <a:off x="468313" y="1412875"/>
            <a:ext cx="4319587" cy="324008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0825" y="1700213"/>
            <a:ext cx="8713788" cy="3889375"/>
          </a:xfrm>
        </p:spPr>
        <p:txBody>
          <a:bodyPr/>
          <a:lstStyle/>
          <a:p>
            <a:pPr algn="ctr" eaLnBrk="1" hangingPunct="1">
              <a:defRPr/>
            </a:pPr>
            <a:r>
              <a:rPr lang="de-AT" sz="2400" dirty="0" smtClean="0">
                <a:solidFill>
                  <a:schemeClr val="bg2">
                    <a:lumMod val="75000"/>
                  </a:schemeClr>
                </a:solidFill>
              </a:rPr>
              <a:t>Grundfragen</a:t>
            </a:r>
            <a:br>
              <a:rPr lang="de-AT" sz="2400" dirty="0" smtClean="0">
                <a:solidFill>
                  <a:schemeClr val="bg2">
                    <a:lumMod val="75000"/>
                  </a:schemeClr>
                </a:solidFill>
              </a:rPr>
            </a:br>
            <a:r>
              <a:rPr lang="de-AT" sz="2400" dirty="0" smtClean="0">
                <a:solidFill>
                  <a:schemeClr val="bg2">
                    <a:lumMod val="75000"/>
                  </a:schemeClr>
                </a:solidFill>
              </a:rPr>
              <a:t/>
            </a:r>
            <a:br>
              <a:rPr lang="de-AT" sz="2400" dirty="0" smtClean="0">
                <a:solidFill>
                  <a:schemeClr val="bg2">
                    <a:lumMod val="75000"/>
                  </a:schemeClr>
                </a:solidFill>
              </a:rPr>
            </a:br>
            <a:r>
              <a:rPr lang="de-AT" sz="2400" dirty="0" smtClean="0">
                <a:solidFill>
                  <a:schemeClr val="bg2">
                    <a:lumMod val="75000"/>
                  </a:schemeClr>
                </a:solidFill>
              </a:rPr>
              <a:t>stimmen</a:t>
            </a:r>
            <a:r>
              <a:rPr lang="de-AT" sz="2400" dirty="0" smtClean="0">
                <a:solidFill>
                  <a:schemeClr val="bg2">
                    <a:lumMod val="75000"/>
                  </a:schemeClr>
                </a:solidFill>
              </a:rPr>
              <a:t> Ausbildungen und PflegePraxis überein (heute </a:t>
            </a:r>
            <a:r>
              <a:rPr lang="de-AT" sz="2400" dirty="0" smtClean="0">
                <a:solidFill>
                  <a:schemeClr val="bg2">
                    <a:lumMod val="75000"/>
                  </a:schemeClr>
                </a:solidFill>
              </a:rPr>
              <a:t>und in Zukunft) ?</a:t>
            </a:r>
            <a:br>
              <a:rPr lang="de-AT" sz="2400" dirty="0" smtClean="0">
                <a:solidFill>
                  <a:schemeClr val="bg2">
                    <a:lumMod val="75000"/>
                  </a:schemeClr>
                </a:solidFill>
              </a:rPr>
            </a:br>
            <a:r>
              <a:rPr lang="de-AT" sz="2400" dirty="0" smtClean="0">
                <a:solidFill>
                  <a:schemeClr val="bg2">
                    <a:lumMod val="75000"/>
                  </a:schemeClr>
                </a:solidFill>
              </a:rPr>
              <a:t> </a:t>
            </a:r>
            <a:br>
              <a:rPr lang="de-AT" sz="2400" dirty="0" smtClean="0">
                <a:solidFill>
                  <a:schemeClr val="bg2">
                    <a:lumMod val="75000"/>
                  </a:schemeClr>
                </a:solidFill>
              </a:rPr>
            </a:br>
            <a:r>
              <a:rPr lang="de-AT" sz="2400" dirty="0" smtClean="0">
                <a:solidFill>
                  <a:schemeClr val="accent4"/>
                </a:solidFill>
              </a:rPr>
              <a:t>Und: </a:t>
            </a:r>
            <a:br>
              <a:rPr lang="de-AT" sz="2400" dirty="0" smtClean="0">
                <a:solidFill>
                  <a:schemeClr val="accent4"/>
                </a:solidFill>
              </a:rPr>
            </a:br>
            <a:r>
              <a:rPr lang="de-AT" sz="2400" dirty="0" smtClean="0">
                <a:solidFill>
                  <a:schemeClr val="accent4"/>
                </a:solidFill>
              </a:rPr>
              <a:t/>
            </a:r>
            <a:br>
              <a:rPr lang="de-AT" sz="2400" dirty="0" smtClean="0">
                <a:solidFill>
                  <a:schemeClr val="accent4"/>
                </a:solidFill>
              </a:rPr>
            </a:br>
            <a:r>
              <a:rPr lang="de-AT" sz="2400" dirty="0" smtClean="0">
                <a:solidFill>
                  <a:schemeClr val="bg2">
                    <a:lumMod val="75000"/>
                  </a:schemeClr>
                </a:solidFill>
              </a:rPr>
              <a:t>Ist der </a:t>
            </a:r>
            <a:r>
              <a:rPr lang="de-AT" sz="2400" dirty="0" smtClean="0">
                <a:solidFill>
                  <a:schemeClr val="bg2">
                    <a:lumMod val="75000"/>
                  </a:schemeClr>
                </a:solidFill>
              </a:rPr>
              <a:t>bedarf der </a:t>
            </a:r>
            <a:r>
              <a:rPr lang="de-AT" sz="2400" dirty="0" smtClean="0">
                <a:solidFill>
                  <a:schemeClr val="bg2">
                    <a:lumMod val="75000"/>
                  </a:schemeClr>
                </a:solidFill>
              </a:rPr>
              <a:t>Pflegepraxis in </a:t>
            </a:r>
            <a:r>
              <a:rPr lang="de-AT" sz="2400" dirty="0" smtClean="0">
                <a:solidFill>
                  <a:schemeClr val="bg2">
                    <a:lumMod val="75000"/>
                  </a:schemeClr>
                </a:solidFill>
              </a:rPr>
              <a:t>den Vorgaben (Verordnungen, Curricula) abgebildet ?</a:t>
            </a:r>
            <a:endParaRPr lang="de-AT" sz="2400"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elle 8"/>
          <p:cNvGraphicFramePr>
            <a:graphicFrameLocks noGrp="1"/>
          </p:cNvGraphicFramePr>
          <p:nvPr/>
        </p:nvGraphicFramePr>
        <p:xfrm>
          <a:off x="428625" y="785813"/>
          <a:ext cx="8457234" cy="5824565"/>
        </p:xfrm>
        <a:graphic>
          <a:graphicData uri="http://schemas.openxmlformats.org/drawingml/2006/table">
            <a:tbl>
              <a:tblPr firstRow="1" bandRow="1">
                <a:tableStyleId>{5C22544A-7EE6-4342-B048-85BDC9FD1C3A}</a:tableStyleId>
              </a:tblPr>
              <a:tblGrid>
                <a:gridCol w="1500198"/>
                <a:gridCol w="1785950"/>
                <a:gridCol w="1143008"/>
                <a:gridCol w="1143008"/>
                <a:gridCol w="2885070"/>
              </a:tblGrid>
              <a:tr h="1049918">
                <a:tc>
                  <a:txBody>
                    <a:bodyPr/>
                    <a:lstStyle/>
                    <a:p>
                      <a:pPr>
                        <a:spcBef>
                          <a:spcPts val="1800"/>
                        </a:spcBef>
                      </a:pPr>
                      <a:r>
                        <a:rPr lang="de-AT" sz="1600" b="0" dirty="0" smtClean="0">
                          <a:solidFill>
                            <a:schemeClr val="tx1"/>
                          </a:solidFill>
                        </a:rPr>
                        <a:t>Vorbereitung</a:t>
                      </a:r>
                      <a:br>
                        <a:rPr lang="de-AT" sz="1600" b="0" dirty="0" smtClean="0">
                          <a:solidFill>
                            <a:schemeClr val="tx1"/>
                          </a:solidFill>
                        </a:rPr>
                      </a:br>
                      <a:r>
                        <a:rPr lang="de-AT" sz="1600" b="0" dirty="0" smtClean="0">
                          <a:solidFill>
                            <a:schemeClr val="tx1"/>
                          </a:solidFill>
                        </a:rPr>
                        <a:t>(2009)</a:t>
                      </a:r>
                      <a:endParaRPr lang="de-AT" sz="1600" b="0" dirty="0">
                        <a:solidFill>
                          <a:schemeClr val="tx1"/>
                        </a:solidFill>
                      </a:endParaRPr>
                    </a:p>
                  </a:txBody>
                  <a:tcPr>
                    <a:solidFill>
                      <a:schemeClr val="bg2">
                        <a:lumMod val="20000"/>
                        <a:lumOff val="80000"/>
                      </a:schemeClr>
                    </a:solidFill>
                  </a:tcPr>
                </a:tc>
                <a:tc gridSpan="4">
                  <a:txBody>
                    <a:bodyPr/>
                    <a:lstStyle/>
                    <a:p>
                      <a:pPr algn="ctr"/>
                      <a:r>
                        <a:rPr lang="de-AT" sz="1600" dirty="0" smtClean="0">
                          <a:solidFill>
                            <a:schemeClr val="bg2">
                              <a:lumMod val="75000"/>
                            </a:schemeClr>
                          </a:solidFill>
                        </a:rPr>
                        <a:t>Bedarfs- und Kontextanalyse</a:t>
                      </a:r>
                    </a:p>
                    <a:p>
                      <a:pPr algn="ctr"/>
                      <a:r>
                        <a:rPr lang="de-AT" sz="1200" dirty="0" smtClean="0">
                          <a:solidFill>
                            <a:schemeClr val="bg2">
                              <a:lumMod val="75000"/>
                            </a:schemeClr>
                          </a:solidFill>
                        </a:rPr>
                        <a:t>Bevölkerungsentwicklung,</a:t>
                      </a:r>
                      <a:r>
                        <a:rPr lang="de-AT" sz="1200" baseline="0" dirty="0" smtClean="0">
                          <a:solidFill>
                            <a:schemeClr val="bg2">
                              <a:lumMod val="75000"/>
                            </a:schemeClr>
                          </a:solidFill>
                        </a:rPr>
                        <a:t> Gesundheitszustand der Bevölkerung; Entwicklungen, Dynamiken und Trends in der Bildungslandschaft (allgemein, </a:t>
                      </a:r>
                      <a:r>
                        <a:rPr lang="de-AT" sz="1200" baseline="0" dirty="0" err="1" smtClean="0">
                          <a:solidFill>
                            <a:schemeClr val="bg2">
                              <a:lumMod val="75000"/>
                            </a:schemeClr>
                          </a:solidFill>
                        </a:rPr>
                        <a:t>GuK</a:t>
                      </a:r>
                      <a:r>
                        <a:rPr lang="de-AT" sz="1200" baseline="0" dirty="0" smtClean="0">
                          <a:solidFill>
                            <a:schemeClr val="bg2">
                              <a:lumMod val="75000"/>
                            </a:schemeClr>
                          </a:solidFill>
                        </a:rPr>
                        <a:t>-spezifisch); Personalausstattung im Pflegebereich, Arbeitslast; Datenauswertungen (ÖGIS)</a:t>
                      </a:r>
                      <a:br>
                        <a:rPr lang="de-AT" sz="1200" baseline="0" dirty="0" smtClean="0">
                          <a:solidFill>
                            <a:schemeClr val="bg2">
                              <a:lumMod val="75000"/>
                            </a:schemeClr>
                          </a:solidFill>
                        </a:rPr>
                      </a:br>
                      <a:r>
                        <a:rPr lang="de-AT" sz="1200" baseline="0" dirty="0" smtClean="0">
                          <a:solidFill>
                            <a:schemeClr val="bg2">
                              <a:lumMod val="75000"/>
                            </a:schemeClr>
                          </a:solidFill>
                        </a:rPr>
                        <a:t>Berufsbilder, Rollen, Funktionen der Pflege (international) – Literaturanalyse</a:t>
                      </a:r>
                      <a:endParaRPr lang="de-AT" sz="1200" dirty="0">
                        <a:solidFill>
                          <a:schemeClr val="bg2">
                            <a:lumMod val="75000"/>
                          </a:schemeClr>
                        </a:solidFill>
                      </a:endParaRPr>
                    </a:p>
                  </a:txBody>
                  <a:tcPr>
                    <a:solidFill>
                      <a:schemeClr val="bg2">
                        <a:lumMod val="20000"/>
                        <a:lumOff val="80000"/>
                      </a:schemeClr>
                    </a:solidFill>
                  </a:tcPr>
                </a:tc>
                <a:tc hMerge="1">
                  <a:txBody>
                    <a:bodyPr/>
                    <a:lstStyle/>
                    <a:p>
                      <a:endParaRPr lang="de-AT"/>
                    </a:p>
                  </a:txBody>
                  <a:tcPr/>
                </a:tc>
                <a:tc hMerge="1">
                  <a:txBody>
                    <a:bodyPr/>
                    <a:lstStyle/>
                    <a:p>
                      <a:endParaRPr lang="de-AT"/>
                    </a:p>
                  </a:txBody>
                  <a:tcPr/>
                </a:tc>
                <a:tc hMerge="1">
                  <a:txBody>
                    <a:bodyPr/>
                    <a:lstStyle/>
                    <a:p>
                      <a:endParaRPr lang="de-AT"/>
                    </a:p>
                  </a:txBody>
                  <a:tcPr/>
                </a:tc>
              </a:tr>
              <a:tr h="215617">
                <a:tc>
                  <a:txBody>
                    <a:bodyPr/>
                    <a:lstStyle/>
                    <a:p>
                      <a:endParaRPr lang="de-AT" sz="800" dirty="0"/>
                    </a:p>
                  </a:txBody>
                  <a:tcPr/>
                </a:tc>
                <a:tc gridSpan="4">
                  <a:txBody>
                    <a:bodyPr/>
                    <a:lstStyle/>
                    <a:p>
                      <a:endParaRPr lang="de-AT" sz="800" dirty="0"/>
                    </a:p>
                  </a:txBody>
                  <a:tcPr/>
                </a:tc>
                <a:tc hMerge="1">
                  <a:txBody>
                    <a:bodyPr/>
                    <a:lstStyle/>
                    <a:p>
                      <a:endParaRPr lang="de-AT"/>
                    </a:p>
                  </a:txBody>
                  <a:tcPr/>
                </a:tc>
                <a:tc hMerge="1">
                  <a:txBody>
                    <a:bodyPr/>
                    <a:lstStyle/>
                    <a:p>
                      <a:endParaRPr lang="de-AT"/>
                    </a:p>
                  </a:txBody>
                  <a:tcPr/>
                </a:tc>
                <a:tc hMerge="1">
                  <a:txBody>
                    <a:bodyPr/>
                    <a:lstStyle/>
                    <a:p>
                      <a:endParaRPr lang="de-AT" sz="800" dirty="0"/>
                    </a:p>
                  </a:txBody>
                  <a:tcPr/>
                </a:tc>
              </a:tr>
              <a:tr h="1259901">
                <a:tc>
                  <a:txBody>
                    <a:bodyPr/>
                    <a:lstStyle/>
                    <a:p>
                      <a:r>
                        <a:rPr lang="de-AT" sz="1600" dirty="0" smtClean="0"/>
                        <a:t>Erhebung</a:t>
                      </a:r>
                    </a:p>
                    <a:p>
                      <a:r>
                        <a:rPr lang="de-AT" sz="1400" dirty="0" smtClean="0">
                          <a:solidFill>
                            <a:srgbClr val="FF0000"/>
                          </a:solidFill>
                        </a:rPr>
                        <a:t>Sammeln von Informationen</a:t>
                      </a:r>
                    </a:p>
                    <a:p>
                      <a:r>
                        <a:rPr lang="de-AT" sz="1400" dirty="0" smtClean="0"/>
                        <a:t>(</a:t>
                      </a:r>
                      <a:r>
                        <a:rPr lang="de-AT" sz="1400" kern="1200" baseline="0" dirty="0" smtClean="0">
                          <a:solidFill>
                            <a:schemeClr val="dk1"/>
                          </a:solidFill>
                          <a:latin typeface="+mn-lt"/>
                          <a:ea typeface="+mn-ea"/>
                          <a:cs typeface="+mn-cs"/>
                        </a:rPr>
                        <a:t>2009 – 2010)</a:t>
                      </a:r>
                      <a:endParaRPr lang="de-AT" sz="1400" kern="1200" baseline="0" dirty="0">
                        <a:solidFill>
                          <a:schemeClr val="dk1"/>
                        </a:solidFill>
                        <a:latin typeface="+mn-lt"/>
                        <a:ea typeface="+mn-ea"/>
                        <a:cs typeface="+mn-cs"/>
                      </a:endParaRPr>
                    </a:p>
                  </a:txBody>
                  <a:tcPr/>
                </a:tc>
                <a:tc>
                  <a:txBody>
                    <a:bodyPr/>
                    <a:lstStyle/>
                    <a:p>
                      <a:pPr algn="ctr"/>
                      <a:r>
                        <a:rPr lang="de-AT" sz="1600" dirty="0" smtClean="0">
                          <a:solidFill>
                            <a:schemeClr val="bg2">
                              <a:lumMod val="50000"/>
                            </a:schemeClr>
                          </a:solidFill>
                        </a:rPr>
                        <a:t>Fokusgruppen</a:t>
                      </a:r>
                      <a:r>
                        <a:rPr lang="de-AT" sz="1200" baseline="0" dirty="0" smtClean="0">
                          <a:solidFill>
                            <a:schemeClr val="bg2">
                              <a:lumMod val="50000"/>
                            </a:schemeClr>
                          </a:solidFill>
                        </a:rPr>
                        <a:t> </a:t>
                      </a:r>
                      <a:br>
                        <a:rPr lang="de-AT" sz="1200" baseline="0" dirty="0" smtClean="0">
                          <a:solidFill>
                            <a:schemeClr val="bg2">
                              <a:lumMod val="50000"/>
                            </a:schemeClr>
                          </a:solidFill>
                        </a:rPr>
                      </a:br>
                      <a:r>
                        <a:rPr lang="de-AT" sz="1200" kern="1200" baseline="0" dirty="0" smtClean="0">
                          <a:solidFill>
                            <a:schemeClr val="bg2">
                              <a:lumMod val="50000"/>
                            </a:schemeClr>
                          </a:solidFill>
                          <a:latin typeface="+mn-lt"/>
                          <a:ea typeface="+mn-ea"/>
                          <a:cs typeface="+mn-cs"/>
                        </a:rPr>
                        <a:t>(7 Perspektiven)</a:t>
                      </a:r>
                    </a:p>
                    <a:p>
                      <a:pPr algn="ctr"/>
                      <a:r>
                        <a:rPr lang="de-AT" sz="1200" baseline="0" dirty="0" smtClean="0">
                          <a:solidFill>
                            <a:schemeClr val="bg2">
                              <a:lumMod val="50000"/>
                            </a:schemeClr>
                          </a:solidFill>
                        </a:rPr>
                        <a:t>Herausforderungen –Erwartungen an die Rolle, Funktion von Pflegepersonen (SOLL)</a:t>
                      </a:r>
                      <a:endParaRPr lang="de-AT" sz="1200" dirty="0" smtClean="0">
                        <a:solidFill>
                          <a:schemeClr val="bg2">
                            <a:lumMod val="50000"/>
                          </a:schemeClr>
                        </a:solidFill>
                      </a:endParaRPr>
                    </a:p>
                  </a:txBody>
                  <a:tcPr/>
                </a:tc>
                <a:tc gridSpan="2">
                  <a:txBody>
                    <a:bodyPr/>
                    <a:lstStyle/>
                    <a:p>
                      <a:pPr algn="ctr"/>
                      <a:r>
                        <a:rPr lang="de-AT" sz="1600" kern="1200" dirty="0" smtClean="0">
                          <a:solidFill>
                            <a:schemeClr val="bg2">
                              <a:lumMod val="50000"/>
                            </a:schemeClr>
                          </a:solidFill>
                          <a:latin typeface="+mn-lt"/>
                          <a:ea typeface="+mn-ea"/>
                          <a:cs typeface="+mn-cs"/>
                        </a:rPr>
                        <a:t>Fragebogen</a:t>
                      </a:r>
                    </a:p>
                    <a:p>
                      <a:pPr algn="ctr"/>
                      <a:r>
                        <a:rPr lang="de-AT" sz="1200" dirty="0" smtClean="0">
                          <a:solidFill>
                            <a:schemeClr val="bg2">
                              <a:lumMod val="50000"/>
                            </a:schemeClr>
                          </a:solidFill>
                        </a:rPr>
                        <a:t>Ausbildungen Inputfaktoren:</a:t>
                      </a:r>
                    </a:p>
                    <a:p>
                      <a:pPr algn="ctr"/>
                      <a:r>
                        <a:rPr lang="de-AT" sz="1200" dirty="0" smtClean="0">
                          <a:solidFill>
                            <a:schemeClr val="bg2">
                              <a:lumMod val="50000"/>
                            </a:schemeClr>
                          </a:solidFill>
                        </a:rPr>
                        <a:t>Bewerber/innen,</a:t>
                      </a:r>
                      <a:r>
                        <a:rPr lang="de-AT" sz="1200" baseline="0" dirty="0" smtClean="0">
                          <a:solidFill>
                            <a:schemeClr val="bg2">
                              <a:lumMod val="50000"/>
                            </a:schemeClr>
                          </a:solidFill>
                        </a:rPr>
                        <a:t> Zugangs-</a:t>
                      </a:r>
                      <a:r>
                        <a:rPr lang="de-AT" sz="1200" baseline="0" dirty="0" err="1" smtClean="0">
                          <a:solidFill>
                            <a:schemeClr val="bg2">
                              <a:lumMod val="50000"/>
                            </a:schemeClr>
                          </a:solidFill>
                        </a:rPr>
                        <a:t>voraussetzungen</a:t>
                      </a:r>
                      <a:r>
                        <a:rPr lang="de-AT" sz="1200" baseline="0" dirty="0" smtClean="0">
                          <a:solidFill>
                            <a:schemeClr val="bg2">
                              <a:lumMod val="50000"/>
                            </a:schemeClr>
                          </a:solidFill>
                        </a:rPr>
                        <a:t>, Auswahl-verfahren, Qualifikation Lehrende etc. + QM/QS.</a:t>
                      </a:r>
                      <a:endParaRPr lang="de-AT" sz="1200" dirty="0">
                        <a:solidFill>
                          <a:schemeClr val="bg2">
                            <a:lumMod val="50000"/>
                          </a:schemeClr>
                        </a:solidFill>
                      </a:endParaRPr>
                    </a:p>
                  </a:txBody>
                  <a:tcPr/>
                </a:tc>
                <a:tc hMerge="1">
                  <a:txBody>
                    <a:bodyPr/>
                    <a:lstStyle/>
                    <a:p>
                      <a:endParaRPr lang="de-AT"/>
                    </a:p>
                  </a:txBody>
                  <a:tcPr/>
                </a:tc>
                <a:tc>
                  <a:txBody>
                    <a:bodyPr/>
                    <a:lstStyle/>
                    <a:p>
                      <a:pPr algn="ctr"/>
                      <a:r>
                        <a:rPr lang="de-AT" sz="1600" dirty="0" smtClean="0">
                          <a:solidFill>
                            <a:schemeClr val="bg2">
                              <a:lumMod val="50000"/>
                            </a:schemeClr>
                          </a:solidFill>
                        </a:rPr>
                        <a:t>Aufgabenanalyse</a:t>
                      </a:r>
                      <a:r>
                        <a:rPr lang="de-AT" dirty="0" smtClean="0">
                          <a:solidFill>
                            <a:schemeClr val="bg2">
                              <a:lumMod val="50000"/>
                            </a:schemeClr>
                          </a:solidFill>
                        </a:rPr>
                        <a:t> </a:t>
                      </a:r>
                      <a:r>
                        <a:rPr lang="de-AT" sz="1400" dirty="0" smtClean="0">
                          <a:solidFill>
                            <a:schemeClr val="bg2">
                              <a:lumMod val="50000"/>
                            </a:schemeClr>
                          </a:solidFill>
                        </a:rPr>
                        <a:t>(Workshops)</a:t>
                      </a:r>
                    </a:p>
                    <a:p>
                      <a:pPr algn="ctr"/>
                      <a:r>
                        <a:rPr lang="de-AT" sz="1200" kern="1200" baseline="0" dirty="0" smtClean="0">
                          <a:solidFill>
                            <a:schemeClr val="bg2">
                              <a:lumMod val="50000"/>
                            </a:schemeClr>
                          </a:solidFill>
                          <a:latin typeface="+mn-lt"/>
                          <a:ea typeface="+mn-ea"/>
                          <a:cs typeface="+mn-cs"/>
                        </a:rPr>
                        <a:t>Kern-Kompetenzen in allen Fachrichtungen der </a:t>
                      </a:r>
                      <a:r>
                        <a:rPr lang="de-AT" sz="1200" kern="1200" baseline="0" dirty="0" err="1" smtClean="0">
                          <a:solidFill>
                            <a:schemeClr val="bg2">
                              <a:lumMod val="50000"/>
                            </a:schemeClr>
                          </a:solidFill>
                          <a:latin typeface="+mn-lt"/>
                          <a:ea typeface="+mn-ea"/>
                          <a:cs typeface="+mn-cs"/>
                        </a:rPr>
                        <a:t>GuK</a:t>
                      </a:r>
                      <a:r>
                        <a:rPr lang="de-AT" sz="1200" kern="1200" baseline="0" dirty="0" smtClean="0">
                          <a:solidFill>
                            <a:schemeClr val="bg2">
                              <a:lumMod val="50000"/>
                            </a:schemeClr>
                          </a:solidFill>
                          <a:latin typeface="+mn-lt"/>
                          <a:ea typeface="+mn-ea"/>
                          <a:cs typeface="+mn-cs"/>
                        </a:rPr>
                        <a:t> (allgemein plus Spezialisierungen) in den zentralen Einsatzgebiete/Settings/Kernbranchen (IST)</a:t>
                      </a:r>
                    </a:p>
                  </a:txBody>
                  <a:tcPr/>
                </a:tc>
              </a:tr>
              <a:tr h="209984">
                <a:tc>
                  <a:txBody>
                    <a:bodyPr/>
                    <a:lstStyle/>
                    <a:p>
                      <a:endParaRPr lang="de-AT" sz="800" dirty="0"/>
                    </a:p>
                  </a:txBody>
                  <a:tcPr/>
                </a:tc>
                <a:tc gridSpan="4">
                  <a:txBody>
                    <a:bodyPr/>
                    <a:lstStyle/>
                    <a:p>
                      <a:endParaRPr lang="de-AT" sz="800" dirty="0">
                        <a:solidFill>
                          <a:schemeClr val="bg2">
                            <a:lumMod val="50000"/>
                          </a:schemeClr>
                        </a:solidFill>
                      </a:endParaRPr>
                    </a:p>
                  </a:txBody>
                  <a:tcPr/>
                </a:tc>
                <a:tc hMerge="1">
                  <a:txBody>
                    <a:bodyPr/>
                    <a:lstStyle/>
                    <a:p>
                      <a:endParaRPr lang="de-AT"/>
                    </a:p>
                  </a:txBody>
                  <a:tcPr/>
                </a:tc>
                <a:tc hMerge="1">
                  <a:txBody>
                    <a:bodyPr/>
                    <a:lstStyle/>
                    <a:p>
                      <a:endParaRPr lang="de-AT"/>
                    </a:p>
                  </a:txBody>
                  <a:tcPr/>
                </a:tc>
                <a:tc hMerge="1">
                  <a:txBody>
                    <a:bodyPr/>
                    <a:lstStyle/>
                    <a:p>
                      <a:endParaRPr lang="de-AT" sz="800" dirty="0"/>
                    </a:p>
                  </a:txBody>
                  <a:tcPr/>
                </a:tc>
              </a:tr>
              <a:tr h="920569">
                <a:tc>
                  <a:txBody>
                    <a:bodyPr/>
                    <a:lstStyle/>
                    <a:p>
                      <a:r>
                        <a:rPr lang="de-AT" sz="1600" dirty="0" smtClean="0"/>
                        <a:t>Validierung</a:t>
                      </a:r>
                      <a:endParaRPr lang="de-AT" sz="1600" baseline="0" dirty="0" smtClean="0"/>
                    </a:p>
                    <a:p>
                      <a:r>
                        <a:rPr lang="de-AT" sz="1400" kern="1200" baseline="0" dirty="0" smtClean="0">
                          <a:solidFill>
                            <a:schemeClr val="dk1"/>
                          </a:solidFill>
                          <a:latin typeface="+mn-lt"/>
                          <a:ea typeface="+mn-ea"/>
                          <a:cs typeface="+mn-cs"/>
                        </a:rPr>
                        <a:t>(2010-2011)</a:t>
                      </a:r>
                      <a:endParaRPr lang="de-AT" sz="1400" kern="1200" baseline="0" dirty="0">
                        <a:solidFill>
                          <a:schemeClr val="dk1"/>
                        </a:solidFill>
                        <a:latin typeface="+mn-lt"/>
                        <a:ea typeface="+mn-ea"/>
                        <a:cs typeface="+mn-cs"/>
                      </a:endParaRPr>
                    </a:p>
                  </a:txBody>
                  <a:tcPr/>
                </a:tc>
                <a:tc gridSpan="2">
                  <a:txBody>
                    <a:bodyPr/>
                    <a:lstStyle/>
                    <a:p>
                      <a:pPr algn="ctr"/>
                      <a:r>
                        <a:rPr lang="de-AT" sz="1600" kern="1200" dirty="0" smtClean="0">
                          <a:solidFill>
                            <a:schemeClr val="bg2">
                              <a:lumMod val="50000"/>
                            </a:schemeClr>
                          </a:solidFill>
                          <a:latin typeface="+mn-lt"/>
                          <a:ea typeface="+mn-ea"/>
                          <a:cs typeface="+mn-cs"/>
                        </a:rPr>
                        <a:t>Unterlagenanalyse</a:t>
                      </a:r>
                    </a:p>
                    <a:p>
                      <a:pPr algn="ctr"/>
                      <a:r>
                        <a:rPr lang="de-AT" sz="1200" kern="1200" baseline="0" dirty="0" smtClean="0">
                          <a:solidFill>
                            <a:schemeClr val="bg2">
                              <a:lumMod val="50000"/>
                            </a:schemeClr>
                          </a:solidFill>
                          <a:latin typeface="+mn-lt"/>
                          <a:ea typeface="+mn-ea"/>
                          <a:cs typeface="+mn-cs"/>
                        </a:rPr>
                        <a:t>Intendiertes Lernergebnis (Rechtsgrundlagen und Curricula)</a:t>
                      </a:r>
                    </a:p>
                    <a:p>
                      <a:pPr algn="ctr"/>
                      <a:r>
                        <a:rPr lang="de-AT" sz="1200" kern="1200" baseline="0" dirty="0" smtClean="0">
                          <a:solidFill>
                            <a:schemeClr val="bg2">
                              <a:lumMod val="50000"/>
                            </a:schemeClr>
                          </a:solidFill>
                          <a:latin typeface="+mn-lt"/>
                          <a:ea typeface="+mn-ea"/>
                          <a:cs typeface="+mn-cs"/>
                        </a:rPr>
                        <a:t>(SOLL)</a:t>
                      </a:r>
                    </a:p>
                  </a:txBody>
                  <a:tcPr/>
                </a:tc>
                <a:tc hMerge="1">
                  <a:txBody>
                    <a:bodyPr/>
                    <a:lstStyle/>
                    <a:p>
                      <a:endParaRPr lang="de-AT"/>
                    </a:p>
                  </a:txBody>
                  <a:tcPr/>
                </a:tc>
                <a:tc gridSpan="2">
                  <a:txBody>
                    <a:bodyPr/>
                    <a:lstStyle/>
                    <a:p>
                      <a:pPr algn="ctr"/>
                      <a:r>
                        <a:rPr lang="de-AT" sz="1600" dirty="0" smtClean="0">
                          <a:solidFill>
                            <a:schemeClr val="bg2">
                              <a:lumMod val="50000"/>
                            </a:schemeClr>
                          </a:solidFill>
                        </a:rPr>
                        <a:t>Fragebogenerhebung</a:t>
                      </a:r>
                    </a:p>
                    <a:p>
                      <a:pPr algn="ctr"/>
                      <a:r>
                        <a:rPr lang="de-AT" sz="1200" kern="1200" baseline="0" dirty="0" err="1" smtClean="0">
                          <a:solidFill>
                            <a:schemeClr val="bg2">
                              <a:lumMod val="50000"/>
                            </a:schemeClr>
                          </a:solidFill>
                          <a:latin typeface="+mn-lt"/>
                          <a:ea typeface="+mn-ea"/>
                          <a:cs typeface="+mn-cs"/>
                        </a:rPr>
                        <a:t>Outcome</a:t>
                      </a:r>
                      <a:r>
                        <a:rPr lang="de-AT" sz="1200" kern="1200" baseline="0" dirty="0" smtClean="0">
                          <a:solidFill>
                            <a:schemeClr val="bg2">
                              <a:lumMod val="50000"/>
                            </a:schemeClr>
                          </a:solidFill>
                          <a:latin typeface="+mn-lt"/>
                          <a:ea typeface="+mn-ea"/>
                          <a:cs typeface="+mn-cs"/>
                        </a:rPr>
                        <a:t>-Evaluation anhand ausgewählter, für die jeweilige Berufsgruppe typischen/exemplarischen Kompetenzen (</a:t>
                      </a:r>
                      <a:r>
                        <a:rPr lang="de-AT" sz="1200" kern="1200" baseline="0" dirty="0" err="1" smtClean="0">
                          <a:solidFill>
                            <a:schemeClr val="bg2">
                              <a:lumMod val="50000"/>
                            </a:schemeClr>
                          </a:solidFill>
                          <a:latin typeface="+mn-lt"/>
                          <a:ea typeface="+mn-ea"/>
                          <a:cs typeface="+mn-cs"/>
                        </a:rPr>
                        <a:t>Praxisanleiter</a:t>
                      </a:r>
                      <a:r>
                        <a:rPr lang="de-AT" sz="1200" kern="1200" baseline="0" dirty="0" smtClean="0">
                          <a:solidFill>
                            <a:schemeClr val="bg2">
                              <a:lumMod val="50000"/>
                            </a:schemeClr>
                          </a:solidFill>
                          <a:latin typeface="+mn-lt"/>
                          <a:ea typeface="+mn-ea"/>
                          <a:cs typeface="+mn-cs"/>
                        </a:rPr>
                        <a:t>/innen; Absolvent/innen-Lernergebnis IST)</a:t>
                      </a:r>
                    </a:p>
                  </a:txBody>
                  <a:tcPr/>
                </a:tc>
                <a:tc hMerge="1">
                  <a:txBody>
                    <a:bodyPr/>
                    <a:lstStyle/>
                    <a:p>
                      <a:endParaRPr lang="de-AT"/>
                    </a:p>
                  </a:txBody>
                  <a:tcPr/>
                </a:tc>
              </a:tr>
              <a:tr h="217785">
                <a:tc>
                  <a:txBody>
                    <a:bodyPr/>
                    <a:lstStyle/>
                    <a:p>
                      <a:endParaRPr lang="de-AT" sz="800" dirty="0"/>
                    </a:p>
                  </a:txBody>
                  <a:tcPr/>
                </a:tc>
                <a:tc gridSpan="4">
                  <a:txBody>
                    <a:bodyPr/>
                    <a:lstStyle/>
                    <a:p>
                      <a:endParaRPr lang="de-AT" sz="800" dirty="0">
                        <a:solidFill>
                          <a:schemeClr val="bg2">
                            <a:lumMod val="50000"/>
                          </a:schemeClr>
                        </a:solidFill>
                      </a:endParaRPr>
                    </a:p>
                  </a:txBody>
                  <a:tcPr/>
                </a:tc>
                <a:tc hMerge="1">
                  <a:txBody>
                    <a:bodyPr/>
                    <a:lstStyle/>
                    <a:p>
                      <a:endParaRPr lang="de-AT"/>
                    </a:p>
                  </a:txBody>
                  <a:tcPr/>
                </a:tc>
                <a:tc hMerge="1">
                  <a:txBody>
                    <a:bodyPr/>
                    <a:lstStyle/>
                    <a:p>
                      <a:endParaRPr lang="de-AT"/>
                    </a:p>
                  </a:txBody>
                  <a:tcPr/>
                </a:tc>
                <a:tc hMerge="1">
                  <a:txBody>
                    <a:bodyPr/>
                    <a:lstStyle/>
                    <a:p>
                      <a:endParaRPr lang="de-AT"/>
                    </a:p>
                  </a:txBody>
                  <a:tcPr/>
                </a:tc>
              </a:tr>
              <a:tr h="802773">
                <a:tc>
                  <a:txBody>
                    <a:bodyPr/>
                    <a:lstStyle/>
                    <a:p>
                      <a:r>
                        <a:rPr lang="de-AT" sz="1600" baseline="0" dirty="0" smtClean="0">
                          <a:solidFill>
                            <a:srgbClr val="FF0000"/>
                          </a:solidFill>
                        </a:rPr>
                        <a:t>Bewerten von Informationen</a:t>
                      </a:r>
                    </a:p>
                    <a:p>
                      <a:r>
                        <a:rPr lang="de-AT" sz="1400" baseline="0" dirty="0" smtClean="0"/>
                        <a:t>(2011) </a:t>
                      </a:r>
                      <a:endParaRPr lang="de-AT" sz="1400" dirty="0"/>
                    </a:p>
                  </a:txBody>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AT" sz="1600" dirty="0" smtClean="0">
                          <a:solidFill>
                            <a:schemeClr val="bg2">
                              <a:lumMod val="50000"/>
                            </a:schemeClr>
                          </a:solidFill>
                        </a:rPr>
                        <a:t>Abgleich Lernergebnis IST-SOLL</a:t>
                      </a:r>
                      <a:br>
                        <a:rPr lang="de-AT" sz="1600" dirty="0" smtClean="0">
                          <a:solidFill>
                            <a:schemeClr val="bg2">
                              <a:lumMod val="50000"/>
                            </a:schemeClr>
                          </a:solidFill>
                        </a:rPr>
                      </a:br>
                      <a:r>
                        <a:rPr lang="de-AT" sz="1600" dirty="0" smtClean="0">
                          <a:solidFill>
                            <a:schemeClr val="bg2">
                              <a:lumMod val="50000"/>
                            </a:schemeClr>
                          </a:solidFill>
                        </a:rPr>
                        <a:t> und</a:t>
                      </a:r>
                      <a:r>
                        <a:rPr lang="de-AT" sz="1600" baseline="0" dirty="0" smtClean="0">
                          <a:solidFill>
                            <a:schemeClr val="bg2">
                              <a:lumMod val="50000"/>
                            </a:schemeClr>
                          </a:solidFill>
                        </a:rPr>
                        <a:t> ergebnisbezogene </a:t>
                      </a:r>
                      <a:r>
                        <a:rPr lang="de-AT" sz="1600" dirty="0" smtClean="0">
                          <a:solidFill>
                            <a:schemeClr val="bg2">
                              <a:lumMod val="50000"/>
                            </a:schemeClr>
                          </a:solidFill>
                        </a:rPr>
                        <a:t>Validierung (Expertenworkshop)</a:t>
                      </a:r>
                    </a:p>
                    <a:p>
                      <a:pPr marL="0" marR="0" indent="0" algn="ctr" defTabSz="914400" rtl="0" eaLnBrk="1" fontAlgn="auto" latinLnBrk="0" hangingPunct="1">
                        <a:lnSpc>
                          <a:spcPct val="100000"/>
                        </a:lnSpc>
                        <a:spcBef>
                          <a:spcPts val="0"/>
                        </a:spcBef>
                        <a:spcAft>
                          <a:spcPts val="0"/>
                        </a:spcAft>
                        <a:buClrTx/>
                        <a:buSzTx/>
                        <a:buFontTx/>
                        <a:buNone/>
                        <a:tabLst/>
                        <a:defRPr/>
                      </a:pPr>
                      <a:r>
                        <a:rPr lang="de-AT" sz="1200" kern="1200" baseline="0" dirty="0" smtClean="0">
                          <a:solidFill>
                            <a:schemeClr val="bg2">
                              <a:lumMod val="50000"/>
                            </a:schemeClr>
                          </a:solidFill>
                          <a:latin typeface="+mn-lt"/>
                          <a:ea typeface="+mn-ea"/>
                          <a:cs typeface="+mn-cs"/>
                        </a:rPr>
                        <a:t>anhand der für die jeweilige Berufsgruppe d.h. Ausbildung typischen/exemplarischen Kompetenzen</a:t>
                      </a:r>
                    </a:p>
                  </a:txBody>
                  <a:tcPr/>
                </a:tc>
                <a:tc hMerge="1">
                  <a:txBody>
                    <a:bodyPr/>
                    <a:lstStyle/>
                    <a:p>
                      <a:endParaRPr lang="de-AT"/>
                    </a:p>
                  </a:txBody>
                  <a:tcPr/>
                </a:tc>
                <a:tc hMerge="1">
                  <a:txBody>
                    <a:bodyPr/>
                    <a:lstStyle/>
                    <a:p>
                      <a:endParaRPr lang="de-AT"/>
                    </a:p>
                  </a:txBody>
                  <a:tcPr/>
                </a:tc>
                <a:tc hMerge="1">
                  <a:txBody>
                    <a:bodyPr/>
                    <a:lstStyle/>
                    <a:p>
                      <a:endParaRPr lang="de-AT"/>
                    </a:p>
                  </a:txBody>
                  <a:tcPr/>
                </a:tc>
              </a:tr>
              <a:tr h="209984">
                <a:tc>
                  <a:txBody>
                    <a:bodyPr/>
                    <a:lstStyle/>
                    <a:p>
                      <a:endParaRPr lang="de-AT" sz="800" dirty="0"/>
                    </a:p>
                  </a:txBody>
                  <a:tcPr/>
                </a:tc>
                <a:tc gridSpan="4">
                  <a:txBody>
                    <a:bodyPr/>
                    <a:lstStyle/>
                    <a:p>
                      <a:endParaRPr lang="de-AT" sz="800" dirty="0">
                        <a:solidFill>
                          <a:schemeClr val="bg2">
                            <a:lumMod val="50000"/>
                          </a:schemeClr>
                        </a:solidFill>
                      </a:endParaRPr>
                    </a:p>
                  </a:txBody>
                  <a:tcPr/>
                </a:tc>
                <a:tc hMerge="1">
                  <a:txBody>
                    <a:bodyPr/>
                    <a:lstStyle/>
                    <a:p>
                      <a:endParaRPr lang="de-AT"/>
                    </a:p>
                  </a:txBody>
                  <a:tcPr/>
                </a:tc>
                <a:tc hMerge="1">
                  <a:txBody>
                    <a:bodyPr/>
                    <a:lstStyle/>
                    <a:p>
                      <a:endParaRPr lang="de-AT"/>
                    </a:p>
                  </a:txBody>
                  <a:tcPr/>
                </a:tc>
                <a:tc hMerge="1">
                  <a:txBody>
                    <a:bodyPr/>
                    <a:lstStyle/>
                    <a:p>
                      <a:endParaRPr lang="de-AT"/>
                    </a:p>
                  </a:txBody>
                  <a:tcPr/>
                </a:tc>
              </a:tr>
              <a:tr h="899929">
                <a:tc>
                  <a:txBody>
                    <a:bodyPr/>
                    <a:lstStyle/>
                    <a:p>
                      <a:r>
                        <a:rPr lang="de-AT" sz="1600" dirty="0" smtClean="0"/>
                        <a:t>Empfehlung</a:t>
                      </a:r>
                      <a:br>
                        <a:rPr lang="de-AT" sz="1600" dirty="0" smtClean="0"/>
                      </a:br>
                      <a:r>
                        <a:rPr lang="de-AT" sz="1200" dirty="0" smtClean="0">
                          <a:solidFill>
                            <a:srgbClr val="FF0000"/>
                          </a:solidFill>
                        </a:rPr>
                        <a:t>Vorbereiten von Entscheidungen</a:t>
                      </a:r>
                    </a:p>
                    <a:p>
                      <a:r>
                        <a:rPr lang="de-AT" sz="1400" dirty="0" smtClean="0"/>
                        <a:t>(</a:t>
                      </a:r>
                      <a:r>
                        <a:rPr lang="de-AT" sz="1400" kern="1200" baseline="0" dirty="0" smtClean="0">
                          <a:solidFill>
                            <a:schemeClr val="dk1"/>
                          </a:solidFill>
                          <a:latin typeface="+mn-lt"/>
                          <a:ea typeface="+mn-ea"/>
                          <a:cs typeface="+mn-cs"/>
                        </a:rPr>
                        <a:t>2011)</a:t>
                      </a:r>
                      <a:endParaRPr lang="de-AT" sz="1400" kern="1200" baseline="0" dirty="0">
                        <a:solidFill>
                          <a:schemeClr val="dk1"/>
                        </a:solidFill>
                        <a:latin typeface="+mn-lt"/>
                        <a:ea typeface="+mn-ea"/>
                        <a:cs typeface="+mn-cs"/>
                      </a:endParaRPr>
                    </a:p>
                  </a:txBody>
                  <a:tcPr/>
                </a:tc>
                <a:tc gridSpan="4">
                  <a:txBody>
                    <a:bodyPr/>
                    <a:lstStyle/>
                    <a:p>
                      <a:pPr algn="ctr"/>
                      <a:r>
                        <a:rPr lang="de-AT" sz="1600" dirty="0" smtClean="0">
                          <a:solidFill>
                            <a:schemeClr val="bg2">
                              <a:lumMod val="50000"/>
                            </a:schemeClr>
                          </a:solidFill>
                        </a:rPr>
                        <a:t>SOLL- Bildungskonzept für GUK-Berufe</a:t>
                      </a:r>
                    </a:p>
                    <a:p>
                      <a:pPr algn="ctr"/>
                      <a:r>
                        <a:rPr lang="de-AT" sz="1400" kern="1200" baseline="0" dirty="0" smtClean="0">
                          <a:solidFill>
                            <a:schemeClr val="bg2">
                              <a:lumMod val="50000"/>
                            </a:schemeClr>
                          </a:solidFill>
                          <a:latin typeface="+mn-lt"/>
                          <a:ea typeface="+mn-ea"/>
                          <a:cs typeface="+mn-cs"/>
                        </a:rPr>
                        <a:t>Erarbeitung eines idealtypischen SOLL-Konzeptes, welches in einer Konferenz  diskutiert und abgerundet wird.</a:t>
                      </a:r>
                    </a:p>
                  </a:txBody>
                  <a:tcPr/>
                </a:tc>
                <a:tc hMerge="1">
                  <a:txBody>
                    <a:bodyPr/>
                    <a:lstStyle/>
                    <a:p>
                      <a:endParaRPr lang="de-AT"/>
                    </a:p>
                  </a:txBody>
                  <a:tcPr/>
                </a:tc>
                <a:tc hMerge="1">
                  <a:txBody>
                    <a:bodyPr/>
                    <a:lstStyle/>
                    <a:p>
                      <a:endParaRPr lang="de-AT"/>
                    </a:p>
                  </a:txBody>
                  <a:tcPr/>
                </a:tc>
                <a:tc hMerge="1">
                  <a:txBody>
                    <a:bodyPr/>
                    <a:lstStyle/>
                    <a:p>
                      <a:endParaRPr lang="de-AT"/>
                    </a:p>
                  </a:txBody>
                  <a:tcPr/>
                </a:tc>
              </a:tr>
            </a:tbl>
          </a:graphicData>
        </a:graphic>
      </p:graphicFrame>
      <p:cxnSp>
        <p:nvCxnSpPr>
          <p:cNvPr id="11" name="Gerade Verbindung 10"/>
          <p:cNvCxnSpPr/>
          <p:nvPr/>
        </p:nvCxnSpPr>
        <p:spPr>
          <a:xfrm>
            <a:off x="285750" y="714375"/>
            <a:ext cx="8643938"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8" name="Gleichschenkliges Dreieck 17"/>
          <p:cNvSpPr/>
          <p:nvPr/>
        </p:nvSpPr>
        <p:spPr>
          <a:xfrm rot="10800000">
            <a:off x="6372225" y="3284538"/>
            <a:ext cx="2000250" cy="214312"/>
          </a:xfrm>
          <a:prstGeom prst="triangle">
            <a:avLst>
              <a:gd name="adj" fmla="val 49757"/>
            </a:avLst>
          </a:prstGeom>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solidFill>
                <a:schemeClr val="bg1"/>
              </a:solidFill>
              <a:latin typeface="Lucida Sans Unicode" pitchFamily="34" charset="0"/>
              <a:cs typeface="Lucida Sans Unicode" pitchFamily="34" charset="0"/>
            </a:endParaRPr>
          </a:p>
        </p:txBody>
      </p:sp>
      <p:sp>
        <p:nvSpPr>
          <p:cNvPr id="20" name="Gleichschenkliges Dreieck 19"/>
          <p:cNvSpPr/>
          <p:nvPr/>
        </p:nvSpPr>
        <p:spPr>
          <a:xfrm rot="10800000">
            <a:off x="4071938" y="5500688"/>
            <a:ext cx="2000250" cy="214312"/>
          </a:xfrm>
          <a:prstGeom prst="triangle">
            <a:avLst>
              <a:gd name="adj" fmla="val 49757"/>
            </a:avLst>
          </a:prstGeom>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solidFill>
                <a:schemeClr val="bg1"/>
              </a:solidFill>
              <a:latin typeface="Lucida Sans Unicode" pitchFamily="34" charset="0"/>
              <a:cs typeface="Lucida Sans Unicode" pitchFamily="34" charset="0"/>
            </a:endParaRPr>
          </a:p>
        </p:txBody>
      </p:sp>
      <p:sp>
        <p:nvSpPr>
          <p:cNvPr id="22571" name="Datumsplatzhalter 9"/>
          <p:cNvSpPr>
            <a:spLocks noGrp="1"/>
          </p:cNvSpPr>
          <p:nvPr>
            <p:ph type="dt" sz="quarter" idx="10"/>
          </p:nvPr>
        </p:nvSpPr>
        <p:spPr bwMode="auto">
          <a:xfrm>
            <a:off x="457200" y="6635750"/>
            <a:ext cx="1114425"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de-DE" sz="1100" smtClean="0">
                <a:solidFill>
                  <a:schemeClr val="bg1"/>
                </a:solidFill>
              </a:rPr>
              <a:t>11.11.2010</a:t>
            </a:r>
            <a:endParaRPr lang="de-AT" sz="1100" smtClean="0">
              <a:solidFill>
                <a:schemeClr val="bg1"/>
              </a:solidFill>
            </a:endParaRPr>
          </a:p>
        </p:txBody>
      </p:sp>
      <p:sp>
        <p:nvSpPr>
          <p:cNvPr id="22572" name="Foliennummernplatzhalter 12"/>
          <p:cNvSpPr>
            <a:spLocks noGrp="1"/>
          </p:cNvSpPr>
          <p:nvPr>
            <p:ph type="sldNum" sz="quarter" idx="12"/>
          </p:nvPr>
        </p:nvSpPr>
        <p:spPr bwMode="auto">
          <a:xfrm>
            <a:off x="8143875" y="6635750"/>
            <a:ext cx="542925"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A44FEF28-B44B-4CCB-B053-E98109D974C9}" type="slidenum">
              <a:rPr lang="de-AT" sz="1100" smtClean="0">
                <a:solidFill>
                  <a:schemeClr val="bg1"/>
                </a:solidFill>
              </a:rPr>
              <a:pPr fontAlgn="base">
                <a:spcBef>
                  <a:spcPct val="0"/>
                </a:spcBef>
                <a:spcAft>
                  <a:spcPct val="0"/>
                </a:spcAft>
              </a:pPr>
              <a:t>8</a:t>
            </a:fld>
            <a:endParaRPr lang="de-AT" sz="1100" smtClean="0">
              <a:solidFill>
                <a:schemeClr val="bg1"/>
              </a:solidFill>
            </a:endParaRPr>
          </a:p>
        </p:txBody>
      </p:sp>
      <p:sp>
        <p:nvSpPr>
          <p:cNvPr id="25" name="Nach oben gebogener Pfeil 24"/>
          <p:cNvSpPr/>
          <p:nvPr/>
        </p:nvSpPr>
        <p:spPr>
          <a:xfrm flipV="1">
            <a:off x="2771775" y="3284538"/>
            <a:ext cx="3600450" cy="360362"/>
          </a:xfrm>
          <a:prstGeom prst="bentUpArrow">
            <a:avLst>
              <a:gd name="adj1" fmla="val 25000"/>
              <a:gd name="adj2" fmla="val 3642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2" name="Rechteck 11"/>
          <p:cNvSpPr/>
          <p:nvPr/>
        </p:nvSpPr>
        <p:spPr>
          <a:xfrm>
            <a:off x="1908175" y="2133600"/>
            <a:ext cx="6911975" cy="14398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5" name="Gleichschenkliges Dreieck 14"/>
          <p:cNvSpPr/>
          <p:nvPr/>
        </p:nvSpPr>
        <p:spPr>
          <a:xfrm rot="10800000">
            <a:off x="1979613" y="1903413"/>
            <a:ext cx="6840537" cy="203200"/>
          </a:xfrm>
          <a:prstGeom prst="triangle">
            <a:avLst>
              <a:gd name="adj" fmla="val 49757"/>
            </a:avLst>
          </a:prstGeom>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solidFill>
                <a:schemeClr val="bg1"/>
              </a:solidFill>
              <a:latin typeface="Lucida Sans Unicode" pitchFamily="34" charset="0"/>
              <a:cs typeface="Lucida Sans Unicode" pitchFamily="34" charset="0"/>
            </a:endParaRPr>
          </a:p>
        </p:txBody>
      </p:sp>
      <p:sp>
        <p:nvSpPr>
          <p:cNvPr id="19" name="Gleichschenkliges Dreieck 18"/>
          <p:cNvSpPr/>
          <p:nvPr/>
        </p:nvSpPr>
        <p:spPr>
          <a:xfrm rot="10800000">
            <a:off x="4000500" y="4500563"/>
            <a:ext cx="2000250" cy="214312"/>
          </a:xfrm>
          <a:prstGeom prst="triangle">
            <a:avLst>
              <a:gd name="adj" fmla="val 49757"/>
            </a:avLst>
          </a:prstGeom>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solidFill>
                <a:schemeClr val="bg1"/>
              </a:solidFill>
              <a:latin typeface="Lucida Sans Unicode" pitchFamily="34" charset="0"/>
              <a:cs typeface="Lucida Sans Unicode" pitchFamily="34" charset="0"/>
            </a:endParaRPr>
          </a:p>
        </p:txBody>
      </p:sp>
      <p:sp>
        <p:nvSpPr>
          <p:cNvPr id="13" name="Rechteck 12"/>
          <p:cNvSpPr/>
          <p:nvPr/>
        </p:nvSpPr>
        <p:spPr>
          <a:xfrm>
            <a:off x="1908175" y="3573463"/>
            <a:ext cx="6911975" cy="11509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4" name="Rechteck 13"/>
          <p:cNvSpPr/>
          <p:nvPr/>
        </p:nvSpPr>
        <p:spPr>
          <a:xfrm>
            <a:off x="1979613" y="4724400"/>
            <a:ext cx="6913562" cy="1008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6" name="Rechteck 15"/>
          <p:cNvSpPr/>
          <p:nvPr/>
        </p:nvSpPr>
        <p:spPr>
          <a:xfrm>
            <a:off x="1979613" y="5661025"/>
            <a:ext cx="6913562" cy="1008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2580" name="Titel 6"/>
          <p:cNvSpPr>
            <a:spLocks noGrp="1"/>
          </p:cNvSpPr>
          <p:nvPr>
            <p:ph type="title"/>
          </p:nvPr>
        </p:nvSpPr>
        <p:spPr>
          <a:xfrm>
            <a:off x="354013" y="260350"/>
            <a:ext cx="8435975" cy="414338"/>
          </a:xfrm>
        </p:spPr>
        <p:txBody>
          <a:bodyPr/>
          <a:lstStyle/>
          <a:p>
            <a:pPr eaLnBrk="1" hangingPunct="1"/>
            <a:r>
              <a:rPr lang="de-AT" smtClean="0"/>
              <a:t>Ablauf der Evaluierung</a:t>
            </a:r>
            <a:endParaRPr lang="de-AT" b="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13"/>
                                        </p:tgtEl>
                                      </p:cBhvr>
                                    </p:animEffect>
                                    <p:set>
                                      <p:cBhvr>
                                        <p:cTn id="12" dur="1" fill="hold">
                                          <p:stCondLst>
                                            <p:cond delay="499"/>
                                          </p:stCondLst>
                                        </p:cTn>
                                        <p:tgtEl>
                                          <p:spTgt spid="1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14"/>
                                        </p:tgtEl>
                                      </p:cBhvr>
                                    </p:animEffect>
                                    <p:set>
                                      <p:cBhvr>
                                        <p:cTn id="17" dur="1" fill="hold">
                                          <p:stCondLst>
                                            <p:cond delay="499"/>
                                          </p:stCondLst>
                                        </p:cTn>
                                        <p:tgtEl>
                                          <p:spTgt spid="1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0" nodeType="clickEffect">
                                  <p:stCondLst>
                                    <p:cond delay="0"/>
                                  </p:stCondLst>
                                  <p:childTnLst>
                                    <p:animEffect transition="out" filter="blinds(horizontal)">
                                      <p:cBhvr>
                                        <p:cTn id="21" dur="500"/>
                                        <p:tgtEl>
                                          <p:spTgt spid="16"/>
                                        </p:tgtEl>
                                      </p:cBhvr>
                                    </p:animEffect>
                                    <p:set>
                                      <p:cBhvr>
                                        <p:cTn id="22"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9" name="Tabelle 8"/>
          <p:cNvGraphicFramePr>
            <a:graphicFrameLocks noGrp="1"/>
          </p:cNvGraphicFramePr>
          <p:nvPr/>
        </p:nvGraphicFramePr>
        <p:xfrm>
          <a:off x="428625" y="785813"/>
          <a:ext cx="8457234" cy="5824565"/>
        </p:xfrm>
        <a:graphic>
          <a:graphicData uri="http://schemas.openxmlformats.org/drawingml/2006/table">
            <a:tbl>
              <a:tblPr firstRow="1" bandRow="1">
                <a:tableStyleId>{5C22544A-7EE6-4342-B048-85BDC9FD1C3A}</a:tableStyleId>
              </a:tblPr>
              <a:tblGrid>
                <a:gridCol w="1500198"/>
                <a:gridCol w="1785950"/>
                <a:gridCol w="1143008"/>
                <a:gridCol w="1143008"/>
                <a:gridCol w="2885070"/>
              </a:tblGrid>
              <a:tr h="1049918">
                <a:tc>
                  <a:txBody>
                    <a:bodyPr/>
                    <a:lstStyle/>
                    <a:p>
                      <a:pPr>
                        <a:spcBef>
                          <a:spcPts val="1800"/>
                        </a:spcBef>
                      </a:pPr>
                      <a:r>
                        <a:rPr lang="de-AT" sz="1600" b="0" dirty="0" smtClean="0">
                          <a:solidFill>
                            <a:schemeClr val="tx1"/>
                          </a:solidFill>
                        </a:rPr>
                        <a:t>Vorbereitung</a:t>
                      </a:r>
                      <a:br>
                        <a:rPr lang="de-AT" sz="1600" b="0" dirty="0" smtClean="0">
                          <a:solidFill>
                            <a:schemeClr val="tx1"/>
                          </a:solidFill>
                        </a:rPr>
                      </a:br>
                      <a:r>
                        <a:rPr lang="de-AT" sz="1600" b="0" dirty="0" smtClean="0">
                          <a:solidFill>
                            <a:schemeClr val="tx1"/>
                          </a:solidFill>
                        </a:rPr>
                        <a:t>(2009)</a:t>
                      </a:r>
                      <a:endParaRPr lang="de-AT" sz="1600" b="0" dirty="0">
                        <a:solidFill>
                          <a:schemeClr val="tx1"/>
                        </a:solidFill>
                      </a:endParaRPr>
                    </a:p>
                  </a:txBody>
                  <a:tcPr>
                    <a:solidFill>
                      <a:schemeClr val="bg2">
                        <a:lumMod val="20000"/>
                        <a:lumOff val="80000"/>
                      </a:schemeClr>
                    </a:solidFill>
                  </a:tcPr>
                </a:tc>
                <a:tc gridSpan="4">
                  <a:txBody>
                    <a:bodyPr/>
                    <a:lstStyle/>
                    <a:p>
                      <a:pPr algn="ctr"/>
                      <a:r>
                        <a:rPr lang="de-AT" sz="1600" dirty="0" smtClean="0">
                          <a:solidFill>
                            <a:schemeClr val="bg2">
                              <a:lumMod val="75000"/>
                            </a:schemeClr>
                          </a:solidFill>
                        </a:rPr>
                        <a:t>Bedarfs- und Kontextanalyse</a:t>
                      </a:r>
                    </a:p>
                    <a:p>
                      <a:pPr algn="ctr"/>
                      <a:r>
                        <a:rPr lang="de-AT" sz="1200" dirty="0" smtClean="0">
                          <a:solidFill>
                            <a:schemeClr val="bg2">
                              <a:lumMod val="75000"/>
                            </a:schemeClr>
                          </a:solidFill>
                        </a:rPr>
                        <a:t>Bevölkerungsentwicklung,</a:t>
                      </a:r>
                      <a:r>
                        <a:rPr lang="de-AT" sz="1200" baseline="0" dirty="0" smtClean="0">
                          <a:solidFill>
                            <a:schemeClr val="bg2">
                              <a:lumMod val="75000"/>
                            </a:schemeClr>
                          </a:solidFill>
                        </a:rPr>
                        <a:t> Gesundheitszustand der Bevölkerung; Entwicklungen, Dynamiken und Trends in der Bildungslandschaft (allgemein, </a:t>
                      </a:r>
                      <a:r>
                        <a:rPr lang="de-AT" sz="1200" baseline="0" dirty="0" err="1" smtClean="0">
                          <a:solidFill>
                            <a:schemeClr val="bg2">
                              <a:lumMod val="75000"/>
                            </a:schemeClr>
                          </a:solidFill>
                        </a:rPr>
                        <a:t>GuK</a:t>
                      </a:r>
                      <a:r>
                        <a:rPr lang="de-AT" sz="1200" baseline="0" dirty="0" smtClean="0">
                          <a:solidFill>
                            <a:schemeClr val="bg2">
                              <a:lumMod val="75000"/>
                            </a:schemeClr>
                          </a:solidFill>
                        </a:rPr>
                        <a:t>-spezifisch); Personalausstattung im Pflegebereich, Arbeitslast; Datenauswertungen (ÖGIS)</a:t>
                      </a:r>
                      <a:br>
                        <a:rPr lang="de-AT" sz="1200" baseline="0" dirty="0" smtClean="0">
                          <a:solidFill>
                            <a:schemeClr val="bg2">
                              <a:lumMod val="75000"/>
                            </a:schemeClr>
                          </a:solidFill>
                        </a:rPr>
                      </a:br>
                      <a:r>
                        <a:rPr lang="de-AT" sz="1200" baseline="0" dirty="0" smtClean="0">
                          <a:solidFill>
                            <a:schemeClr val="bg2">
                              <a:lumMod val="75000"/>
                            </a:schemeClr>
                          </a:solidFill>
                        </a:rPr>
                        <a:t>Berufsbilder, Rollen, Funktionen der Pflege (international) – Literaturanalyse</a:t>
                      </a:r>
                      <a:endParaRPr lang="de-AT" sz="1200" dirty="0">
                        <a:solidFill>
                          <a:schemeClr val="bg2">
                            <a:lumMod val="75000"/>
                          </a:schemeClr>
                        </a:solidFill>
                      </a:endParaRPr>
                    </a:p>
                  </a:txBody>
                  <a:tcPr>
                    <a:solidFill>
                      <a:schemeClr val="bg2">
                        <a:lumMod val="20000"/>
                        <a:lumOff val="80000"/>
                      </a:schemeClr>
                    </a:solidFill>
                  </a:tcPr>
                </a:tc>
                <a:tc hMerge="1">
                  <a:txBody>
                    <a:bodyPr/>
                    <a:lstStyle/>
                    <a:p>
                      <a:endParaRPr lang="de-AT"/>
                    </a:p>
                  </a:txBody>
                  <a:tcPr/>
                </a:tc>
                <a:tc hMerge="1">
                  <a:txBody>
                    <a:bodyPr/>
                    <a:lstStyle/>
                    <a:p>
                      <a:endParaRPr lang="de-AT"/>
                    </a:p>
                  </a:txBody>
                  <a:tcPr/>
                </a:tc>
                <a:tc hMerge="1">
                  <a:txBody>
                    <a:bodyPr/>
                    <a:lstStyle/>
                    <a:p>
                      <a:endParaRPr lang="de-AT"/>
                    </a:p>
                  </a:txBody>
                  <a:tcPr/>
                </a:tc>
              </a:tr>
              <a:tr h="215617">
                <a:tc>
                  <a:txBody>
                    <a:bodyPr/>
                    <a:lstStyle/>
                    <a:p>
                      <a:endParaRPr lang="de-AT" sz="800" dirty="0"/>
                    </a:p>
                  </a:txBody>
                  <a:tcPr/>
                </a:tc>
                <a:tc gridSpan="4">
                  <a:txBody>
                    <a:bodyPr/>
                    <a:lstStyle/>
                    <a:p>
                      <a:endParaRPr lang="de-AT" sz="800" dirty="0"/>
                    </a:p>
                  </a:txBody>
                  <a:tcPr/>
                </a:tc>
                <a:tc hMerge="1">
                  <a:txBody>
                    <a:bodyPr/>
                    <a:lstStyle/>
                    <a:p>
                      <a:endParaRPr lang="de-AT"/>
                    </a:p>
                  </a:txBody>
                  <a:tcPr/>
                </a:tc>
                <a:tc hMerge="1">
                  <a:txBody>
                    <a:bodyPr/>
                    <a:lstStyle/>
                    <a:p>
                      <a:endParaRPr lang="de-AT"/>
                    </a:p>
                  </a:txBody>
                  <a:tcPr/>
                </a:tc>
                <a:tc hMerge="1">
                  <a:txBody>
                    <a:bodyPr/>
                    <a:lstStyle/>
                    <a:p>
                      <a:endParaRPr lang="de-AT" sz="800" dirty="0"/>
                    </a:p>
                  </a:txBody>
                  <a:tcPr/>
                </a:tc>
              </a:tr>
              <a:tr h="1259901">
                <a:tc>
                  <a:txBody>
                    <a:bodyPr/>
                    <a:lstStyle/>
                    <a:p>
                      <a:r>
                        <a:rPr lang="de-AT" sz="1600" dirty="0" smtClean="0"/>
                        <a:t>Erhebung</a:t>
                      </a:r>
                    </a:p>
                    <a:p>
                      <a:r>
                        <a:rPr lang="de-AT" sz="1400" dirty="0" smtClean="0">
                          <a:solidFill>
                            <a:srgbClr val="FF0000"/>
                          </a:solidFill>
                        </a:rPr>
                        <a:t>Sammeln von Informationen</a:t>
                      </a:r>
                    </a:p>
                    <a:p>
                      <a:r>
                        <a:rPr lang="de-AT" sz="1400" dirty="0" smtClean="0"/>
                        <a:t>(</a:t>
                      </a:r>
                      <a:r>
                        <a:rPr lang="de-AT" sz="1400" kern="1200" baseline="0" dirty="0" smtClean="0">
                          <a:solidFill>
                            <a:schemeClr val="dk1"/>
                          </a:solidFill>
                          <a:latin typeface="+mn-lt"/>
                          <a:ea typeface="+mn-ea"/>
                          <a:cs typeface="+mn-cs"/>
                        </a:rPr>
                        <a:t>2009 – 2010)</a:t>
                      </a:r>
                      <a:endParaRPr lang="de-AT" sz="1400" kern="1200" baseline="0" dirty="0">
                        <a:solidFill>
                          <a:schemeClr val="dk1"/>
                        </a:solidFill>
                        <a:latin typeface="+mn-lt"/>
                        <a:ea typeface="+mn-ea"/>
                        <a:cs typeface="+mn-cs"/>
                      </a:endParaRPr>
                    </a:p>
                  </a:txBody>
                  <a:tcPr/>
                </a:tc>
                <a:tc>
                  <a:txBody>
                    <a:bodyPr/>
                    <a:lstStyle/>
                    <a:p>
                      <a:pPr algn="ctr"/>
                      <a:r>
                        <a:rPr lang="de-AT" sz="1600" dirty="0" smtClean="0">
                          <a:solidFill>
                            <a:schemeClr val="bg2">
                              <a:lumMod val="50000"/>
                            </a:schemeClr>
                          </a:solidFill>
                        </a:rPr>
                        <a:t>Fokusgruppen</a:t>
                      </a:r>
                      <a:r>
                        <a:rPr lang="de-AT" sz="1200" baseline="0" dirty="0" smtClean="0">
                          <a:solidFill>
                            <a:schemeClr val="bg2">
                              <a:lumMod val="50000"/>
                            </a:schemeClr>
                          </a:solidFill>
                        </a:rPr>
                        <a:t> </a:t>
                      </a:r>
                      <a:br>
                        <a:rPr lang="de-AT" sz="1200" baseline="0" dirty="0" smtClean="0">
                          <a:solidFill>
                            <a:schemeClr val="bg2">
                              <a:lumMod val="50000"/>
                            </a:schemeClr>
                          </a:solidFill>
                        </a:rPr>
                      </a:br>
                      <a:r>
                        <a:rPr lang="de-AT" sz="1200" kern="1200" baseline="0" dirty="0" smtClean="0">
                          <a:solidFill>
                            <a:schemeClr val="bg2">
                              <a:lumMod val="50000"/>
                            </a:schemeClr>
                          </a:solidFill>
                          <a:latin typeface="+mn-lt"/>
                          <a:ea typeface="+mn-ea"/>
                          <a:cs typeface="+mn-cs"/>
                        </a:rPr>
                        <a:t>(7 Perspektiven)</a:t>
                      </a:r>
                    </a:p>
                    <a:p>
                      <a:pPr algn="ctr"/>
                      <a:r>
                        <a:rPr lang="de-AT" sz="1200" baseline="0" dirty="0" smtClean="0">
                          <a:solidFill>
                            <a:schemeClr val="bg2">
                              <a:lumMod val="50000"/>
                            </a:schemeClr>
                          </a:solidFill>
                        </a:rPr>
                        <a:t>Herausforderungen –Erwartungen an die Rolle, Funktion von Pflegepersonen (SOLL)</a:t>
                      </a:r>
                      <a:endParaRPr lang="de-AT" sz="1200" dirty="0" smtClean="0">
                        <a:solidFill>
                          <a:schemeClr val="bg2">
                            <a:lumMod val="50000"/>
                          </a:schemeClr>
                        </a:solidFill>
                      </a:endParaRPr>
                    </a:p>
                  </a:txBody>
                  <a:tcPr/>
                </a:tc>
                <a:tc gridSpan="2">
                  <a:txBody>
                    <a:bodyPr/>
                    <a:lstStyle/>
                    <a:p>
                      <a:pPr algn="ctr"/>
                      <a:r>
                        <a:rPr lang="de-AT" sz="1600" kern="1200" dirty="0" smtClean="0">
                          <a:solidFill>
                            <a:schemeClr val="bg2">
                              <a:lumMod val="50000"/>
                            </a:schemeClr>
                          </a:solidFill>
                          <a:latin typeface="+mn-lt"/>
                          <a:ea typeface="+mn-ea"/>
                          <a:cs typeface="+mn-cs"/>
                        </a:rPr>
                        <a:t>Fragebogen</a:t>
                      </a:r>
                    </a:p>
                    <a:p>
                      <a:pPr algn="ctr"/>
                      <a:r>
                        <a:rPr lang="de-AT" sz="1200" dirty="0" smtClean="0">
                          <a:solidFill>
                            <a:schemeClr val="bg2">
                              <a:lumMod val="50000"/>
                            </a:schemeClr>
                          </a:solidFill>
                        </a:rPr>
                        <a:t>Ausbildungen Inputfaktoren:</a:t>
                      </a:r>
                    </a:p>
                    <a:p>
                      <a:pPr algn="ctr"/>
                      <a:r>
                        <a:rPr lang="de-AT" sz="1200" dirty="0" smtClean="0">
                          <a:solidFill>
                            <a:schemeClr val="bg2">
                              <a:lumMod val="50000"/>
                            </a:schemeClr>
                          </a:solidFill>
                        </a:rPr>
                        <a:t>Bewerber/innen,</a:t>
                      </a:r>
                      <a:r>
                        <a:rPr lang="de-AT" sz="1200" baseline="0" dirty="0" smtClean="0">
                          <a:solidFill>
                            <a:schemeClr val="bg2">
                              <a:lumMod val="50000"/>
                            </a:schemeClr>
                          </a:solidFill>
                        </a:rPr>
                        <a:t> Zugangs-</a:t>
                      </a:r>
                      <a:r>
                        <a:rPr lang="de-AT" sz="1200" baseline="0" dirty="0" err="1" smtClean="0">
                          <a:solidFill>
                            <a:schemeClr val="bg2">
                              <a:lumMod val="50000"/>
                            </a:schemeClr>
                          </a:solidFill>
                        </a:rPr>
                        <a:t>voraussetzungen</a:t>
                      </a:r>
                      <a:r>
                        <a:rPr lang="de-AT" sz="1200" baseline="0" dirty="0" smtClean="0">
                          <a:solidFill>
                            <a:schemeClr val="bg2">
                              <a:lumMod val="50000"/>
                            </a:schemeClr>
                          </a:solidFill>
                        </a:rPr>
                        <a:t>, Auswahl-verfahren, Qualifikation Lehrende etc. + QM/QS.</a:t>
                      </a:r>
                      <a:endParaRPr lang="de-AT" sz="1200" dirty="0">
                        <a:solidFill>
                          <a:schemeClr val="bg2">
                            <a:lumMod val="50000"/>
                          </a:schemeClr>
                        </a:solidFill>
                      </a:endParaRPr>
                    </a:p>
                  </a:txBody>
                  <a:tcPr/>
                </a:tc>
                <a:tc hMerge="1">
                  <a:txBody>
                    <a:bodyPr/>
                    <a:lstStyle/>
                    <a:p>
                      <a:endParaRPr lang="de-AT"/>
                    </a:p>
                  </a:txBody>
                  <a:tcPr/>
                </a:tc>
                <a:tc>
                  <a:txBody>
                    <a:bodyPr/>
                    <a:lstStyle/>
                    <a:p>
                      <a:pPr algn="ctr"/>
                      <a:r>
                        <a:rPr lang="de-AT" sz="1600" dirty="0" smtClean="0">
                          <a:solidFill>
                            <a:schemeClr val="bg2">
                              <a:lumMod val="50000"/>
                            </a:schemeClr>
                          </a:solidFill>
                        </a:rPr>
                        <a:t>Aufgabenanalyse</a:t>
                      </a:r>
                      <a:r>
                        <a:rPr lang="de-AT" dirty="0" smtClean="0">
                          <a:solidFill>
                            <a:schemeClr val="bg2">
                              <a:lumMod val="50000"/>
                            </a:schemeClr>
                          </a:solidFill>
                        </a:rPr>
                        <a:t> </a:t>
                      </a:r>
                      <a:r>
                        <a:rPr lang="de-AT" sz="1400" dirty="0" smtClean="0">
                          <a:solidFill>
                            <a:schemeClr val="bg2">
                              <a:lumMod val="50000"/>
                            </a:schemeClr>
                          </a:solidFill>
                        </a:rPr>
                        <a:t>(Workshops)</a:t>
                      </a:r>
                    </a:p>
                    <a:p>
                      <a:pPr algn="ctr"/>
                      <a:r>
                        <a:rPr lang="de-AT" sz="1200" kern="1200" baseline="0" dirty="0" smtClean="0">
                          <a:solidFill>
                            <a:schemeClr val="bg2">
                              <a:lumMod val="50000"/>
                            </a:schemeClr>
                          </a:solidFill>
                          <a:latin typeface="+mn-lt"/>
                          <a:ea typeface="+mn-ea"/>
                          <a:cs typeface="+mn-cs"/>
                        </a:rPr>
                        <a:t>Kern-Kompetenzen in allen Fachrichtungen der </a:t>
                      </a:r>
                      <a:r>
                        <a:rPr lang="de-AT" sz="1200" kern="1200" baseline="0" dirty="0" err="1" smtClean="0">
                          <a:solidFill>
                            <a:schemeClr val="bg2">
                              <a:lumMod val="50000"/>
                            </a:schemeClr>
                          </a:solidFill>
                          <a:latin typeface="+mn-lt"/>
                          <a:ea typeface="+mn-ea"/>
                          <a:cs typeface="+mn-cs"/>
                        </a:rPr>
                        <a:t>GuK</a:t>
                      </a:r>
                      <a:r>
                        <a:rPr lang="de-AT" sz="1200" kern="1200" baseline="0" dirty="0" smtClean="0">
                          <a:solidFill>
                            <a:schemeClr val="bg2">
                              <a:lumMod val="50000"/>
                            </a:schemeClr>
                          </a:solidFill>
                          <a:latin typeface="+mn-lt"/>
                          <a:ea typeface="+mn-ea"/>
                          <a:cs typeface="+mn-cs"/>
                        </a:rPr>
                        <a:t> (allgemein plus Spezialisierungen) in den zentralen Einsatzgebiete/Settings/Kernbranchen (IST)</a:t>
                      </a:r>
                    </a:p>
                  </a:txBody>
                  <a:tcPr/>
                </a:tc>
              </a:tr>
              <a:tr h="209984">
                <a:tc>
                  <a:txBody>
                    <a:bodyPr/>
                    <a:lstStyle/>
                    <a:p>
                      <a:endParaRPr lang="de-AT" sz="800" dirty="0"/>
                    </a:p>
                  </a:txBody>
                  <a:tcPr/>
                </a:tc>
                <a:tc gridSpan="4">
                  <a:txBody>
                    <a:bodyPr/>
                    <a:lstStyle/>
                    <a:p>
                      <a:endParaRPr lang="de-AT" sz="800" dirty="0">
                        <a:solidFill>
                          <a:schemeClr val="bg2">
                            <a:lumMod val="50000"/>
                          </a:schemeClr>
                        </a:solidFill>
                      </a:endParaRPr>
                    </a:p>
                  </a:txBody>
                  <a:tcPr/>
                </a:tc>
                <a:tc hMerge="1">
                  <a:txBody>
                    <a:bodyPr/>
                    <a:lstStyle/>
                    <a:p>
                      <a:endParaRPr lang="de-AT"/>
                    </a:p>
                  </a:txBody>
                  <a:tcPr/>
                </a:tc>
                <a:tc hMerge="1">
                  <a:txBody>
                    <a:bodyPr/>
                    <a:lstStyle/>
                    <a:p>
                      <a:endParaRPr lang="de-AT"/>
                    </a:p>
                  </a:txBody>
                  <a:tcPr/>
                </a:tc>
                <a:tc hMerge="1">
                  <a:txBody>
                    <a:bodyPr/>
                    <a:lstStyle/>
                    <a:p>
                      <a:endParaRPr lang="de-AT" sz="800" dirty="0"/>
                    </a:p>
                  </a:txBody>
                  <a:tcPr/>
                </a:tc>
              </a:tr>
              <a:tr h="920569">
                <a:tc>
                  <a:txBody>
                    <a:bodyPr/>
                    <a:lstStyle/>
                    <a:p>
                      <a:r>
                        <a:rPr lang="de-AT" sz="1600" dirty="0" smtClean="0"/>
                        <a:t>Validierung</a:t>
                      </a:r>
                      <a:endParaRPr lang="de-AT" sz="1600" baseline="0" dirty="0" smtClean="0"/>
                    </a:p>
                    <a:p>
                      <a:r>
                        <a:rPr lang="de-AT" sz="1400" kern="1200" baseline="0" dirty="0" smtClean="0">
                          <a:solidFill>
                            <a:schemeClr val="dk1"/>
                          </a:solidFill>
                          <a:latin typeface="+mn-lt"/>
                          <a:ea typeface="+mn-ea"/>
                          <a:cs typeface="+mn-cs"/>
                        </a:rPr>
                        <a:t>(2010-2011)</a:t>
                      </a:r>
                      <a:endParaRPr lang="de-AT" sz="1400" kern="1200" baseline="0" dirty="0">
                        <a:solidFill>
                          <a:schemeClr val="dk1"/>
                        </a:solidFill>
                        <a:latin typeface="+mn-lt"/>
                        <a:ea typeface="+mn-ea"/>
                        <a:cs typeface="+mn-cs"/>
                      </a:endParaRPr>
                    </a:p>
                  </a:txBody>
                  <a:tcPr/>
                </a:tc>
                <a:tc gridSpan="2">
                  <a:txBody>
                    <a:bodyPr/>
                    <a:lstStyle/>
                    <a:p>
                      <a:pPr algn="ctr"/>
                      <a:r>
                        <a:rPr lang="de-AT" sz="1600" kern="1200" dirty="0" smtClean="0">
                          <a:solidFill>
                            <a:schemeClr val="bg2">
                              <a:lumMod val="50000"/>
                            </a:schemeClr>
                          </a:solidFill>
                          <a:latin typeface="+mn-lt"/>
                          <a:ea typeface="+mn-ea"/>
                          <a:cs typeface="+mn-cs"/>
                        </a:rPr>
                        <a:t>Unterlagenanalyse</a:t>
                      </a:r>
                    </a:p>
                    <a:p>
                      <a:pPr algn="ctr"/>
                      <a:r>
                        <a:rPr lang="de-AT" sz="1200" kern="1200" baseline="0" dirty="0" smtClean="0">
                          <a:solidFill>
                            <a:schemeClr val="bg2">
                              <a:lumMod val="50000"/>
                            </a:schemeClr>
                          </a:solidFill>
                          <a:latin typeface="+mn-lt"/>
                          <a:ea typeface="+mn-ea"/>
                          <a:cs typeface="+mn-cs"/>
                        </a:rPr>
                        <a:t>Intendiertes Lernergebnis (Rechtsgrundlagen und Curricula)</a:t>
                      </a:r>
                    </a:p>
                    <a:p>
                      <a:pPr algn="ctr"/>
                      <a:r>
                        <a:rPr lang="de-AT" sz="1200" kern="1200" baseline="0" dirty="0" smtClean="0">
                          <a:solidFill>
                            <a:schemeClr val="bg2">
                              <a:lumMod val="50000"/>
                            </a:schemeClr>
                          </a:solidFill>
                          <a:latin typeface="+mn-lt"/>
                          <a:ea typeface="+mn-ea"/>
                          <a:cs typeface="+mn-cs"/>
                        </a:rPr>
                        <a:t>(SOLL)</a:t>
                      </a:r>
                    </a:p>
                  </a:txBody>
                  <a:tcPr/>
                </a:tc>
                <a:tc hMerge="1">
                  <a:txBody>
                    <a:bodyPr/>
                    <a:lstStyle/>
                    <a:p>
                      <a:endParaRPr lang="de-AT"/>
                    </a:p>
                  </a:txBody>
                  <a:tcPr/>
                </a:tc>
                <a:tc gridSpan="2">
                  <a:txBody>
                    <a:bodyPr/>
                    <a:lstStyle/>
                    <a:p>
                      <a:pPr algn="ctr"/>
                      <a:r>
                        <a:rPr lang="de-AT" sz="1600" dirty="0" smtClean="0">
                          <a:solidFill>
                            <a:schemeClr val="bg2">
                              <a:lumMod val="50000"/>
                            </a:schemeClr>
                          </a:solidFill>
                        </a:rPr>
                        <a:t>Fragebogenerhebung</a:t>
                      </a:r>
                    </a:p>
                    <a:p>
                      <a:pPr algn="ctr"/>
                      <a:r>
                        <a:rPr lang="de-AT" sz="1200" kern="1200" baseline="0" dirty="0" err="1" smtClean="0">
                          <a:solidFill>
                            <a:schemeClr val="bg2">
                              <a:lumMod val="50000"/>
                            </a:schemeClr>
                          </a:solidFill>
                          <a:latin typeface="+mn-lt"/>
                          <a:ea typeface="+mn-ea"/>
                          <a:cs typeface="+mn-cs"/>
                        </a:rPr>
                        <a:t>Outcome</a:t>
                      </a:r>
                      <a:r>
                        <a:rPr lang="de-AT" sz="1200" kern="1200" baseline="0" dirty="0" smtClean="0">
                          <a:solidFill>
                            <a:schemeClr val="bg2">
                              <a:lumMod val="50000"/>
                            </a:schemeClr>
                          </a:solidFill>
                          <a:latin typeface="+mn-lt"/>
                          <a:ea typeface="+mn-ea"/>
                          <a:cs typeface="+mn-cs"/>
                        </a:rPr>
                        <a:t>-Evaluation anhand ausgewählter, für die jeweilige Berufsgruppe typischen/exemplarischen Kompetenzen (</a:t>
                      </a:r>
                      <a:r>
                        <a:rPr lang="de-AT" sz="1200" kern="1200" baseline="0" dirty="0" err="1" smtClean="0">
                          <a:solidFill>
                            <a:schemeClr val="bg2">
                              <a:lumMod val="50000"/>
                            </a:schemeClr>
                          </a:solidFill>
                          <a:latin typeface="+mn-lt"/>
                          <a:ea typeface="+mn-ea"/>
                          <a:cs typeface="+mn-cs"/>
                        </a:rPr>
                        <a:t>Praxisanleiter</a:t>
                      </a:r>
                      <a:r>
                        <a:rPr lang="de-AT" sz="1200" kern="1200" baseline="0" dirty="0" smtClean="0">
                          <a:solidFill>
                            <a:schemeClr val="bg2">
                              <a:lumMod val="50000"/>
                            </a:schemeClr>
                          </a:solidFill>
                          <a:latin typeface="+mn-lt"/>
                          <a:ea typeface="+mn-ea"/>
                          <a:cs typeface="+mn-cs"/>
                        </a:rPr>
                        <a:t>/innen; Absolvent/innen-Lernergebnis IST)</a:t>
                      </a:r>
                    </a:p>
                  </a:txBody>
                  <a:tcPr/>
                </a:tc>
                <a:tc hMerge="1">
                  <a:txBody>
                    <a:bodyPr/>
                    <a:lstStyle/>
                    <a:p>
                      <a:endParaRPr lang="de-AT"/>
                    </a:p>
                  </a:txBody>
                  <a:tcPr/>
                </a:tc>
              </a:tr>
              <a:tr h="217785">
                <a:tc>
                  <a:txBody>
                    <a:bodyPr/>
                    <a:lstStyle/>
                    <a:p>
                      <a:endParaRPr lang="de-AT" sz="800" dirty="0"/>
                    </a:p>
                  </a:txBody>
                  <a:tcPr/>
                </a:tc>
                <a:tc gridSpan="4">
                  <a:txBody>
                    <a:bodyPr/>
                    <a:lstStyle/>
                    <a:p>
                      <a:endParaRPr lang="de-AT" sz="800" dirty="0">
                        <a:solidFill>
                          <a:schemeClr val="bg2">
                            <a:lumMod val="50000"/>
                          </a:schemeClr>
                        </a:solidFill>
                      </a:endParaRPr>
                    </a:p>
                  </a:txBody>
                  <a:tcPr/>
                </a:tc>
                <a:tc hMerge="1">
                  <a:txBody>
                    <a:bodyPr/>
                    <a:lstStyle/>
                    <a:p>
                      <a:endParaRPr lang="de-AT"/>
                    </a:p>
                  </a:txBody>
                  <a:tcPr/>
                </a:tc>
                <a:tc hMerge="1">
                  <a:txBody>
                    <a:bodyPr/>
                    <a:lstStyle/>
                    <a:p>
                      <a:endParaRPr lang="de-AT"/>
                    </a:p>
                  </a:txBody>
                  <a:tcPr/>
                </a:tc>
                <a:tc hMerge="1">
                  <a:txBody>
                    <a:bodyPr/>
                    <a:lstStyle/>
                    <a:p>
                      <a:endParaRPr lang="de-AT"/>
                    </a:p>
                  </a:txBody>
                  <a:tcPr/>
                </a:tc>
              </a:tr>
              <a:tr h="802773">
                <a:tc>
                  <a:txBody>
                    <a:bodyPr/>
                    <a:lstStyle/>
                    <a:p>
                      <a:r>
                        <a:rPr lang="de-AT" sz="1600" baseline="0" dirty="0" smtClean="0">
                          <a:solidFill>
                            <a:srgbClr val="FF0000"/>
                          </a:solidFill>
                        </a:rPr>
                        <a:t>Bewerten von Informationen</a:t>
                      </a:r>
                    </a:p>
                    <a:p>
                      <a:r>
                        <a:rPr lang="de-AT" sz="1400" baseline="0" dirty="0" smtClean="0"/>
                        <a:t>(2011) </a:t>
                      </a:r>
                      <a:endParaRPr lang="de-AT" sz="1400" dirty="0"/>
                    </a:p>
                  </a:txBody>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AT" sz="1600" dirty="0" smtClean="0">
                          <a:solidFill>
                            <a:schemeClr val="bg2">
                              <a:lumMod val="50000"/>
                            </a:schemeClr>
                          </a:solidFill>
                        </a:rPr>
                        <a:t>Abgleich Lernergebnis IST-SOLL</a:t>
                      </a:r>
                      <a:br>
                        <a:rPr lang="de-AT" sz="1600" dirty="0" smtClean="0">
                          <a:solidFill>
                            <a:schemeClr val="bg2">
                              <a:lumMod val="50000"/>
                            </a:schemeClr>
                          </a:solidFill>
                        </a:rPr>
                      </a:br>
                      <a:r>
                        <a:rPr lang="de-AT" sz="1600" dirty="0" smtClean="0">
                          <a:solidFill>
                            <a:schemeClr val="bg2">
                              <a:lumMod val="50000"/>
                            </a:schemeClr>
                          </a:solidFill>
                        </a:rPr>
                        <a:t> und ergebnisbezogene</a:t>
                      </a:r>
                      <a:r>
                        <a:rPr lang="de-AT" sz="1600" baseline="0" dirty="0" smtClean="0">
                          <a:solidFill>
                            <a:schemeClr val="bg2">
                              <a:lumMod val="50000"/>
                            </a:schemeClr>
                          </a:solidFill>
                        </a:rPr>
                        <a:t> </a:t>
                      </a:r>
                      <a:r>
                        <a:rPr lang="de-AT" sz="1600" dirty="0" smtClean="0">
                          <a:solidFill>
                            <a:schemeClr val="bg2">
                              <a:lumMod val="50000"/>
                            </a:schemeClr>
                          </a:solidFill>
                        </a:rPr>
                        <a:t>Validierung</a:t>
                      </a:r>
                      <a:r>
                        <a:rPr lang="de-AT" sz="1600" baseline="0" dirty="0" smtClean="0">
                          <a:solidFill>
                            <a:schemeClr val="bg2">
                              <a:lumMod val="50000"/>
                            </a:schemeClr>
                          </a:solidFill>
                        </a:rPr>
                        <a:t>  </a:t>
                      </a:r>
                      <a:r>
                        <a:rPr lang="de-AT" sz="1600" dirty="0" smtClean="0">
                          <a:solidFill>
                            <a:schemeClr val="bg2">
                              <a:lumMod val="50000"/>
                            </a:schemeClr>
                          </a:solidFill>
                        </a:rPr>
                        <a:t>(Expertenworkshops)</a:t>
                      </a:r>
                    </a:p>
                    <a:p>
                      <a:pPr marL="0" marR="0" indent="0" algn="ctr" defTabSz="914400" rtl="0" eaLnBrk="1" fontAlgn="auto" latinLnBrk="0" hangingPunct="1">
                        <a:lnSpc>
                          <a:spcPct val="100000"/>
                        </a:lnSpc>
                        <a:spcBef>
                          <a:spcPts val="0"/>
                        </a:spcBef>
                        <a:spcAft>
                          <a:spcPts val="0"/>
                        </a:spcAft>
                        <a:buClrTx/>
                        <a:buSzTx/>
                        <a:buFontTx/>
                        <a:buNone/>
                        <a:tabLst/>
                        <a:defRPr/>
                      </a:pPr>
                      <a:r>
                        <a:rPr lang="de-AT" sz="1200" kern="1200" baseline="0" dirty="0" smtClean="0">
                          <a:solidFill>
                            <a:schemeClr val="bg2">
                              <a:lumMod val="50000"/>
                            </a:schemeClr>
                          </a:solidFill>
                          <a:latin typeface="+mn-lt"/>
                          <a:ea typeface="+mn-ea"/>
                          <a:cs typeface="+mn-cs"/>
                        </a:rPr>
                        <a:t>anhand der für die jeweilige Berufsgruppe d.h. Ausbildung typischen/exemplarischen Kompetenzen</a:t>
                      </a:r>
                    </a:p>
                  </a:txBody>
                  <a:tcPr/>
                </a:tc>
                <a:tc hMerge="1">
                  <a:txBody>
                    <a:bodyPr/>
                    <a:lstStyle/>
                    <a:p>
                      <a:endParaRPr lang="de-AT"/>
                    </a:p>
                  </a:txBody>
                  <a:tcPr/>
                </a:tc>
                <a:tc hMerge="1">
                  <a:txBody>
                    <a:bodyPr/>
                    <a:lstStyle/>
                    <a:p>
                      <a:endParaRPr lang="de-AT"/>
                    </a:p>
                  </a:txBody>
                  <a:tcPr/>
                </a:tc>
                <a:tc hMerge="1">
                  <a:txBody>
                    <a:bodyPr/>
                    <a:lstStyle/>
                    <a:p>
                      <a:endParaRPr lang="de-AT"/>
                    </a:p>
                  </a:txBody>
                  <a:tcPr/>
                </a:tc>
              </a:tr>
              <a:tr h="209984">
                <a:tc>
                  <a:txBody>
                    <a:bodyPr/>
                    <a:lstStyle/>
                    <a:p>
                      <a:endParaRPr lang="de-AT" sz="800" dirty="0"/>
                    </a:p>
                  </a:txBody>
                  <a:tcPr/>
                </a:tc>
                <a:tc gridSpan="4">
                  <a:txBody>
                    <a:bodyPr/>
                    <a:lstStyle/>
                    <a:p>
                      <a:endParaRPr lang="de-AT" sz="800" dirty="0">
                        <a:solidFill>
                          <a:schemeClr val="bg2">
                            <a:lumMod val="50000"/>
                          </a:schemeClr>
                        </a:solidFill>
                      </a:endParaRPr>
                    </a:p>
                  </a:txBody>
                  <a:tcPr/>
                </a:tc>
                <a:tc hMerge="1">
                  <a:txBody>
                    <a:bodyPr/>
                    <a:lstStyle/>
                    <a:p>
                      <a:endParaRPr lang="de-AT"/>
                    </a:p>
                  </a:txBody>
                  <a:tcPr/>
                </a:tc>
                <a:tc hMerge="1">
                  <a:txBody>
                    <a:bodyPr/>
                    <a:lstStyle/>
                    <a:p>
                      <a:endParaRPr lang="de-AT"/>
                    </a:p>
                  </a:txBody>
                  <a:tcPr/>
                </a:tc>
                <a:tc hMerge="1">
                  <a:txBody>
                    <a:bodyPr/>
                    <a:lstStyle/>
                    <a:p>
                      <a:endParaRPr lang="de-AT"/>
                    </a:p>
                  </a:txBody>
                  <a:tcPr/>
                </a:tc>
              </a:tr>
              <a:tr h="899929">
                <a:tc>
                  <a:txBody>
                    <a:bodyPr/>
                    <a:lstStyle/>
                    <a:p>
                      <a:r>
                        <a:rPr lang="de-AT" sz="1600" dirty="0" smtClean="0"/>
                        <a:t>Empfehlung</a:t>
                      </a:r>
                      <a:br>
                        <a:rPr lang="de-AT" sz="1600" dirty="0" smtClean="0"/>
                      </a:br>
                      <a:r>
                        <a:rPr lang="de-AT" sz="1200" dirty="0" smtClean="0">
                          <a:solidFill>
                            <a:srgbClr val="FF0000"/>
                          </a:solidFill>
                        </a:rPr>
                        <a:t>Vorbereiten von Entscheidungen</a:t>
                      </a:r>
                    </a:p>
                    <a:p>
                      <a:r>
                        <a:rPr lang="de-AT" sz="1400" dirty="0" smtClean="0"/>
                        <a:t>(</a:t>
                      </a:r>
                      <a:r>
                        <a:rPr lang="de-AT" sz="1400" kern="1200" baseline="0" dirty="0" smtClean="0">
                          <a:solidFill>
                            <a:schemeClr val="dk1"/>
                          </a:solidFill>
                          <a:latin typeface="+mn-lt"/>
                          <a:ea typeface="+mn-ea"/>
                          <a:cs typeface="+mn-cs"/>
                        </a:rPr>
                        <a:t>2011)</a:t>
                      </a:r>
                      <a:endParaRPr lang="de-AT" sz="1400" kern="1200" baseline="0" dirty="0">
                        <a:solidFill>
                          <a:schemeClr val="dk1"/>
                        </a:solidFill>
                        <a:latin typeface="+mn-lt"/>
                        <a:ea typeface="+mn-ea"/>
                        <a:cs typeface="+mn-cs"/>
                      </a:endParaRPr>
                    </a:p>
                  </a:txBody>
                  <a:tcPr/>
                </a:tc>
                <a:tc gridSpan="4">
                  <a:txBody>
                    <a:bodyPr/>
                    <a:lstStyle/>
                    <a:p>
                      <a:pPr algn="ctr"/>
                      <a:r>
                        <a:rPr lang="de-AT" sz="1600" dirty="0" smtClean="0">
                          <a:solidFill>
                            <a:schemeClr val="bg2">
                              <a:lumMod val="50000"/>
                            </a:schemeClr>
                          </a:solidFill>
                        </a:rPr>
                        <a:t>SOLL- Bildungskonzept für GUK-Berufe</a:t>
                      </a:r>
                    </a:p>
                    <a:p>
                      <a:pPr algn="ctr"/>
                      <a:r>
                        <a:rPr lang="de-AT" sz="1400" kern="1200" baseline="0" dirty="0" smtClean="0">
                          <a:solidFill>
                            <a:schemeClr val="bg2">
                              <a:lumMod val="50000"/>
                            </a:schemeClr>
                          </a:solidFill>
                          <a:latin typeface="+mn-lt"/>
                          <a:ea typeface="+mn-ea"/>
                          <a:cs typeface="+mn-cs"/>
                        </a:rPr>
                        <a:t>Erarbeitung eines idealtypischen SOLL-Konzeptes, welches in einer Konferenz  diskutiert und abgerundet wird.</a:t>
                      </a:r>
                    </a:p>
                  </a:txBody>
                  <a:tcPr/>
                </a:tc>
                <a:tc hMerge="1">
                  <a:txBody>
                    <a:bodyPr/>
                    <a:lstStyle/>
                    <a:p>
                      <a:endParaRPr lang="de-AT"/>
                    </a:p>
                  </a:txBody>
                  <a:tcPr/>
                </a:tc>
                <a:tc hMerge="1">
                  <a:txBody>
                    <a:bodyPr/>
                    <a:lstStyle/>
                    <a:p>
                      <a:endParaRPr lang="de-AT"/>
                    </a:p>
                  </a:txBody>
                  <a:tcPr/>
                </a:tc>
                <a:tc hMerge="1">
                  <a:txBody>
                    <a:bodyPr/>
                    <a:lstStyle/>
                    <a:p>
                      <a:endParaRPr lang="de-AT"/>
                    </a:p>
                  </a:txBody>
                  <a:tcPr/>
                </a:tc>
              </a:tr>
            </a:tbl>
          </a:graphicData>
        </a:graphic>
      </p:graphicFrame>
      <p:cxnSp>
        <p:nvCxnSpPr>
          <p:cNvPr id="11" name="Gerade Verbindung 10"/>
          <p:cNvCxnSpPr/>
          <p:nvPr/>
        </p:nvCxnSpPr>
        <p:spPr>
          <a:xfrm>
            <a:off x="285750" y="714375"/>
            <a:ext cx="8643938"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8" name="Gleichschenkliges Dreieck 17"/>
          <p:cNvSpPr/>
          <p:nvPr/>
        </p:nvSpPr>
        <p:spPr>
          <a:xfrm rot="10800000">
            <a:off x="4021138" y="3359150"/>
            <a:ext cx="2000250" cy="214313"/>
          </a:xfrm>
          <a:prstGeom prst="triangle">
            <a:avLst>
              <a:gd name="adj" fmla="val 49757"/>
            </a:avLst>
          </a:prstGeom>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solidFill>
                <a:schemeClr val="bg1"/>
              </a:solidFill>
              <a:latin typeface="Lucida Sans Unicode" pitchFamily="34" charset="0"/>
              <a:cs typeface="Lucida Sans Unicode" pitchFamily="34" charset="0"/>
            </a:endParaRPr>
          </a:p>
        </p:txBody>
      </p:sp>
      <p:sp>
        <p:nvSpPr>
          <p:cNvPr id="20" name="Gleichschenkliges Dreieck 19"/>
          <p:cNvSpPr/>
          <p:nvPr/>
        </p:nvSpPr>
        <p:spPr>
          <a:xfrm rot="10800000">
            <a:off x="4071938" y="5500688"/>
            <a:ext cx="2000250" cy="214312"/>
          </a:xfrm>
          <a:prstGeom prst="triangle">
            <a:avLst>
              <a:gd name="adj" fmla="val 49757"/>
            </a:avLst>
          </a:prstGeom>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solidFill>
                <a:schemeClr val="bg1"/>
              </a:solidFill>
              <a:latin typeface="Lucida Sans Unicode" pitchFamily="34" charset="0"/>
              <a:cs typeface="Lucida Sans Unicode" pitchFamily="34" charset="0"/>
            </a:endParaRPr>
          </a:p>
        </p:txBody>
      </p:sp>
      <p:sp>
        <p:nvSpPr>
          <p:cNvPr id="23595" name="Foliennummernplatzhalter 12"/>
          <p:cNvSpPr>
            <a:spLocks noGrp="1"/>
          </p:cNvSpPr>
          <p:nvPr>
            <p:ph type="sldNum" sz="quarter" idx="12"/>
          </p:nvPr>
        </p:nvSpPr>
        <p:spPr bwMode="auto">
          <a:xfrm>
            <a:off x="8143875" y="6635750"/>
            <a:ext cx="542925"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66E585F8-3B3C-49FD-97DB-D9AC4BEFE701}" type="slidenum">
              <a:rPr lang="de-AT" sz="1100" smtClean="0">
                <a:solidFill>
                  <a:schemeClr val="bg1"/>
                </a:solidFill>
              </a:rPr>
              <a:pPr fontAlgn="base">
                <a:spcBef>
                  <a:spcPct val="0"/>
                </a:spcBef>
                <a:spcAft>
                  <a:spcPct val="0"/>
                </a:spcAft>
              </a:pPr>
              <a:t>9</a:t>
            </a:fld>
            <a:endParaRPr lang="de-AT" sz="1100" smtClean="0">
              <a:solidFill>
                <a:schemeClr val="bg1"/>
              </a:solidFill>
            </a:endParaRPr>
          </a:p>
        </p:txBody>
      </p:sp>
      <p:sp>
        <p:nvSpPr>
          <p:cNvPr id="19" name="Gleichschenkliges Dreieck 18"/>
          <p:cNvSpPr/>
          <p:nvPr/>
        </p:nvSpPr>
        <p:spPr>
          <a:xfrm rot="10800000">
            <a:off x="4046538" y="4500563"/>
            <a:ext cx="2000250" cy="214312"/>
          </a:xfrm>
          <a:prstGeom prst="triangle">
            <a:avLst>
              <a:gd name="adj" fmla="val 49757"/>
            </a:avLst>
          </a:prstGeom>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solidFill>
                <a:schemeClr val="bg1"/>
              </a:solidFill>
              <a:latin typeface="Lucida Sans Unicode" pitchFamily="34" charset="0"/>
              <a:cs typeface="Lucida Sans Unicode" pitchFamily="34" charset="0"/>
            </a:endParaRPr>
          </a:p>
        </p:txBody>
      </p:sp>
      <p:sp>
        <p:nvSpPr>
          <p:cNvPr id="23597" name="Titel 6"/>
          <p:cNvSpPr>
            <a:spLocks noGrp="1"/>
          </p:cNvSpPr>
          <p:nvPr>
            <p:ph type="title"/>
          </p:nvPr>
        </p:nvSpPr>
        <p:spPr>
          <a:xfrm>
            <a:off x="354013" y="260350"/>
            <a:ext cx="8435975" cy="414338"/>
          </a:xfrm>
        </p:spPr>
        <p:txBody>
          <a:bodyPr/>
          <a:lstStyle/>
          <a:p>
            <a:pPr eaLnBrk="1" hangingPunct="1"/>
            <a:r>
              <a:rPr lang="de-AT" smtClean="0"/>
              <a:t>Projektablauf</a:t>
            </a:r>
            <a:endParaRPr lang="de-AT" b="0" smtClean="0"/>
          </a:p>
        </p:txBody>
      </p:sp>
      <p:sp>
        <p:nvSpPr>
          <p:cNvPr id="14" name="Gleichschenkliges Dreieck 13"/>
          <p:cNvSpPr/>
          <p:nvPr/>
        </p:nvSpPr>
        <p:spPr>
          <a:xfrm rot="10800000">
            <a:off x="3995738" y="1916113"/>
            <a:ext cx="2000250" cy="214312"/>
          </a:xfrm>
          <a:prstGeom prst="triangle">
            <a:avLst>
              <a:gd name="adj" fmla="val 49757"/>
            </a:avLst>
          </a:prstGeom>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solidFill>
                <a:schemeClr val="bg1"/>
              </a:solidFill>
              <a:latin typeface="Lucida Sans Unicode" pitchFamily="34" charset="0"/>
              <a:cs typeface="Lucida Sans Unicode" pitchFamily="34" charset="0"/>
            </a:endParaRPr>
          </a:p>
        </p:txBody>
      </p:sp>
      <p:sp>
        <p:nvSpPr>
          <p:cNvPr id="23599" name="Textfeld 5"/>
          <p:cNvSpPr txBox="1">
            <a:spLocks noChangeArrowheads="1"/>
          </p:cNvSpPr>
          <p:nvPr/>
        </p:nvSpPr>
        <p:spPr bwMode="auto">
          <a:xfrm>
            <a:off x="6696075" y="6623050"/>
            <a:ext cx="2268538" cy="261938"/>
          </a:xfrm>
          <a:prstGeom prst="rect">
            <a:avLst/>
          </a:prstGeom>
          <a:noFill/>
          <a:ln w="9525">
            <a:noFill/>
            <a:miter lim="800000"/>
            <a:headEnd/>
            <a:tailEnd/>
          </a:ln>
        </p:spPr>
        <p:txBody>
          <a:bodyPr>
            <a:spAutoFit/>
          </a:bodyPr>
          <a:lstStyle/>
          <a:p>
            <a:r>
              <a:rPr lang="de-AT" sz="1100">
                <a:latin typeface="Lucida Sans Unicode" pitchFamily="34" charset="0"/>
                <a:cs typeface="Lucida Sans Unicode" pitchFamily="34" charset="0"/>
              </a:rPr>
              <a:t>Quelle: Evaluation GuKG 2011</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TANDARD">
  <a:themeElements>
    <a:clrScheme name="GÖG">
      <a:dk1>
        <a:sysClr val="windowText" lastClr="000000"/>
      </a:dk1>
      <a:lt1>
        <a:srgbClr val="FFFFFF"/>
      </a:lt1>
      <a:dk2>
        <a:srgbClr val="FFFFFF"/>
      </a:dk2>
      <a:lt2>
        <a:srgbClr val="888888"/>
      </a:lt2>
      <a:accent1>
        <a:srgbClr val="67726B"/>
      </a:accent1>
      <a:accent2>
        <a:srgbClr val="E9B500"/>
      </a:accent2>
      <a:accent3>
        <a:srgbClr val="4FA9CB"/>
      </a:accent3>
      <a:accent4>
        <a:srgbClr val="E53517"/>
      </a:accent4>
      <a:accent5>
        <a:srgbClr val="79B51C"/>
      </a:accent5>
      <a:accent6>
        <a:srgbClr val="FFFFFF"/>
      </a:accent6>
      <a:hlink>
        <a:srgbClr val="000000"/>
      </a:hlink>
      <a:folHlink>
        <a:srgbClr val="0000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ÖG">
    <a:dk1>
      <a:sysClr val="windowText" lastClr="000000"/>
    </a:dk1>
    <a:lt1>
      <a:srgbClr val="FFFFFF"/>
    </a:lt1>
    <a:dk2>
      <a:srgbClr val="FFFFFF"/>
    </a:dk2>
    <a:lt2>
      <a:srgbClr val="888888"/>
    </a:lt2>
    <a:accent1>
      <a:srgbClr val="67726B"/>
    </a:accent1>
    <a:accent2>
      <a:srgbClr val="E9B500"/>
    </a:accent2>
    <a:accent3>
      <a:srgbClr val="4FA9CB"/>
    </a:accent3>
    <a:accent4>
      <a:srgbClr val="E53517"/>
    </a:accent4>
    <a:accent5>
      <a:srgbClr val="79B51C"/>
    </a:accent5>
    <a:accent6>
      <a:srgbClr val="FFFFFF"/>
    </a:accent6>
    <a:hlink>
      <a:srgbClr val="000000"/>
    </a:hlink>
    <a:folHlink>
      <a:srgbClr val="0000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GÖG">
    <a:dk1>
      <a:sysClr val="windowText" lastClr="000000"/>
    </a:dk1>
    <a:lt1>
      <a:srgbClr val="FFFFFF"/>
    </a:lt1>
    <a:dk2>
      <a:srgbClr val="FFFFFF"/>
    </a:dk2>
    <a:lt2>
      <a:srgbClr val="888888"/>
    </a:lt2>
    <a:accent1>
      <a:srgbClr val="67726B"/>
    </a:accent1>
    <a:accent2>
      <a:srgbClr val="E9B500"/>
    </a:accent2>
    <a:accent3>
      <a:srgbClr val="4FA9CB"/>
    </a:accent3>
    <a:accent4>
      <a:srgbClr val="E53517"/>
    </a:accent4>
    <a:accent5>
      <a:srgbClr val="79B51C"/>
    </a:accent5>
    <a:accent6>
      <a:srgbClr val="FFFFFF"/>
    </a:accent6>
    <a:hlink>
      <a:srgbClr val="000000"/>
    </a:hlink>
    <a:folHlink>
      <a:srgbClr val="0000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GÖG">
    <a:dk1>
      <a:sysClr val="windowText" lastClr="000000"/>
    </a:dk1>
    <a:lt1>
      <a:srgbClr val="FFFFFF"/>
    </a:lt1>
    <a:dk2>
      <a:srgbClr val="FFFFFF"/>
    </a:dk2>
    <a:lt2>
      <a:srgbClr val="888888"/>
    </a:lt2>
    <a:accent1>
      <a:srgbClr val="67726B"/>
    </a:accent1>
    <a:accent2>
      <a:srgbClr val="E9B500"/>
    </a:accent2>
    <a:accent3>
      <a:srgbClr val="4FA9CB"/>
    </a:accent3>
    <a:accent4>
      <a:srgbClr val="E53517"/>
    </a:accent4>
    <a:accent5>
      <a:srgbClr val="79B51C"/>
    </a:accent5>
    <a:accent6>
      <a:srgbClr val="FFFFFF"/>
    </a:accent6>
    <a:hlink>
      <a:srgbClr val="000000"/>
    </a:hlink>
    <a:folHlink>
      <a:srgbClr val="0000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STANDARD</Template>
  <TotalTime>0</TotalTime>
  <Words>2542</Words>
  <Application>Microsoft Office PowerPoint</Application>
  <PresentationFormat>Bildschirmpräsentation (4:3)</PresentationFormat>
  <Paragraphs>652</Paragraphs>
  <Slides>40</Slides>
  <Notes>7</Notes>
  <HiddenSlides>5</HiddenSlides>
  <MMClips>0</MMClips>
  <ScaleCrop>false</ScaleCrop>
  <HeadingPairs>
    <vt:vector size="4" baseType="variant">
      <vt:variant>
        <vt:lpstr>Design</vt:lpstr>
      </vt:variant>
      <vt:variant>
        <vt:i4>1</vt:i4>
      </vt:variant>
      <vt:variant>
        <vt:lpstr>Folientitel</vt:lpstr>
      </vt:variant>
      <vt:variant>
        <vt:i4>40</vt:i4>
      </vt:variant>
    </vt:vector>
  </HeadingPairs>
  <TitlesOfParts>
    <vt:vector size="41" baseType="lpstr">
      <vt:lpstr>STANDARD</vt:lpstr>
      <vt:lpstr>Reformansätze  für Gesundheits- und Krankenpflegeberufe  </vt:lpstr>
      <vt:lpstr>Folie 2</vt:lpstr>
      <vt:lpstr>Organisationsübersicht</vt:lpstr>
      <vt:lpstr>Prämissen für die Neugestaltung</vt:lpstr>
      <vt:lpstr>Hintergrund: Evaluierung  der Ausbildungen gemäß gukg</vt:lpstr>
      <vt:lpstr>Berufe/Professionen</vt:lpstr>
      <vt:lpstr>Grundfragen  stimmen Ausbildungen und PflegePraxis überein (heute und in Zukunft) ?   Und:   Ist der bedarf der Pflegepraxis in den Vorgaben (Verordnungen, Curricula) abgebildet ?</vt:lpstr>
      <vt:lpstr>Ablauf der Evaluierung</vt:lpstr>
      <vt:lpstr>Projektablauf</vt:lpstr>
      <vt:lpstr>Pflegehilfe</vt:lpstr>
      <vt:lpstr>Überblick Pflegehilfe</vt:lpstr>
      <vt:lpstr>Fragebogenerhebung 2010/11</vt:lpstr>
      <vt:lpstr>Evaluationsergebnis  Pflegehilfe: Benotung Lernergebnis IST (1)</vt:lpstr>
      <vt:lpstr>Evaluationsergebnis  Pflegehilfe: Benotung Lernergebnis IST (2)</vt:lpstr>
      <vt:lpstr>Fragebogenerhebung 2010/11</vt:lpstr>
      <vt:lpstr>Ergebnisse Pflegehilfe zusammengefasst:</vt:lpstr>
      <vt:lpstr>Von der Pflegehilfe zur Pflegeassistenz  mit Fach- und Kompetenzerweiterung</vt:lpstr>
      <vt:lpstr>Folie 18</vt:lpstr>
      <vt:lpstr>Gehobener Dienst für gesundheits- und krankenpflege</vt:lpstr>
      <vt:lpstr>Überblick DGKP</vt:lpstr>
      <vt:lpstr>Folie 21</vt:lpstr>
      <vt:lpstr>Evaluationsergebnis  Gehobener Dienst - Benotung Lernergebnis IST (1)</vt:lpstr>
      <vt:lpstr>Evaluationsergebnis  Gehobener Dienst - Benotung Lernergebnis IST (2)</vt:lpstr>
      <vt:lpstr>Folie 24</vt:lpstr>
      <vt:lpstr>Begründung (1):  Bachelor, generalistische Ausbildung</vt:lpstr>
      <vt:lpstr>Folie 26</vt:lpstr>
      <vt:lpstr>Bevölkerungsentwicklung zwischen 1985 und 2030 nach bildungsspezifischen Altersgruppen (Index: 2005 = 100: Bevölkerungsprognose 2007</vt:lpstr>
      <vt:lpstr>Entwicklungen gemäß Bildungsbericht Österreich 2009</vt:lpstr>
      <vt:lpstr>Spezialisierungen</vt:lpstr>
      <vt:lpstr>Folie 30</vt:lpstr>
      <vt:lpstr>Folie 31</vt:lpstr>
      <vt:lpstr>Sonderausbildungen Lernergebnis – IST (Überblick)</vt:lpstr>
      <vt:lpstr>Weiterbildungen mit Zukunftsbedeutung (Rangreihe nach Häufigkeit der Durchführung/des WB-Angebots)</vt:lpstr>
      <vt:lpstr>Differenzierte Spezialisierung</vt:lpstr>
      <vt:lpstr>Differenzierte Spezialisierung (2)</vt:lpstr>
      <vt:lpstr>Populationsbezogene Erbringung von Versorgungsleistungen  aus der Sicht der WHO</vt:lpstr>
      <vt:lpstr>Populationsbezogene Erbringung von Versorgungsleistungen  aus der Sicht der WHO</vt:lpstr>
      <vt:lpstr>Folie 38</vt:lpstr>
      <vt:lpstr>Pflegebildungslandschaft - NEU</vt:lpstr>
      <vt:lpstr>Kontakt</vt:lpstr>
    </vt:vector>
  </TitlesOfParts>
  <Company>Gesundheit Österreich GmbH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der Präsentation</dc:title>
  <dc:creator>Rottenhofer</dc:creator>
  <cp:lastModifiedBy>georg.ziniel</cp:lastModifiedBy>
  <cp:revision>81</cp:revision>
  <dcterms:created xsi:type="dcterms:W3CDTF">2012-09-20T14:10:13Z</dcterms:created>
  <dcterms:modified xsi:type="dcterms:W3CDTF">2012-11-28T19:00:19Z</dcterms:modified>
</cp:coreProperties>
</file>