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337" r:id="rId3"/>
    <p:sldId id="338" r:id="rId4"/>
    <p:sldId id="340" r:id="rId5"/>
    <p:sldId id="341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5" r:id="rId23"/>
    <p:sldId id="311" r:id="rId24"/>
    <p:sldId id="312" r:id="rId25"/>
    <p:sldId id="313" r:id="rId26"/>
    <p:sldId id="314" r:id="rId27"/>
    <p:sldId id="315" r:id="rId28"/>
    <p:sldId id="278" r:id="rId29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45">
          <p15:clr>
            <a:srgbClr val="A4A3A4"/>
          </p15:clr>
        </p15:guide>
        <p15:guide id="2" pos="11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F1C1D"/>
    <a:srgbClr val="C2001B"/>
    <a:srgbClr val="E6ECF0"/>
    <a:srgbClr val="9AB1BF"/>
    <a:srgbClr val="C80015"/>
    <a:srgbClr val="CD0920"/>
    <a:srgbClr val="ECECEC"/>
    <a:srgbClr val="EDEDED"/>
    <a:srgbClr val="006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4" autoAdjust="0"/>
    <p:restoredTop sz="92739" autoAdjust="0"/>
  </p:normalViewPr>
  <p:slideViewPr>
    <p:cSldViewPr snapToGrid="0">
      <p:cViewPr varScale="1">
        <p:scale>
          <a:sx n="122" d="100"/>
          <a:sy n="122" d="100"/>
        </p:scale>
        <p:origin x="1725" y="60"/>
      </p:cViewPr>
      <p:guideLst>
        <p:guide orient="horz" pos="2945"/>
        <p:guide pos="11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00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6967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2" y="0"/>
            <a:ext cx="2889250" cy="496967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841C15-1D3E-4C21-9CDC-076DA49108DF}" type="datetimeFigureOut">
              <a:rPr lang="de-DE"/>
              <a:pPr>
                <a:defRPr/>
              </a:pPr>
              <a:t>01.12.2019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674"/>
            <a:ext cx="2889250" cy="496966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2" y="9429674"/>
            <a:ext cx="2889250" cy="496966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1EA265-2DDE-4FF1-A8BD-D9155E0F67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769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6967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2" y="0"/>
            <a:ext cx="2889250" cy="496967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22906B-8B35-480D-8C0C-BBBA801E6148}" type="datetimeFigureOut">
              <a:rPr lang="de-DE"/>
              <a:pPr>
                <a:defRPr/>
              </a:pPr>
              <a:t>01.12.2019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3" rIns="91407" bIns="4570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5632"/>
            <a:ext cx="5335588" cy="4467939"/>
          </a:xfrm>
          <a:prstGeom prst="rect">
            <a:avLst/>
          </a:prstGeom>
        </p:spPr>
        <p:txBody>
          <a:bodyPr vert="horz" lIns="91407" tIns="45703" rIns="91407" bIns="45703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674"/>
            <a:ext cx="2889250" cy="496966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2" y="9429674"/>
            <a:ext cx="2889250" cy="496966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B589F-C570-4669-9629-ACC7BE9D9ED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243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623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541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718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42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3545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855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851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973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43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5173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30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50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5685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554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62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723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116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246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0346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24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44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72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39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0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23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98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38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B589F-C570-4669-9629-ACC7BE9D9ED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0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eop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AK_PowerPoint_Hainzl_1_7832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9900"/>
          </a:xfrm>
          <a:prstGeom prst="rect">
            <a:avLst/>
          </a:prstGeom>
        </p:spPr>
      </p:pic>
      <p:pic>
        <p:nvPicPr>
          <p:cNvPr id="11" name="Bild 10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3" name="Bild 12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39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40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eopl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AK_PowerPoint_Fronius12018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9900"/>
          </a:xfrm>
          <a:prstGeom prst="rect">
            <a:avLst/>
          </a:prstGeom>
        </p:spPr>
      </p:pic>
      <p:pic>
        <p:nvPicPr>
          <p:cNvPr id="10" name="Bild 9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1" name="Bild 10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17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1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ebä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AK_PowerPoint_AKInnenhof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pic>
        <p:nvPicPr>
          <p:cNvPr id="11" name="Bild 10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2" name="Bild 11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17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1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9144000" cy="5616000"/>
          </a:xfrm>
          <a:prstGeom prst="rect">
            <a:avLst/>
          </a:prstGeom>
          <a:solidFill>
            <a:srgbClr val="9AB1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Bild 17" descr="AK_PowerPoint_Titel_Balk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9" name="Bild 18" descr="AK_Logo_PowerPoint_Titel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20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49388"/>
            <a:ext cx="2453730" cy="590349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0" rIns="72000" bIns="3600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21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1321"/>
            <a:ext cx="2697387" cy="590349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0" rIns="72000" bIns="3600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22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52725"/>
            <a:ext cx="2569147" cy="590349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0" rIns="72000" bIns="3600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AK_PowerPoint_Kapitel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186" y="455537"/>
            <a:ext cx="838228" cy="682775"/>
          </a:xfrm>
          <a:prstGeom prst="rect">
            <a:avLst/>
          </a:prstGeom>
        </p:spPr>
      </p:pic>
      <p:sp>
        <p:nvSpPr>
          <p:cNvPr id="28" name="Rechtwinkliges Dreieck 27"/>
          <p:cNvSpPr/>
          <p:nvPr userDrawn="1"/>
        </p:nvSpPr>
        <p:spPr>
          <a:xfrm rot="5400000">
            <a:off x="7851490" y="6267738"/>
            <a:ext cx="298448" cy="231203"/>
          </a:xfrm>
          <a:prstGeom prst="rtTriangle">
            <a:avLst/>
          </a:prstGeom>
          <a:solidFill>
            <a:srgbClr val="9AB1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0" y="1468438"/>
            <a:ext cx="9144000" cy="4832350"/>
          </a:xfrm>
          <a:prstGeom prst="rect">
            <a:avLst/>
          </a:prstGeom>
          <a:solidFill>
            <a:srgbClr val="9AB1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winkliges Dreieck 13"/>
          <p:cNvSpPr/>
          <p:nvPr userDrawn="1"/>
        </p:nvSpPr>
        <p:spPr>
          <a:xfrm rot="5400000">
            <a:off x="7851490" y="195551"/>
            <a:ext cx="298448" cy="231203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1792288"/>
            <a:ext cx="1352711" cy="52879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72000" tIns="0" rIns="72000" bIns="36000" anchor="t">
            <a:spAutoFit/>
          </a:bodyPr>
          <a:lstStyle>
            <a:lvl1pPr>
              <a:buFontTx/>
              <a:buNone/>
              <a:defRPr sz="32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2pPr>
            <a:lvl3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3pPr>
            <a:lvl4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4pPr>
            <a:lvl5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5pPr>
          </a:lstStyle>
          <a:p>
            <a:pPr lvl="0"/>
            <a:r>
              <a:rPr lang="de-AT" dirty="0" smtClean="0"/>
              <a:t>Kapitel</a:t>
            </a:r>
            <a:endParaRPr lang="de-DE" dirty="0"/>
          </a:p>
        </p:txBody>
      </p:sp>
      <p:sp>
        <p:nvSpPr>
          <p:cNvPr id="32" name="Foliennummernplatzhalter 13"/>
          <p:cNvSpPr txBox="1">
            <a:spLocks/>
          </p:cNvSpPr>
          <p:nvPr userDrawn="1"/>
        </p:nvSpPr>
        <p:spPr>
          <a:xfrm>
            <a:off x="7602984" y="6580188"/>
            <a:ext cx="282129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A6FCC-47EE-A94A-9566-EF52491FE8FA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+mn-ea"/>
                <a:cs typeface="Klavika Basic Bold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+mn-ea"/>
              <a:cs typeface="Klavika Bas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13"/>
          <p:cNvSpPr txBox="1">
            <a:spLocks/>
          </p:cNvSpPr>
          <p:nvPr userDrawn="1"/>
        </p:nvSpPr>
        <p:spPr>
          <a:xfrm>
            <a:off x="7602984" y="6580188"/>
            <a:ext cx="282129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A6FCC-47EE-A94A-9566-EF52491FE8FA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+mn-ea"/>
                <a:cs typeface="Klavika Basic Bold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+mn-ea"/>
              <a:cs typeface="Klavika Basic Bold"/>
            </a:endParaRP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38312"/>
            <a:ext cx="7929561" cy="672113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>
              <a:buFontTx/>
              <a:buNone/>
              <a:defRPr sz="32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Clr>
                <a:srgbClr val="C2001B"/>
              </a:buCl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2pPr>
            <a:lvl3pP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3pPr>
            <a:lvl4pP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4pPr>
            <a:lvl5pP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5pPr>
          </a:lstStyle>
          <a:p>
            <a:pPr lvl="0"/>
            <a:r>
              <a:rPr lang="de-AT" dirty="0" smtClean="0"/>
              <a:t>Headline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11187" y="1987550"/>
            <a:ext cx="7921625" cy="3962400"/>
          </a:xfrm>
          <a:prstGeom prst="rect">
            <a:avLst/>
          </a:prstGeom>
        </p:spPr>
        <p:txBody>
          <a:bodyPr vert="horz" lIns="0" tIns="0" rIns="0" bIns="0"/>
          <a:lstStyle>
            <a:lvl1pPr marL="250825" indent="-250825">
              <a:spcBef>
                <a:spcPts val="400"/>
              </a:spcBef>
              <a:buClr>
                <a:srgbClr val="DF1C1D"/>
              </a:buClr>
              <a:buFont typeface="Lucida Grande"/>
              <a:buChar char="•"/>
              <a:defRPr sz="2200">
                <a:solidFill>
                  <a:srgbClr val="000000"/>
                </a:solidFill>
                <a:latin typeface="Sabon Next Com Regular" pitchFamily="18" charset="0"/>
              </a:defRPr>
            </a:lvl1pPr>
            <a:lvl2pPr marL="540000" indent="-234000">
              <a:spcBef>
                <a:spcPts val="400"/>
              </a:spcBef>
              <a:buClr>
                <a:srgbClr val="DF1C1D"/>
              </a:buClr>
              <a:buFont typeface="Lucida Grande"/>
              <a:buChar char="•"/>
              <a:defRPr sz="2000">
                <a:solidFill>
                  <a:srgbClr val="000000"/>
                </a:solidFill>
                <a:latin typeface="Sabon Next Com Regular" pitchFamily="18" charset="0"/>
              </a:defRPr>
            </a:lvl2pPr>
            <a:lvl3pPr marL="900000" indent="-216000">
              <a:spcBef>
                <a:spcPts val="400"/>
              </a:spcBef>
              <a:spcAft>
                <a:spcPts val="0"/>
              </a:spcAft>
              <a:buClr>
                <a:srgbClr val="DF1C1D"/>
              </a:buClr>
              <a:buFont typeface="Lucida Grande"/>
              <a:buChar char="•"/>
              <a:defRPr sz="1800">
                <a:solidFill>
                  <a:srgbClr val="000000"/>
                </a:solidFill>
                <a:latin typeface="Sabon Next Com Regular" pitchFamily="18" charset="0"/>
              </a:defRPr>
            </a:lvl3pPr>
            <a:lvl4pPr marL="1620000" indent="-198000">
              <a:spcBef>
                <a:spcPts val="400"/>
              </a:spcBef>
              <a:buClr>
                <a:srgbClr val="C2001B"/>
              </a:buClr>
              <a:defRPr sz="1600">
                <a:solidFill>
                  <a:srgbClr val="000000"/>
                </a:solidFill>
                <a:latin typeface="Sabon Next Com"/>
              </a:defRPr>
            </a:lvl4pPr>
            <a:lvl5pPr>
              <a:spcBef>
                <a:spcPts val="400"/>
              </a:spcBef>
              <a:defRPr sz="2000">
                <a:solidFill>
                  <a:srgbClr val="000000"/>
                </a:solidFill>
                <a:latin typeface="Sabon Next Com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11" name="Bild 10" descr="AK_PowerPoint_Kapitel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186" y="455537"/>
            <a:ext cx="838228" cy="682775"/>
          </a:xfrm>
          <a:prstGeom prst="rect">
            <a:avLst/>
          </a:prstGeom>
        </p:spPr>
      </p:pic>
      <p:sp>
        <p:nvSpPr>
          <p:cNvPr id="13" name="Rechtwinkliges Dreieck 12"/>
          <p:cNvSpPr/>
          <p:nvPr userDrawn="1"/>
        </p:nvSpPr>
        <p:spPr>
          <a:xfrm rot="5400000">
            <a:off x="7851490" y="195551"/>
            <a:ext cx="298448" cy="231203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htwinkliges Dreieck 16"/>
          <p:cNvSpPr/>
          <p:nvPr userDrawn="1"/>
        </p:nvSpPr>
        <p:spPr>
          <a:xfrm rot="5400000">
            <a:off x="7859226" y="6329850"/>
            <a:ext cx="231774" cy="180000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0" y="6300788"/>
            <a:ext cx="9144000" cy="1588"/>
          </a:xfrm>
          <a:prstGeom prst="line">
            <a:avLst/>
          </a:prstGeom>
          <a:ln w="6350" cap="flat" cmpd="sng" algn="ctr">
            <a:solidFill>
              <a:srgbClr val="DF1C1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12775" y="1465264"/>
            <a:ext cx="3419475" cy="44831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8" name="Rechtwinkliges Dreieck 27"/>
          <p:cNvSpPr/>
          <p:nvPr userDrawn="1"/>
        </p:nvSpPr>
        <p:spPr>
          <a:xfrm rot="5400000">
            <a:off x="7859226" y="6329850"/>
            <a:ext cx="231774" cy="180000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Foliennummernplatzhalter 13"/>
          <p:cNvSpPr txBox="1">
            <a:spLocks/>
          </p:cNvSpPr>
          <p:nvPr userDrawn="1"/>
        </p:nvSpPr>
        <p:spPr>
          <a:xfrm>
            <a:off x="7602984" y="6580188"/>
            <a:ext cx="282129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A6FCC-47EE-A94A-9566-EF52491FE8FA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+mn-ea"/>
                <a:cs typeface="Klavika Basic Bold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+mn-ea"/>
              <a:cs typeface="Klavika Basic Bold"/>
            </a:endParaRP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6300788"/>
            <a:ext cx="9144000" cy="1588"/>
          </a:xfrm>
          <a:prstGeom prst="line">
            <a:avLst/>
          </a:prstGeom>
          <a:ln w="6350" cap="flat" cmpd="sng" algn="ctr">
            <a:solidFill>
              <a:srgbClr val="DF1C1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54512" y="1379538"/>
            <a:ext cx="4186237" cy="430887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>
              <a:buFontTx/>
              <a:buNone/>
              <a:defRPr sz="32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Clr>
                <a:srgbClr val="C2001B"/>
              </a:buCl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2pPr>
            <a:lvl3pP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3pPr>
            <a:lvl4pP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4pPr>
            <a:lvl5pP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5pPr>
          </a:lstStyle>
          <a:p>
            <a:pPr lvl="0"/>
            <a:r>
              <a:rPr lang="de-AT" dirty="0" smtClean="0"/>
              <a:t>Headline</a:t>
            </a: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354512" y="1987550"/>
            <a:ext cx="4178299" cy="3962400"/>
          </a:xfrm>
          <a:prstGeom prst="rect">
            <a:avLst/>
          </a:prstGeom>
        </p:spPr>
        <p:txBody>
          <a:bodyPr vert="horz" lIns="0" tIns="0" rIns="0" bIns="0"/>
          <a:lstStyle>
            <a:lvl1pPr marL="250825" indent="-250825">
              <a:spcBef>
                <a:spcPts val="400"/>
              </a:spcBef>
              <a:buClr>
                <a:schemeClr val="tx2"/>
              </a:buClr>
              <a:buFont typeface="Lucida Grande"/>
              <a:buChar char="•"/>
              <a:defRPr sz="2200">
                <a:solidFill>
                  <a:srgbClr val="000000"/>
                </a:solidFill>
                <a:latin typeface="Sabon Next Com Regular" pitchFamily="18" charset="0"/>
              </a:defRPr>
            </a:lvl1pPr>
            <a:lvl2pPr marL="540000" indent="-234000">
              <a:spcBef>
                <a:spcPts val="400"/>
              </a:spcBef>
              <a:buClr>
                <a:schemeClr val="tx2"/>
              </a:buClr>
              <a:buFont typeface="Lucida Grande"/>
              <a:buChar char="•"/>
              <a:defRPr sz="2000">
                <a:solidFill>
                  <a:srgbClr val="000000"/>
                </a:solidFill>
                <a:latin typeface="Sabon Next Com Regular" pitchFamily="18" charset="0"/>
              </a:defRPr>
            </a:lvl2pPr>
            <a:lvl3pPr marL="900000" indent="-216000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1800">
                <a:solidFill>
                  <a:srgbClr val="000000"/>
                </a:solidFill>
                <a:latin typeface="Sabon Next Com Regular" pitchFamily="18" charset="0"/>
              </a:defRPr>
            </a:lvl3pPr>
            <a:lvl4pPr marL="1620000" indent="-198000">
              <a:spcBef>
                <a:spcPts val="400"/>
              </a:spcBef>
              <a:buClr>
                <a:srgbClr val="C2001B"/>
              </a:buClr>
              <a:defRPr sz="1600">
                <a:solidFill>
                  <a:srgbClr val="000000"/>
                </a:solidFill>
                <a:latin typeface="Sabon Next Com"/>
              </a:defRPr>
            </a:lvl4pPr>
            <a:lvl5pPr>
              <a:spcBef>
                <a:spcPts val="400"/>
              </a:spcBef>
              <a:defRPr sz="2000">
                <a:solidFill>
                  <a:srgbClr val="000000"/>
                </a:solidFill>
                <a:latin typeface="Sabon Next Com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11" name="Bild 10" descr="AK_PowerPoint_Kapitel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186" y="455537"/>
            <a:ext cx="838228" cy="682775"/>
          </a:xfrm>
          <a:prstGeom prst="rect">
            <a:avLst/>
          </a:prstGeom>
        </p:spPr>
      </p:pic>
      <p:sp>
        <p:nvSpPr>
          <p:cNvPr id="13" name="Rechtwinkliges Dreieck 12"/>
          <p:cNvSpPr/>
          <p:nvPr userDrawn="1"/>
        </p:nvSpPr>
        <p:spPr>
          <a:xfrm rot="5400000">
            <a:off x="7851490" y="195551"/>
            <a:ext cx="298448" cy="231203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sz="quarter" idx="15"/>
          </p:nvPr>
        </p:nvSpPr>
        <p:spPr>
          <a:xfrm>
            <a:off x="612000" y="1987200"/>
            <a:ext cx="7920000" cy="3963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50825" indent="-250825">
              <a:lnSpc>
                <a:spcPct val="100000"/>
              </a:lnSpc>
              <a:spcBef>
                <a:spcPts val="400"/>
              </a:spcBef>
              <a:buClr>
                <a:srgbClr val="DF1C1D"/>
              </a:buClr>
              <a:buSzPct val="100000"/>
              <a:buFont typeface="Lucida Grande"/>
              <a:buChar char="•"/>
              <a:defRPr sz="2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  <a:lvl2pPr marL="540000" indent="-234000">
              <a:lnSpc>
                <a:spcPct val="100000"/>
              </a:lnSpc>
              <a:spcBef>
                <a:spcPts val="400"/>
              </a:spcBef>
              <a:buClr>
                <a:srgbClr val="DF1C1D"/>
              </a:buClr>
              <a:buSzPct val="100000"/>
              <a:buFont typeface="Lucida Grande"/>
              <a:buChar char="•"/>
              <a:defRPr sz="20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2pPr>
            <a:lvl3pPr marL="900000" indent="-216000">
              <a:spcBef>
                <a:spcPts val="400"/>
              </a:spcBef>
              <a:buClr>
                <a:srgbClr val="DF1C1D"/>
              </a:buClr>
              <a:buSzPct val="100000"/>
              <a:buFont typeface="Lucida Grande"/>
              <a:buChar char="•"/>
              <a:defRPr sz="18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2" name="Foliennummernplatzhalter 13"/>
          <p:cNvSpPr txBox="1">
            <a:spLocks/>
          </p:cNvSpPr>
          <p:nvPr userDrawn="1"/>
        </p:nvSpPr>
        <p:spPr>
          <a:xfrm>
            <a:off x="7602984" y="6580188"/>
            <a:ext cx="282129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A6FCC-47EE-A94A-9566-EF52491FE8FA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+mn-ea"/>
                <a:cs typeface="Klavika Basic Bold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+mn-ea"/>
              <a:cs typeface="Klavika Basic Bold"/>
            </a:endParaRP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379538"/>
            <a:ext cx="7929561" cy="430887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>
              <a:buFontTx/>
              <a:buNone/>
              <a:defRPr sz="32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Clr>
                <a:srgbClr val="C2001B"/>
              </a:buCl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2pPr>
            <a:lvl3pP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3pPr>
            <a:lvl4pP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4pPr>
            <a:lvl5pPr>
              <a:defRPr sz="24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5pPr>
          </a:lstStyle>
          <a:p>
            <a:pPr lvl="0"/>
            <a:r>
              <a:rPr lang="de-AT" dirty="0" smtClean="0"/>
              <a:t>Headline</a:t>
            </a:r>
          </a:p>
        </p:txBody>
      </p:sp>
      <p:pic>
        <p:nvPicPr>
          <p:cNvPr id="11" name="Bild 10" descr="AK_PowerPoint_Kapitel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186" y="455537"/>
            <a:ext cx="838228" cy="682775"/>
          </a:xfrm>
          <a:prstGeom prst="rect">
            <a:avLst/>
          </a:prstGeom>
        </p:spPr>
      </p:pic>
      <p:sp>
        <p:nvSpPr>
          <p:cNvPr id="12" name="Rechtwinkliges Dreieck 11"/>
          <p:cNvSpPr/>
          <p:nvPr userDrawn="1"/>
        </p:nvSpPr>
        <p:spPr>
          <a:xfrm rot="5400000">
            <a:off x="7851490" y="195551"/>
            <a:ext cx="298448" cy="231203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htwinkliges Dreieck 16"/>
          <p:cNvSpPr/>
          <p:nvPr userDrawn="1"/>
        </p:nvSpPr>
        <p:spPr>
          <a:xfrm rot="5400000">
            <a:off x="7859226" y="6329850"/>
            <a:ext cx="231774" cy="180000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0" y="6300788"/>
            <a:ext cx="9144000" cy="1588"/>
          </a:xfrm>
          <a:prstGeom prst="line">
            <a:avLst/>
          </a:prstGeom>
          <a:ln w="6350" cap="flat" cmpd="sng" algn="ctr">
            <a:solidFill>
              <a:srgbClr val="DF1C1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winkliges Dreieck 23"/>
          <p:cNvSpPr/>
          <p:nvPr userDrawn="1"/>
        </p:nvSpPr>
        <p:spPr>
          <a:xfrm rot="5400000">
            <a:off x="7851490" y="6267738"/>
            <a:ext cx="298448" cy="231203"/>
          </a:xfrm>
          <a:prstGeom prst="rtTriangle">
            <a:avLst/>
          </a:prstGeom>
          <a:solidFill>
            <a:srgbClr val="9AB1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-58654" y="1468438"/>
            <a:ext cx="9144000" cy="4832350"/>
          </a:xfrm>
          <a:prstGeom prst="rect">
            <a:avLst/>
          </a:prstGeom>
          <a:solidFill>
            <a:srgbClr val="9AB1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Foliennummernplatzhalter 13"/>
          <p:cNvSpPr txBox="1">
            <a:spLocks/>
          </p:cNvSpPr>
          <p:nvPr userDrawn="1"/>
        </p:nvSpPr>
        <p:spPr>
          <a:xfrm>
            <a:off x="7602984" y="6580188"/>
            <a:ext cx="282129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A6FCC-47EE-A94A-9566-EF52491FE8FA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+mn-ea"/>
                <a:cs typeface="Klavika Basic Bold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+mn-ea"/>
              <a:cs typeface="Klavika Basic Bold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150" y="2709863"/>
            <a:ext cx="4915833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 baseline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Referent (entscheidet selbst, ob er als Kontaktperson aufscheint)</a:t>
            </a:r>
          </a:p>
        </p:txBody>
      </p:sp>
      <p:sp>
        <p:nvSpPr>
          <p:cNvPr id="18" name="Textplatzhalter 11"/>
          <p:cNvSpPr txBox="1">
            <a:spLocks/>
          </p:cNvSpPr>
          <p:nvPr userDrawn="1"/>
        </p:nvSpPr>
        <p:spPr>
          <a:xfrm>
            <a:off x="1836738" y="3463925"/>
            <a:ext cx="2744341" cy="732508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Kammer für Arbeiter und Angestellte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für Oberösterreich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Volksgartenstraße 40, 4020 Linz</a:t>
            </a:r>
          </a:p>
        </p:txBody>
      </p:sp>
      <p:sp>
        <p:nvSpPr>
          <p:cNvPr id="19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24182" y="4508500"/>
            <a:ext cx="380617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2424</a:t>
            </a:r>
          </a:p>
        </p:txBody>
      </p:sp>
      <p:sp>
        <p:nvSpPr>
          <p:cNvPr id="20" name="Textplatzhalter 11"/>
          <p:cNvSpPr txBox="1">
            <a:spLocks/>
          </p:cNvSpPr>
          <p:nvPr userDrawn="1"/>
        </p:nvSpPr>
        <p:spPr>
          <a:xfrm>
            <a:off x="1759268" y="5336664"/>
            <a:ext cx="1551707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arbeiterkammer.com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Verdana" pitchFamily="34" charset="0"/>
              <a:cs typeface="Klavika Basic Bold"/>
            </a:endParaRPr>
          </a:p>
        </p:txBody>
      </p:sp>
      <p:sp>
        <p:nvSpPr>
          <p:cNvPr id="16" name="Textplatzhalter 30"/>
          <p:cNvSpPr txBox="1">
            <a:spLocks/>
          </p:cNvSpPr>
          <p:nvPr userDrawn="1"/>
        </p:nvSpPr>
        <p:spPr>
          <a:xfrm>
            <a:off x="611188" y="1792288"/>
            <a:ext cx="1582141" cy="56514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72000" tIns="36000" rIns="108000" bIns="36000" anchor="t">
            <a:spAutoFit/>
          </a:bodyPr>
          <a:lstStyle>
            <a:lvl1pPr>
              <a:buFontTx/>
              <a:buNone/>
              <a:defRPr sz="32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2pPr>
            <a:lvl3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3pPr>
            <a:lvl4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4pPr>
            <a:lvl5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Kontakt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Verdana" pitchFamily="34" charset="0"/>
              <a:cs typeface="Klavika Basic Bold"/>
            </a:endParaRPr>
          </a:p>
        </p:txBody>
      </p:sp>
      <p:sp>
        <p:nvSpPr>
          <p:cNvPr id="17" name="Textplatzhalter 11"/>
          <p:cNvSpPr txBox="1">
            <a:spLocks/>
          </p:cNvSpPr>
          <p:nvPr userDrawn="1"/>
        </p:nvSpPr>
        <p:spPr>
          <a:xfrm>
            <a:off x="1836738" y="4508500"/>
            <a:ext cx="1197572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+43 (0)50 6906-</a:t>
            </a:r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95999" y="4767263"/>
            <a:ext cx="924441" cy="21544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6906-62881</a:t>
            </a:r>
          </a:p>
        </p:txBody>
      </p:sp>
      <p:sp>
        <p:nvSpPr>
          <p:cNvPr id="30" name="Textplatzhalter 9"/>
          <p:cNvSpPr txBox="1">
            <a:spLocks/>
          </p:cNvSpPr>
          <p:nvPr userDrawn="1"/>
        </p:nvSpPr>
        <p:spPr>
          <a:xfrm>
            <a:off x="557556" y="4508500"/>
            <a:ext cx="936282" cy="991041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r">
              <a:buFontTx/>
              <a:buNone/>
              <a:defRPr sz="1400" b="0" i="0" cap="all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TEL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FAX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E-MAIL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WWW</a:t>
            </a:r>
            <a:endParaRPr kumimoji="0" lang="de-AT" sz="1400" b="0" i="0" u="none" strike="noStrike" kern="120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Verdana" pitchFamily="34" charset="0"/>
              <a:cs typeface="Klavika Basic Bold"/>
            </a:endParaRPr>
          </a:p>
        </p:txBody>
      </p:sp>
      <p:sp>
        <p:nvSpPr>
          <p:cNvPr id="34" name="Textplatzhalter 11"/>
          <p:cNvSpPr txBox="1">
            <a:spLocks/>
          </p:cNvSpPr>
          <p:nvPr userDrawn="1"/>
        </p:nvSpPr>
        <p:spPr>
          <a:xfrm>
            <a:off x="1835150" y="4802644"/>
            <a:ext cx="760849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+43 (0)50 </a:t>
            </a:r>
          </a:p>
        </p:txBody>
      </p:sp>
      <p:sp>
        <p:nvSpPr>
          <p:cNvPr id="35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781810" y="5069329"/>
            <a:ext cx="1029834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kbi@akooe.at</a:t>
            </a:r>
          </a:p>
        </p:txBody>
      </p:sp>
      <p:sp>
        <p:nvSpPr>
          <p:cNvPr id="36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835150" y="2967038"/>
            <a:ext cx="4509761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 baseline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Kompetenzzentrum Betriebliche Interessenvertretung (KBI)</a:t>
            </a:r>
          </a:p>
        </p:txBody>
      </p:sp>
      <p:pic>
        <p:nvPicPr>
          <p:cNvPr id="21" name="Bild 20" descr="AK_PowerPoint_Kapitel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186" y="455537"/>
            <a:ext cx="838228" cy="682775"/>
          </a:xfrm>
          <a:prstGeom prst="rect">
            <a:avLst/>
          </a:prstGeom>
        </p:spPr>
      </p:pic>
      <p:sp>
        <p:nvSpPr>
          <p:cNvPr id="22" name="Rechtwinkliges Dreieck 21"/>
          <p:cNvSpPr/>
          <p:nvPr userDrawn="1"/>
        </p:nvSpPr>
        <p:spPr>
          <a:xfrm rot="5400000">
            <a:off x="7851490" y="195551"/>
            <a:ext cx="298448" cy="231203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winkliges Dreieck 23"/>
          <p:cNvSpPr/>
          <p:nvPr userDrawn="1"/>
        </p:nvSpPr>
        <p:spPr>
          <a:xfrm rot="5400000">
            <a:off x="7851490" y="6267738"/>
            <a:ext cx="298448" cy="231203"/>
          </a:xfrm>
          <a:prstGeom prst="rtTriangle">
            <a:avLst/>
          </a:prstGeom>
          <a:solidFill>
            <a:srgbClr val="9AB1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9079" y="1468438"/>
            <a:ext cx="9144000" cy="4832350"/>
          </a:xfrm>
          <a:prstGeom prst="rect">
            <a:avLst/>
          </a:prstGeom>
          <a:solidFill>
            <a:srgbClr val="9AB1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Foliennummernplatzhalter 13"/>
          <p:cNvSpPr txBox="1">
            <a:spLocks/>
          </p:cNvSpPr>
          <p:nvPr userDrawn="1"/>
        </p:nvSpPr>
        <p:spPr>
          <a:xfrm>
            <a:off x="7602984" y="6580188"/>
            <a:ext cx="282129" cy="184666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A6FCC-47EE-A94A-9566-EF52491FE8FA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+mn-ea"/>
                <a:cs typeface="Klavika Basic Bold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+mn-ea"/>
              <a:cs typeface="Klavika Basic Bold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150" y="2709863"/>
            <a:ext cx="4915833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 baseline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Referent (entscheidet selbst, ob er als Kontaktperson aufscheint)</a:t>
            </a:r>
          </a:p>
        </p:txBody>
      </p:sp>
      <p:sp>
        <p:nvSpPr>
          <p:cNvPr id="18" name="Textplatzhalter 11"/>
          <p:cNvSpPr txBox="1">
            <a:spLocks/>
          </p:cNvSpPr>
          <p:nvPr userDrawn="1"/>
        </p:nvSpPr>
        <p:spPr>
          <a:xfrm>
            <a:off x="1836738" y="3463925"/>
            <a:ext cx="2744341" cy="732508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Kammer für Arbeiter und Angestellte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für Oberösterreich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Volksgartenstraße 40, 4020 Linz</a:t>
            </a:r>
          </a:p>
        </p:txBody>
      </p:sp>
      <p:sp>
        <p:nvSpPr>
          <p:cNvPr id="20" name="Textplatzhalter 11"/>
          <p:cNvSpPr txBox="1">
            <a:spLocks/>
          </p:cNvSpPr>
          <p:nvPr userDrawn="1"/>
        </p:nvSpPr>
        <p:spPr>
          <a:xfrm>
            <a:off x="1835149" y="5313819"/>
            <a:ext cx="1551707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arbeiterkammer.com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Verdana" pitchFamily="34" charset="0"/>
              <a:cs typeface="Klavika Basic Bold"/>
            </a:endParaRPr>
          </a:p>
        </p:txBody>
      </p:sp>
      <p:sp>
        <p:nvSpPr>
          <p:cNvPr id="16" name="Textplatzhalter 30"/>
          <p:cNvSpPr txBox="1">
            <a:spLocks/>
          </p:cNvSpPr>
          <p:nvPr userDrawn="1"/>
        </p:nvSpPr>
        <p:spPr>
          <a:xfrm>
            <a:off x="611188" y="1792288"/>
            <a:ext cx="1582141" cy="56514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72000" tIns="36000" rIns="108000" bIns="36000" anchor="t">
            <a:spAutoFit/>
          </a:bodyPr>
          <a:lstStyle>
            <a:lvl1pPr>
              <a:buFontTx/>
              <a:buNone/>
              <a:defRPr sz="32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2pPr>
            <a:lvl3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3pPr>
            <a:lvl4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4pPr>
            <a:lvl5pPr>
              <a:buFontTx/>
              <a:buNone/>
              <a:defRPr sz="2800" b="1" i="0">
                <a:ln>
                  <a:noFill/>
                </a:ln>
                <a:solidFill>
                  <a:srgbClr val="000000"/>
                </a:solidFill>
                <a:latin typeface="Klavika Basic Bold"/>
                <a:cs typeface="Klavika Basic Bold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Kontakt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Verdana" pitchFamily="34" charset="0"/>
              <a:cs typeface="Klavika Basic Bold"/>
            </a:endParaRPr>
          </a:p>
        </p:txBody>
      </p:sp>
      <p:sp>
        <p:nvSpPr>
          <p:cNvPr id="17" name="Textplatzhalter 11"/>
          <p:cNvSpPr txBox="1">
            <a:spLocks/>
          </p:cNvSpPr>
          <p:nvPr userDrawn="1"/>
        </p:nvSpPr>
        <p:spPr>
          <a:xfrm>
            <a:off x="1853672" y="4500033"/>
            <a:ext cx="1572803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+43 (0)50 6906-2424</a:t>
            </a:r>
          </a:p>
        </p:txBody>
      </p:sp>
      <p:sp>
        <p:nvSpPr>
          <p:cNvPr id="30" name="Textplatzhalter 9"/>
          <p:cNvSpPr txBox="1">
            <a:spLocks/>
          </p:cNvSpPr>
          <p:nvPr userDrawn="1"/>
        </p:nvSpPr>
        <p:spPr>
          <a:xfrm>
            <a:off x="557556" y="4508500"/>
            <a:ext cx="936282" cy="991041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r">
              <a:buFontTx/>
              <a:buNone/>
              <a:defRPr sz="1400" b="0" i="0" cap="all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TEL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FAX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E-MAIL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WWW</a:t>
            </a:r>
            <a:endParaRPr kumimoji="0" lang="de-AT" sz="1400" b="0" i="0" u="none" strike="noStrike" kern="120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asic Bold"/>
              <a:ea typeface="Verdana" pitchFamily="34" charset="0"/>
              <a:cs typeface="Klavika Basic Bold"/>
            </a:endParaRPr>
          </a:p>
        </p:txBody>
      </p:sp>
      <p:sp>
        <p:nvSpPr>
          <p:cNvPr id="34" name="Textplatzhalter 11"/>
          <p:cNvSpPr txBox="1">
            <a:spLocks/>
          </p:cNvSpPr>
          <p:nvPr userDrawn="1"/>
        </p:nvSpPr>
        <p:spPr>
          <a:xfrm>
            <a:off x="1835150" y="4788576"/>
            <a:ext cx="1643207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asic Bold"/>
                <a:ea typeface="Verdana" pitchFamily="34" charset="0"/>
                <a:cs typeface="Klavika Basic Bold"/>
              </a:rPr>
              <a:t>+43 (0)50 6906-62881</a:t>
            </a:r>
          </a:p>
        </p:txBody>
      </p:sp>
      <p:sp>
        <p:nvSpPr>
          <p:cNvPr id="35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835150" y="5057360"/>
            <a:ext cx="1029834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kbi@akooe.at</a:t>
            </a:r>
          </a:p>
        </p:txBody>
      </p:sp>
      <p:sp>
        <p:nvSpPr>
          <p:cNvPr id="36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835150" y="2967038"/>
            <a:ext cx="4509761" cy="215444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spcAft>
                <a:spcPts val="0"/>
              </a:spcAft>
              <a:buFontTx/>
              <a:buNone/>
              <a:defRPr sz="1400" b="1" i="0" baseline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>
                <a:solidFill>
                  <a:srgbClr val="000000"/>
                </a:solidFill>
              </a:defRPr>
            </a:lvl2pPr>
            <a:lvl3pPr>
              <a:buFontTx/>
              <a:buNone/>
              <a:defRPr>
                <a:solidFill>
                  <a:srgbClr val="000000"/>
                </a:solidFill>
              </a:defRPr>
            </a:lvl3pPr>
            <a:lvl4pPr>
              <a:buFontTx/>
              <a:buNone/>
              <a:defRPr>
                <a:solidFill>
                  <a:srgbClr val="000000"/>
                </a:solidFill>
              </a:defRPr>
            </a:lvl4pPr>
            <a:lvl5pP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Kompetenzzentrum Betriebliche Interessenvertretung (KBI)</a:t>
            </a:r>
          </a:p>
        </p:txBody>
      </p:sp>
      <p:pic>
        <p:nvPicPr>
          <p:cNvPr id="21" name="Bild 20" descr="AK_PowerPoint_Kapitel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186" y="455537"/>
            <a:ext cx="838228" cy="682775"/>
          </a:xfrm>
          <a:prstGeom prst="rect">
            <a:avLst/>
          </a:prstGeom>
        </p:spPr>
      </p:pic>
      <p:sp>
        <p:nvSpPr>
          <p:cNvPr id="22" name="Rechtwinkliges Dreieck 21"/>
          <p:cNvSpPr/>
          <p:nvPr userDrawn="1"/>
        </p:nvSpPr>
        <p:spPr>
          <a:xfrm rot="5400000">
            <a:off x="7851490" y="195551"/>
            <a:ext cx="298448" cy="231203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7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eopl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AK_PowerPoint_Funworld11155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9900"/>
          </a:xfrm>
          <a:prstGeom prst="rect">
            <a:avLst/>
          </a:prstGeom>
        </p:spPr>
      </p:pic>
      <p:pic>
        <p:nvPicPr>
          <p:cNvPr id="10" name="Bild 9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2" name="Bild 11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17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1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eopl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AK_PowerPoint_Hainzl78535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9900"/>
          </a:xfrm>
          <a:prstGeom prst="rect">
            <a:avLst/>
          </a:prstGeom>
        </p:spPr>
      </p:pic>
      <p:pic>
        <p:nvPicPr>
          <p:cNvPr id="10" name="Bild 9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1" name="Bild 10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17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1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eople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AK_PowerPoint_EAG28884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9900"/>
          </a:xfrm>
          <a:prstGeom prst="rect">
            <a:avLst/>
          </a:prstGeom>
        </p:spPr>
      </p:pic>
      <p:pic>
        <p:nvPicPr>
          <p:cNvPr id="10" name="Bild 9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2" name="Bild 11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17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1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eople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AK_PowerPoint_Rosenbauer11096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9900"/>
          </a:xfrm>
          <a:prstGeom prst="rect">
            <a:avLst/>
          </a:prstGeom>
        </p:spPr>
      </p:pic>
      <p:pic>
        <p:nvPicPr>
          <p:cNvPr id="11" name="Bild 10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2" name="Bild 11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17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1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eople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AK_PowerPoint_Rosenbauer10857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9900"/>
          </a:xfrm>
          <a:prstGeom prst="rect">
            <a:avLst/>
          </a:prstGeom>
        </p:spPr>
      </p:pic>
      <p:pic>
        <p:nvPicPr>
          <p:cNvPr id="10" name="Bild 9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2" name="Bild 11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17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1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eople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AK_PowerPoint_Hainzl58317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9900"/>
          </a:xfrm>
          <a:prstGeom prst="rect">
            <a:avLst/>
          </a:prstGeom>
        </p:spPr>
      </p:pic>
      <p:pic>
        <p:nvPicPr>
          <p:cNvPr id="11" name="Bild 10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2" name="Bild 11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17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1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eople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AK_Fronius12218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9900"/>
          </a:xfrm>
          <a:prstGeom prst="rect">
            <a:avLst/>
          </a:prstGeom>
        </p:spPr>
      </p:pic>
      <p:pic>
        <p:nvPicPr>
          <p:cNvPr id="10" name="Bild 9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2" name="Bild 11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17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1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eople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AK_PowerPoint_Fronius11569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9900"/>
          </a:xfrm>
          <a:prstGeom prst="rect">
            <a:avLst/>
          </a:prstGeom>
        </p:spPr>
      </p:pic>
      <p:pic>
        <p:nvPicPr>
          <p:cNvPr id="11" name="Bild 10" descr="AK_PowerPoint_Titel_Balk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2896"/>
            <a:ext cx="9144000" cy="1975104"/>
          </a:xfrm>
          <a:prstGeom prst="rect">
            <a:avLst/>
          </a:prstGeom>
        </p:spPr>
      </p:pic>
      <p:pic>
        <p:nvPicPr>
          <p:cNvPr id="12" name="Bild 11" descr="AK_Logo_PowerPoint_Titel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053" y="5540358"/>
            <a:ext cx="1216193" cy="990633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768975"/>
            <a:ext cx="1949252" cy="276999"/>
          </a:xfrm>
          <a:prstGeom prst="rect">
            <a:avLst/>
          </a:prstGeom>
        </p:spPr>
        <p:txBody>
          <a:bodyPr vert="horz" wrap="none" lIns="0" tIns="0" rIns="0" bIns="0" anchor="t">
            <a:spAutoFit/>
          </a:bodyPr>
          <a:lstStyle>
            <a:lvl1pPr>
              <a:buFontTx/>
              <a:buNone/>
              <a:defRPr sz="1800" b="1" i="0">
                <a:solidFill>
                  <a:srgbClr val="000000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Verfasser, Abteilung</a:t>
            </a:r>
            <a:endParaRPr lang="de-DE" dirty="0"/>
          </a:p>
        </p:txBody>
      </p:sp>
      <p:sp>
        <p:nvSpPr>
          <p:cNvPr id="46" name="Datumsplatzhalter 10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456856" cy="184666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>
              <a:defRPr sz="1200" b="0" i="0">
                <a:solidFill>
                  <a:srgbClr val="000000"/>
                </a:solidFill>
                <a:latin typeface="Sabon Next Com Regular"/>
                <a:cs typeface="Sabon Next Com Regular"/>
              </a:defRPr>
            </a:lvl1pPr>
          </a:lstStyle>
          <a:p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431212"/>
            <a:ext cx="2437700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ERSTE ZEILE</a:t>
            </a:r>
            <a:endParaRPr lang="de-DE" dirty="0"/>
          </a:p>
        </p:txBody>
      </p:sp>
      <p:sp>
        <p:nvSpPr>
          <p:cNvPr id="17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2102195"/>
            <a:ext cx="2702196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ZWEITE ZEILE</a:t>
            </a:r>
            <a:endParaRPr lang="de-DE" dirty="0"/>
          </a:p>
        </p:txBody>
      </p:sp>
      <p:sp>
        <p:nvSpPr>
          <p:cNvPr id="1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772649"/>
            <a:ext cx="2575559" cy="626701"/>
          </a:xfrm>
          <a:prstGeom prst="rect">
            <a:avLst/>
          </a:prstGeom>
          <a:solidFill>
            <a:srgbClr val="DF1C1D"/>
          </a:solidFill>
        </p:spPr>
        <p:txBody>
          <a:bodyPr vert="horz" wrap="none" lIns="72000" tIns="36000" rIns="72000" bIns="36000" anchor="ctr" anchorCtr="0">
            <a:spAutoFit/>
          </a:bodyPr>
          <a:lstStyle>
            <a:lvl1pPr>
              <a:buFontTx/>
              <a:buNone/>
              <a:defRPr sz="3600" b="1" i="0" cap="all" spc="-150">
                <a:solidFill>
                  <a:schemeClr val="bg1"/>
                </a:solidFill>
                <a:latin typeface="Klavika Basic Bold"/>
                <a:cs typeface="Klavika Basic Bold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 smtClean="0"/>
              <a:t>DRITTE 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15" r:id="rId2"/>
    <p:sldLayoutId id="2147484018" r:id="rId3"/>
    <p:sldLayoutId id="2147484019" r:id="rId4"/>
    <p:sldLayoutId id="2147484020" r:id="rId5"/>
    <p:sldLayoutId id="2147484017" r:id="rId6"/>
    <p:sldLayoutId id="2147484021" r:id="rId7"/>
    <p:sldLayoutId id="2147484016" r:id="rId8"/>
    <p:sldLayoutId id="2147484022" r:id="rId9"/>
    <p:sldLayoutId id="2147484014" r:id="rId10"/>
    <p:sldLayoutId id="2147484010" r:id="rId11"/>
    <p:sldLayoutId id="2147484013" r:id="rId12"/>
    <p:sldLayoutId id="2147484006" r:id="rId13"/>
    <p:sldLayoutId id="2147484009" r:id="rId14"/>
    <p:sldLayoutId id="2147484007" r:id="rId15"/>
    <p:sldLayoutId id="2147484012" r:id="rId16"/>
    <p:sldLayoutId id="2147484011" r:id="rId17"/>
    <p:sldLayoutId id="2147484023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sz="2400" kern="1200">
          <a:solidFill>
            <a:srgbClr val="2B738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kern="1200">
          <a:solidFill>
            <a:srgbClr val="2B738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sz="1600" kern="1200">
          <a:solidFill>
            <a:srgbClr val="2B738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sz="1400" kern="1200">
          <a:solidFill>
            <a:srgbClr val="2B738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sz="1400" kern="1200">
          <a:solidFill>
            <a:srgbClr val="2B738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11188" y="2163750"/>
            <a:ext cx="4537634" cy="503590"/>
          </a:xfrm>
        </p:spPr>
        <p:txBody>
          <a:bodyPr/>
          <a:lstStyle/>
          <a:p>
            <a:r>
              <a:rPr lang="de-AT" sz="2800" dirty="0" smtClean="0">
                <a:latin typeface="Times" pitchFamily="18" charset="0"/>
              </a:rPr>
              <a:t>Rechtliche Befugnisse</a:t>
            </a:r>
            <a:endParaRPr lang="de-DE" sz="2600" dirty="0">
              <a:latin typeface="Times" pitchFamily="18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11188" y="2834205"/>
            <a:ext cx="8483202" cy="503590"/>
          </a:xfrm>
        </p:spPr>
        <p:txBody>
          <a:bodyPr/>
          <a:lstStyle/>
          <a:p>
            <a:r>
              <a:rPr lang="de-AT" sz="2800" dirty="0" smtClean="0">
                <a:latin typeface="Times" pitchFamily="18" charset="0"/>
              </a:rPr>
              <a:t>Des </a:t>
            </a:r>
            <a:r>
              <a:rPr lang="de-AT" sz="2800" dirty="0" err="1" smtClean="0">
                <a:latin typeface="Times" pitchFamily="18" charset="0"/>
              </a:rPr>
              <a:t>betriebsrates</a:t>
            </a:r>
            <a:r>
              <a:rPr lang="de-AT" sz="2800" dirty="0" smtClean="0">
                <a:latin typeface="Times" pitchFamily="18" charset="0"/>
              </a:rPr>
              <a:t> in der </a:t>
            </a:r>
            <a:r>
              <a:rPr lang="de-AT" sz="2800" dirty="0" err="1" smtClean="0">
                <a:latin typeface="Times" pitchFamily="18" charset="0"/>
              </a:rPr>
              <a:t>arbeitsverfassung</a:t>
            </a:r>
            <a:endParaRPr lang="de-DE" sz="2800" dirty="0">
              <a:latin typeface="Times" pitchFamily="18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611188" y="5768975"/>
            <a:ext cx="2381036" cy="230832"/>
          </a:xfrm>
        </p:spPr>
        <p:txBody>
          <a:bodyPr/>
          <a:lstStyle/>
          <a:p>
            <a:r>
              <a:rPr lang="de-DE" sz="1500" dirty="0" smtClean="0"/>
              <a:t>Mag. Dr</a:t>
            </a:r>
            <a:r>
              <a:rPr lang="de-DE" sz="1500" dirty="0" smtClean="0"/>
              <a:t>. Klaus Mayr </a:t>
            </a:r>
            <a:r>
              <a:rPr lang="de-DE" sz="1500" dirty="0" smtClean="0"/>
              <a:t>LL.M.</a:t>
            </a:r>
            <a:endParaRPr lang="de-DE" sz="15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11188" y="6376472"/>
            <a:ext cx="766235" cy="184666"/>
          </a:xfrm>
        </p:spPr>
        <p:txBody>
          <a:bodyPr/>
          <a:lstStyle/>
          <a:p>
            <a:r>
              <a:rPr lang="de-DE" dirty="0" smtClean="0"/>
              <a:t>03</a:t>
            </a:r>
            <a:r>
              <a:rPr lang="de-DE" dirty="0" smtClean="0"/>
              <a:t>.12.2019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/>
            <a:r>
              <a:rPr lang="de-AT" sz="2400" dirty="0" smtClean="0">
                <a:latin typeface="Sabon Next Com Regular" pitchFamily="18" charset="0"/>
              </a:rPr>
              <a:t>Vorschlagsrecht </a:t>
            </a:r>
            <a:endParaRPr lang="de-AT" sz="2400" dirty="0">
              <a:latin typeface="Sabon Next Com Regular" pitchFamily="18" charset="0"/>
            </a:endParaRPr>
          </a:p>
          <a:p>
            <a:pPr marL="612000" lvl="2" indent="-252000"/>
            <a:r>
              <a:rPr lang="de-AT" sz="2400" dirty="0">
                <a:latin typeface="Sabon Next Com Regular" pitchFamily="18" charset="0"/>
              </a:rPr>
              <a:t>Maßnahmen zur Einhaltung der die Arbeitnehmer betreffenden Rechtsvorschriften</a:t>
            </a:r>
          </a:p>
          <a:p>
            <a:pPr marL="612000" lvl="2" indent="-252000"/>
            <a:r>
              <a:rPr lang="de-AT" sz="2400" dirty="0">
                <a:latin typeface="Sabon Next Com Regular" pitchFamily="18" charset="0"/>
              </a:rPr>
              <a:t>Vorschläge zur </a:t>
            </a:r>
            <a:r>
              <a:rPr lang="de-AT" sz="2400" dirty="0" smtClean="0">
                <a:latin typeface="Sabon Next Com Regular" pitchFamily="18" charset="0"/>
              </a:rPr>
              <a:t>Verbesserung</a:t>
            </a:r>
          </a:p>
          <a:p>
            <a:pPr marL="982663" lvl="3" indent="-266700">
              <a:buClr>
                <a:schemeClr val="tx2"/>
              </a:buClr>
            </a:pPr>
            <a:r>
              <a:rPr lang="de-AT" sz="2400" dirty="0" smtClean="0">
                <a:solidFill>
                  <a:srgbClr val="000000"/>
                </a:solidFill>
                <a:latin typeface="Sabon Next Com Regular" pitchFamily="18" charset="0"/>
              </a:rPr>
              <a:t>der </a:t>
            </a:r>
            <a:r>
              <a:rPr lang="de-AT" sz="2400" dirty="0">
                <a:solidFill>
                  <a:srgbClr val="000000"/>
                </a:solidFill>
                <a:latin typeface="Sabon Next Com Regular" pitchFamily="18" charset="0"/>
              </a:rPr>
              <a:t>Arbeitsbedingungen</a:t>
            </a:r>
          </a:p>
          <a:p>
            <a:pPr marL="952200" lvl="3" indent="-252000">
              <a:buClr>
                <a:schemeClr val="tx2"/>
              </a:buClr>
            </a:pPr>
            <a:r>
              <a:rPr lang="de-AT" sz="2400" dirty="0">
                <a:solidFill>
                  <a:srgbClr val="000000"/>
                </a:solidFill>
                <a:latin typeface="Sabon Next Com Regular" pitchFamily="18" charset="0"/>
              </a:rPr>
              <a:t>der betrieblichen Ausbildung</a:t>
            </a:r>
          </a:p>
          <a:p>
            <a:pPr marL="952200" lvl="3" indent="-252000">
              <a:buClr>
                <a:schemeClr val="tx2"/>
              </a:buClr>
            </a:pPr>
            <a:r>
              <a:rPr lang="de-AT" sz="2400" dirty="0">
                <a:solidFill>
                  <a:srgbClr val="000000"/>
                </a:solidFill>
                <a:latin typeface="Sabon Next Com Regular" pitchFamily="18" charset="0"/>
              </a:rPr>
              <a:t>der Verhütung von Unfällen und Berufskrankheiten</a:t>
            </a:r>
          </a:p>
          <a:p>
            <a:pPr marL="952200" lvl="3" indent="-252000">
              <a:buClr>
                <a:schemeClr val="tx2"/>
              </a:buClr>
            </a:pPr>
            <a:r>
              <a:rPr lang="de-AT" sz="2400" dirty="0">
                <a:solidFill>
                  <a:srgbClr val="000000"/>
                </a:solidFill>
                <a:latin typeface="Sabon Next Com Regular" pitchFamily="18" charset="0"/>
              </a:rPr>
              <a:t>der menschengerechte Arbeitsgestaltung</a:t>
            </a:r>
          </a:p>
          <a:p>
            <a:pPr marL="252000" lvl="1" indent="-252000"/>
            <a:r>
              <a:rPr lang="de-AT" sz="2400" dirty="0">
                <a:latin typeface="Sabon Next Com Regular" pitchFamily="18" charset="0"/>
              </a:rPr>
              <a:t>sonstige Maßnahmen zugunsten der Arbeitnehmer</a:t>
            </a:r>
            <a:endParaRPr lang="de-AT" sz="2400" b="1" dirty="0">
              <a:latin typeface="Sabon Next Com Regular" pitchFamily="18" charset="0"/>
            </a:endParaRPr>
          </a:p>
          <a:p>
            <a:endParaRPr lang="de-DE" dirty="0">
              <a:latin typeface="Sabon Next Com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Interventionsrecht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lvl="1" indent="-252000">
              <a:lnSpc>
                <a:spcPct val="90000"/>
              </a:lnSpc>
              <a:buFont typeface="Wingdings" pitchFamily="2" charset="2"/>
              <a:buNone/>
            </a:pPr>
            <a:r>
              <a:rPr lang="de-AT" sz="2400" dirty="0" smtClean="0"/>
              <a:t>vierteljährlich </a:t>
            </a:r>
            <a:r>
              <a:rPr lang="de-AT" sz="2400" dirty="0"/>
              <a:t>(auf Verlangen des Betriebsrates monatlich)</a:t>
            </a:r>
          </a:p>
          <a:p>
            <a:pPr marL="252000" indent="-252000">
              <a:lnSpc>
                <a:spcPct val="90000"/>
              </a:lnSpc>
            </a:pPr>
            <a:r>
              <a:rPr lang="de-AT" sz="2400" dirty="0"/>
              <a:t>Themen</a:t>
            </a:r>
          </a:p>
          <a:p>
            <a:pPr marL="612000" lvl="2" indent="-252000">
              <a:lnSpc>
                <a:spcPct val="90000"/>
              </a:lnSpc>
            </a:pPr>
            <a:r>
              <a:rPr lang="de-AT" sz="2400" dirty="0"/>
              <a:t>laufende Angelegenheiten</a:t>
            </a:r>
          </a:p>
          <a:p>
            <a:pPr marL="612000" lvl="2" indent="-252000">
              <a:lnSpc>
                <a:spcPct val="90000"/>
              </a:lnSpc>
            </a:pPr>
            <a:r>
              <a:rPr lang="de-AT" sz="2400" dirty="0"/>
              <a:t>allgemeine Grundsätze der Betriebsführung</a:t>
            </a:r>
          </a:p>
          <a:p>
            <a:pPr marL="612000" lvl="2" indent="-252000">
              <a:lnSpc>
                <a:spcPct val="90000"/>
              </a:lnSpc>
            </a:pPr>
            <a:r>
              <a:rPr lang="de-AT" sz="2400" dirty="0"/>
              <a:t>Gestaltung der Arbeitsbeziehungen</a:t>
            </a:r>
          </a:p>
          <a:p>
            <a:pPr marL="612000" lvl="2" indent="-252000">
              <a:lnSpc>
                <a:spcPct val="90000"/>
              </a:lnSpc>
            </a:pPr>
            <a:r>
              <a:rPr lang="de-AT" sz="2400" dirty="0"/>
              <a:t>Informationspflicht des Betriebsinhaber über wichtige </a:t>
            </a:r>
            <a:r>
              <a:rPr lang="de-AT" sz="2400" dirty="0" smtClean="0"/>
              <a:t>Angelegenheiten</a:t>
            </a:r>
          </a:p>
          <a:p>
            <a:pPr marL="360000" lvl="2" indent="0">
              <a:lnSpc>
                <a:spcPct val="90000"/>
              </a:lnSpc>
              <a:buNone/>
            </a:pPr>
            <a:endParaRPr lang="de-AT" sz="2400" dirty="0"/>
          </a:p>
          <a:p>
            <a:pPr marL="252000" lvl="1" indent="-252000">
              <a:lnSpc>
                <a:spcPct val="90000"/>
              </a:lnSpc>
              <a:buFont typeface="Wingdings" pitchFamily="2" charset="2"/>
              <a:buNone/>
            </a:pPr>
            <a:r>
              <a:rPr lang="de-AT" sz="2400" dirty="0" smtClean="0"/>
              <a:t>	auf </a:t>
            </a:r>
            <a:r>
              <a:rPr lang="de-AT" sz="2400" dirty="0"/>
              <a:t>Verlangen Aushändigung der nötigen </a:t>
            </a:r>
            <a:r>
              <a:rPr lang="de-AT" sz="2400" dirty="0" smtClean="0"/>
              <a:t>Unterlagen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Beratung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AT" dirty="0" smtClean="0"/>
              <a:t>Definition</a:t>
            </a:r>
            <a:endParaRPr lang="de-AT" dirty="0"/>
          </a:p>
          <a:p>
            <a:pPr marL="539750" lvl="1" indent="-457200">
              <a:buFont typeface="Wingdings" pitchFamily="2" charset="2"/>
              <a:buNone/>
              <a:tabLst>
                <a:tab pos="266700" algn="l"/>
              </a:tabLst>
            </a:pPr>
            <a:r>
              <a:rPr lang="de-AT" sz="2200" dirty="0"/>
              <a:t>	</a:t>
            </a:r>
            <a:r>
              <a:rPr lang="de-AT" sz="2200" dirty="0" smtClean="0"/>
              <a:t>schriftliche </a:t>
            </a:r>
            <a:r>
              <a:rPr lang="de-AT" sz="2200" dirty="0"/>
              <a:t>Vereinbarungen</a:t>
            </a:r>
          </a:p>
          <a:p>
            <a:r>
              <a:rPr lang="de-AT" dirty="0"/>
              <a:t>Vertragspartner</a:t>
            </a:r>
          </a:p>
          <a:p>
            <a:pPr marL="715963" lvl="2" indent="-266700"/>
            <a:r>
              <a:rPr lang="de-AT" sz="2200" dirty="0"/>
              <a:t>Betriebsinhaber</a:t>
            </a:r>
          </a:p>
          <a:p>
            <a:pPr marL="715963" lvl="2" indent="-266700"/>
            <a:r>
              <a:rPr lang="de-AT" sz="2200" dirty="0"/>
              <a:t>Betriebsrat, Betriebsausschuss, Zentralbetriebsrat, Konzernvertretung</a:t>
            </a:r>
          </a:p>
          <a:p>
            <a:r>
              <a:rPr lang="de-AT" dirty="0"/>
              <a:t>zulässiger Inhalt</a:t>
            </a:r>
          </a:p>
          <a:p>
            <a:pPr marL="266700" lvl="1" indent="-457200">
              <a:buFont typeface="Wingdings" pitchFamily="2" charset="2"/>
              <a:buNone/>
            </a:pPr>
            <a:r>
              <a:rPr lang="de-AT" sz="2200" dirty="0" smtClean="0"/>
              <a:t>	Ermächtigung </a:t>
            </a:r>
            <a:r>
              <a:rPr lang="de-AT" sz="2200" dirty="0"/>
              <a:t>durch </a:t>
            </a:r>
          </a:p>
          <a:p>
            <a:pPr marL="809263" lvl="2" indent="-366713"/>
            <a:r>
              <a:rPr lang="de-AT" sz="2200" dirty="0"/>
              <a:t>Gesetz ( ArbVG, § 2 Abs. 8 EFZG, § 2 Abs. 4 UrlG, AZG</a:t>
            </a:r>
            <a:r>
              <a:rPr lang="de-AT" sz="2200" dirty="0" smtClean="0"/>
              <a:t>)</a:t>
            </a:r>
            <a:endParaRPr lang="de-AT" sz="2200" dirty="0"/>
          </a:p>
          <a:p>
            <a:pPr marL="809263" lvl="2" indent="-366713"/>
            <a:r>
              <a:rPr lang="de-AT" sz="2200" dirty="0" smtClean="0"/>
              <a:t>Kollektivvertrag</a:t>
            </a:r>
            <a:endParaRPr lang="de-AT" sz="2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Betriebsvereinbarungen – Allgemeines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22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>
              <a:buFont typeface="Wingdings" pitchFamily="2" charset="2"/>
              <a:buNone/>
            </a:pPr>
            <a:r>
              <a:rPr lang="de-AT" dirty="0"/>
              <a:t>Einführung nur nach Zustimmung des Betriebsrates </a:t>
            </a:r>
            <a:endParaRPr lang="de-AT" dirty="0" smtClean="0"/>
          </a:p>
          <a:p>
            <a:pPr marL="252000" indent="-252000">
              <a:buFont typeface="Wingdings" pitchFamily="2" charset="2"/>
              <a:buNone/>
            </a:pPr>
            <a:r>
              <a:rPr lang="de-AT" dirty="0" smtClean="0"/>
              <a:t>(</a:t>
            </a:r>
            <a:r>
              <a:rPr lang="de-AT" dirty="0"/>
              <a:t>notwendige BV)</a:t>
            </a:r>
          </a:p>
          <a:p>
            <a:pPr marL="252000" indent="-252000"/>
            <a:r>
              <a:rPr lang="de-AT" dirty="0"/>
              <a:t>betriebliche Disziplinarordnungen</a:t>
            </a:r>
          </a:p>
          <a:p>
            <a:pPr marL="252000" indent="-252000"/>
            <a:r>
              <a:rPr lang="de-AT" dirty="0"/>
              <a:t>Personalfragebögen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/>
              <a:t>	Ausnahme: allgemeine Angaben zur Person oder fachlichen Verwendung</a:t>
            </a:r>
          </a:p>
          <a:p>
            <a:pPr marL="252000" indent="-252000"/>
            <a:r>
              <a:rPr lang="de-AT" dirty="0"/>
              <a:t>Kontrollmaßnahmen und Kontrollsysteme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 smtClean="0"/>
              <a:t>	sofern </a:t>
            </a:r>
            <a:r>
              <a:rPr lang="de-AT" sz="2200" dirty="0"/>
              <a:t>Menschenwürde berührt wird</a:t>
            </a:r>
          </a:p>
          <a:p>
            <a:pPr marL="252000" indent="-252000"/>
            <a:r>
              <a:rPr lang="de-AT" dirty="0"/>
              <a:t>Einführung und Regelung von </a:t>
            </a:r>
            <a:r>
              <a:rPr lang="de-AT" dirty="0" smtClean="0"/>
              <a:t>Akkordlöhnen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19654" y="1261534"/>
            <a:ext cx="7929561" cy="584200"/>
          </a:xfrm>
        </p:spPr>
        <p:txBody>
          <a:bodyPr/>
          <a:lstStyle/>
          <a:p>
            <a:pPr marL="0" indent="0"/>
            <a:r>
              <a:rPr lang="de-AT" sz="2800" dirty="0" smtClean="0"/>
              <a:t>Zustimmungspflichtige Maßnahmen (§ 96 ArbVG</a:t>
            </a:r>
            <a:r>
              <a:rPr lang="de-AT" sz="2800" dirty="0"/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554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>
              <a:buFont typeface="Wingdings" pitchFamily="2" charset="2"/>
              <a:buNone/>
            </a:pPr>
            <a:r>
              <a:rPr lang="de-AT" dirty="0" smtClean="0"/>
              <a:t>Einführung </a:t>
            </a:r>
            <a:r>
              <a:rPr lang="de-AT" dirty="0"/>
              <a:t>nur nach Zustimmung des Betriebsrates oder der </a:t>
            </a:r>
            <a:endParaRPr lang="de-AT" dirty="0" smtClean="0"/>
          </a:p>
          <a:p>
            <a:pPr marL="252000" indent="-252000">
              <a:buFont typeface="Wingdings" pitchFamily="2" charset="2"/>
              <a:buNone/>
            </a:pPr>
            <a:r>
              <a:rPr lang="de-AT" dirty="0" smtClean="0"/>
              <a:t>Schlichtungsstelle</a:t>
            </a:r>
            <a:endParaRPr lang="de-AT" dirty="0"/>
          </a:p>
          <a:p>
            <a:pPr marL="252000" indent="-252000"/>
            <a:r>
              <a:rPr lang="de-AT" dirty="0"/>
              <a:t>Personaldatensysteme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/>
              <a:t>	automationsunterstützte und </a:t>
            </a:r>
            <a:r>
              <a:rPr lang="de-AT" sz="2200" dirty="0" smtClean="0"/>
              <a:t>personenbezogenen </a:t>
            </a:r>
            <a:r>
              <a:rPr lang="de-AT" sz="2200" dirty="0"/>
              <a:t>Daten, Ausnahmen:</a:t>
            </a:r>
          </a:p>
          <a:p>
            <a:pPr marL="612000" lvl="2" indent="-252000"/>
            <a:r>
              <a:rPr lang="de-AT" sz="2200" dirty="0"/>
              <a:t>allgemeine Angaben zur Person oder fachlichen Verwendung</a:t>
            </a:r>
          </a:p>
          <a:p>
            <a:pPr marL="612000" lvl="2" indent="-252000"/>
            <a:r>
              <a:rPr lang="de-AT" sz="2200" dirty="0"/>
              <a:t>Verpflichtung zur Aufzeichnung durch Gesetz, Kollektivvertrag, Arbeitsvertrag</a:t>
            </a:r>
          </a:p>
          <a:p>
            <a:pPr marL="252000" indent="-252000"/>
            <a:r>
              <a:rPr lang="de-AT" dirty="0"/>
              <a:t>Personalbeurteilungssysteme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 smtClean="0"/>
              <a:t>	sofern </a:t>
            </a:r>
            <a:r>
              <a:rPr lang="de-AT" sz="2200" dirty="0"/>
              <a:t>durch betriebliche Verwendung nicht </a:t>
            </a:r>
            <a:r>
              <a:rPr lang="de-AT" sz="2200" dirty="0" smtClean="0"/>
              <a:t>gerechtfertigt</a:t>
            </a:r>
            <a:endParaRPr lang="de-AT" sz="2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Ersetzbare Zustimmung (§ 96a </a:t>
            </a:r>
            <a:r>
              <a:rPr lang="de-AT" dirty="0"/>
              <a:t>ArbVG)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8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>
              <a:buNone/>
            </a:pPr>
            <a:endParaRPr lang="de-AT" dirty="0" smtClean="0"/>
          </a:p>
          <a:p>
            <a:pPr marL="252000" indent="-252000"/>
            <a:r>
              <a:rPr lang="de-AT" dirty="0" smtClean="0"/>
              <a:t>allgemeine </a:t>
            </a:r>
            <a:r>
              <a:rPr lang="de-AT" dirty="0"/>
              <a:t>Ordnungsvorschriften</a:t>
            </a:r>
          </a:p>
          <a:p>
            <a:pPr marL="252000" indent="-252000"/>
            <a:r>
              <a:rPr lang="de-AT" dirty="0"/>
              <a:t>Grundsätze der Beschäftigung von „Leiharbeitern“</a:t>
            </a:r>
          </a:p>
          <a:p>
            <a:pPr marL="252000" indent="-252000"/>
            <a:r>
              <a:rPr lang="de-AT" dirty="0"/>
              <a:t>Arbeitszeitregelungen</a:t>
            </a:r>
          </a:p>
          <a:p>
            <a:pPr marL="252000" indent="-252000"/>
            <a:r>
              <a:rPr lang="de-AT" dirty="0"/>
              <a:t>Lohn- und Gehaltsauszahlungen</a:t>
            </a:r>
          </a:p>
          <a:p>
            <a:pPr marL="252000" indent="-252000"/>
            <a:r>
              <a:rPr lang="de-AT" dirty="0"/>
              <a:t>Sozialpläne</a:t>
            </a:r>
          </a:p>
          <a:p>
            <a:pPr marL="252000" indent="-252000"/>
            <a:r>
              <a:rPr lang="de-AT" dirty="0"/>
              <a:t>Mitwirkung bei betrieblichen Schulungs- und Wohlfahrtseinrichtungen</a:t>
            </a:r>
          </a:p>
          <a:p>
            <a:pPr marL="252000" indent="-252000"/>
            <a:r>
              <a:rPr lang="de-AT" dirty="0"/>
              <a:t>Nutzung von Betriebseinrichtungen und Betriebsmittel</a:t>
            </a:r>
          </a:p>
          <a:p>
            <a:pPr marL="252000" indent="-252000"/>
            <a:r>
              <a:rPr lang="de-AT" dirty="0" smtClean="0"/>
              <a:t>Nachtschwerarbeit</a:t>
            </a:r>
            <a:endParaRPr lang="de-AT" dirty="0"/>
          </a:p>
          <a:p>
            <a:pPr marL="252000" indent="-252000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11188" y="1379538"/>
            <a:ext cx="7929561" cy="787929"/>
          </a:xfrm>
        </p:spPr>
        <p:txBody>
          <a:bodyPr/>
          <a:lstStyle/>
          <a:p>
            <a:r>
              <a:rPr lang="de-AT" sz="2600" dirty="0" smtClean="0"/>
              <a:t>Erzwingbare Mitbestimmung </a:t>
            </a:r>
            <a:r>
              <a:rPr lang="de-AT" sz="2600" cap="all" dirty="0" smtClean="0"/>
              <a:t>– </a:t>
            </a:r>
          </a:p>
          <a:p>
            <a:r>
              <a:rPr lang="de-AT" sz="2600" dirty="0" smtClean="0"/>
              <a:t>(§ </a:t>
            </a:r>
            <a:r>
              <a:rPr lang="de-AT" sz="2600" dirty="0"/>
              <a:t>97 Abs. 1 Z. 1 - </a:t>
            </a:r>
            <a:r>
              <a:rPr lang="de-AT" sz="2600" dirty="0" smtClean="0"/>
              <a:t>6a ArbVG</a:t>
            </a:r>
            <a:r>
              <a:rPr lang="de-AT" sz="2600" dirty="0"/>
              <a:t>)</a:t>
            </a:r>
            <a:endParaRPr lang="de-DE" sz="2600" cap="all" dirty="0"/>
          </a:p>
        </p:txBody>
      </p:sp>
    </p:spTree>
    <p:extLst>
      <p:ext uri="{BB962C8B-B14F-4D97-AF65-F5344CB8AC3E}">
        <p14:creationId xmlns:p14="http://schemas.microsoft.com/office/powerpoint/2010/main" val="32163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>
          <a:xfrm>
            <a:off x="612000" y="1987199"/>
            <a:ext cx="7920000" cy="4655877"/>
          </a:xfrm>
        </p:spPr>
        <p:txBody>
          <a:bodyPr/>
          <a:lstStyle/>
          <a:p>
            <a:r>
              <a:rPr lang="de-AT" dirty="0" smtClean="0"/>
              <a:t>Richtlinien </a:t>
            </a:r>
            <a:r>
              <a:rPr lang="de-AT" dirty="0"/>
              <a:t>Werkwohnungsvergabe</a:t>
            </a:r>
          </a:p>
          <a:p>
            <a:r>
              <a:rPr lang="de-AT" dirty="0"/>
              <a:t>Verhütung von Arbeitsunfällen und Berufskrankheiten</a:t>
            </a:r>
          </a:p>
          <a:p>
            <a:r>
              <a:rPr lang="de-AT" dirty="0"/>
              <a:t>Arbeitnehmerschutzmaßnahmen</a:t>
            </a:r>
          </a:p>
          <a:p>
            <a:r>
              <a:rPr lang="de-AT" dirty="0"/>
              <a:t>menschengerechte Arbeitsgestaltung</a:t>
            </a:r>
          </a:p>
          <a:p>
            <a:r>
              <a:rPr lang="de-AT" dirty="0"/>
              <a:t>Grundsätze des Urlaubsverbrauchs (nicht Betriebsurlaub)</a:t>
            </a:r>
          </a:p>
          <a:p>
            <a:r>
              <a:rPr lang="de-AT" dirty="0"/>
              <a:t>Entgeltfortzahlung für Teilnahme an Betriebsversammlungen</a:t>
            </a:r>
          </a:p>
          <a:p>
            <a:r>
              <a:rPr lang="de-AT" dirty="0"/>
              <a:t>Auslagenersatz</a:t>
            </a:r>
          </a:p>
          <a:p>
            <a:r>
              <a:rPr lang="de-AT" dirty="0"/>
              <a:t>vorübergehende Verkürzung oder Verlängerung der Arbeitszeit</a:t>
            </a:r>
          </a:p>
          <a:p>
            <a:r>
              <a:rPr lang="de-AT" dirty="0"/>
              <a:t>betriebliches Vorschlagswesen</a:t>
            </a:r>
          </a:p>
          <a:p>
            <a:r>
              <a:rPr lang="de-AT" dirty="0"/>
              <a:t>Jubiläumsgelder</a:t>
            </a:r>
          </a:p>
          <a:p>
            <a:r>
              <a:rPr lang="de-DE" dirty="0"/>
              <a:t>leistungs- und erfolgsbezogene Prämien und Entgelte</a:t>
            </a:r>
            <a:endParaRPr lang="de-AT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2800" dirty="0" smtClean="0"/>
              <a:t>Freiwillige BV (§ </a:t>
            </a:r>
            <a:r>
              <a:rPr lang="de-AT" sz="2800" dirty="0"/>
              <a:t>97 Abs. 1 Z. 7 - 25 ArbVG)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949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AT" sz="2000" dirty="0" smtClean="0"/>
              <a:t>Sicherung </a:t>
            </a:r>
            <a:r>
              <a:rPr lang="de-AT" sz="2000" dirty="0"/>
              <a:t>des Eigentums der Arbeitnehmer</a:t>
            </a:r>
          </a:p>
          <a:p>
            <a:r>
              <a:rPr lang="de-AT" sz="2000" dirty="0"/>
              <a:t>Betriebspensionen</a:t>
            </a:r>
          </a:p>
          <a:p>
            <a:r>
              <a:rPr lang="de-AT" sz="2000" dirty="0"/>
              <a:t>Pensionskassenbeitritt</a:t>
            </a:r>
          </a:p>
          <a:p>
            <a:r>
              <a:rPr lang="de-AT" sz="2000" dirty="0"/>
              <a:t>Auflösung von betrieblichen Schulungs- und Wohlfahrtseinrichtungen</a:t>
            </a:r>
          </a:p>
          <a:p>
            <a:r>
              <a:rPr lang="de-AT" sz="2000" dirty="0"/>
              <a:t>betriebliches Beschwerdewesen</a:t>
            </a:r>
          </a:p>
          <a:p>
            <a:r>
              <a:rPr lang="de-AT" sz="2000" dirty="0"/>
              <a:t>Rechtsstellung der Arbeitnehmer bei Unfall und Krankheit</a:t>
            </a:r>
          </a:p>
          <a:p>
            <a:r>
              <a:rPr lang="de-AT" sz="2000" dirty="0"/>
              <a:t>Kündigungsfristen</a:t>
            </a:r>
          </a:p>
          <a:p>
            <a:r>
              <a:rPr lang="de-AT" sz="2000" dirty="0"/>
              <a:t>Festlegung des anwendbaren Kollektivvertrages bei Tarifeinheit</a:t>
            </a:r>
          </a:p>
          <a:p>
            <a:r>
              <a:rPr lang="de-AT" sz="2000" dirty="0"/>
              <a:t>Frauenförderpläne</a:t>
            </a:r>
          </a:p>
          <a:p>
            <a:r>
              <a:rPr lang="de-AT" sz="2000" dirty="0"/>
              <a:t>Vereinbarkeit von Beruf und Betreuungspflichten</a:t>
            </a:r>
          </a:p>
          <a:p>
            <a:r>
              <a:rPr lang="de-AT" sz="2000" dirty="0"/>
              <a:t>Rahmenbedingungen für Übertritt in BMVG</a:t>
            </a:r>
          </a:p>
          <a:p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2800" dirty="0" smtClean="0"/>
              <a:t>Freiwillige BV (§ </a:t>
            </a:r>
            <a:r>
              <a:rPr lang="de-AT" sz="2800" dirty="0"/>
              <a:t>97 Abs. 1 Z. 7 - 26 ArbVG)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814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/>
            <a:r>
              <a:rPr lang="de-AT" dirty="0"/>
              <a:t>Befristung, einvernehmlich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 smtClean="0"/>
              <a:t>	alle </a:t>
            </a:r>
            <a:r>
              <a:rPr lang="de-AT" sz="2200" dirty="0"/>
              <a:t>Arten von Betriebsvereinbarungen</a:t>
            </a:r>
          </a:p>
          <a:p>
            <a:pPr marL="252000" indent="-252000"/>
            <a:r>
              <a:rPr lang="de-AT" dirty="0"/>
              <a:t>sofortiger Widerruf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 smtClean="0"/>
              <a:t>	notwendige </a:t>
            </a:r>
            <a:r>
              <a:rPr lang="de-AT" sz="2200" dirty="0"/>
              <a:t>Betriebsvereinbarungen 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 smtClean="0"/>
              <a:t>	(</a:t>
            </a:r>
            <a:r>
              <a:rPr lang="de-AT" sz="2200" dirty="0"/>
              <a:t>außer: Kündigungsmöglichkeit wurde vereinbart) </a:t>
            </a:r>
          </a:p>
          <a:p>
            <a:pPr marL="252000" indent="-252000"/>
            <a:r>
              <a:rPr lang="de-AT" dirty="0"/>
              <a:t>Kündigung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 smtClean="0"/>
              <a:t>	freiwillige </a:t>
            </a:r>
            <a:r>
              <a:rPr lang="de-AT" sz="2200" dirty="0"/>
              <a:t>Betriebsvereinbarungen</a:t>
            </a:r>
          </a:p>
          <a:p>
            <a:pPr marL="252000" indent="-252000"/>
            <a:r>
              <a:rPr lang="de-AT" dirty="0"/>
              <a:t>Entscheidung der Schlichtungsstelle</a:t>
            </a:r>
          </a:p>
          <a:p>
            <a:pPr marL="612000" lvl="2" indent="-252000"/>
            <a:r>
              <a:rPr lang="de-AT" sz="2200" dirty="0"/>
              <a:t>notwendige, erzwingbare Betriebsvereinbarungen</a:t>
            </a:r>
          </a:p>
          <a:p>
            <a:pPr marL="612000" lvl="2" indent="-252000"/>
            <a:r>
              <a:rPr lang="de-AT" sz="2200" dirty="0"/>
              <a:t>erzwingbare </a:t>
            </a:r>
            <a:r>
              <a:rPr lang="de-AT" sz="2200" dirty="0" smtClean="0"/>
              <a:t>Betriebsvereinbarung</a:t>
            </a:r>
            <a:endParaRPr lang="de-AT" sz="2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BV – Abänderung und Auflösung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4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>
              <a:buFont typeface="Wingdings" pitchFamily="2" charset="2"/>
              <a:buNone/>
            </a:pPr>
            <a:r>
              <a:rPr lang="de-AT" dirty="0" smtClean="0"/>
              <a:t>Die </a:t>
            </a:r>
            <a:r>
              <a:rPr lang="de-AT" dirty="0"/>
              <a:t>Betriebsvereinbarung gilt (bei Kündigung) auch </a:t>
            </a:r>
            <a:endParaRPr lang="de-AT" dirty="0" smtClean="0"/>
          </a:p>
          <a:p>
            <a:pPr marL="252000" indent="-252000">
              <a:buFont typeface="Wingdings" pitchFamily="2" charset="2"/>
              <a:buNone/>
            </a:pPr>
            <a:r>
              <a:rPr lang="de-AT" dirty="0" smtClean="0"/>
              <a:t>nach </a:t>
            </a:r>
            <a:r>
              <a:rPr lang="de-AT" dirty="0"/>
              <a:t>dem Erlöschen für alle Arbeitnehmer weiter, </a:t>
            </a:r>
            <a:endParaRPr lang="de-AT" dirty="0" smtClean="0"/>
          </a:p>
          <a:p>
            <a:pPr marL="252000" indent="-252000">
              <a:buFont typeface="Wingdings" pitchFamily="2" charset="2"/>
              <a:buNone/>
            </a:pPr>
            <a:r>
              <a:rPr lang="de-AT" dirty="0" smtClean="0"/>
              <a:t>die </a:t>
            </a:r>
            <a:r>
              <a:rPr lang="de-AT" dirty="0"/>
              <a:t>durch die Betriebsvereinbarung erfasst </a:t>
            </a:r>
            <a:r>
              <a:rPr lang="de-AT" dirty="0" smtClean="0"/>
              <a:t>waren</a:t>
            </a:r>
          </a:p>
          <a:p>
            <a:pPr marL="252000" indent="-252000">
              <a:buFont typeface="Wingdings" pitchFamily="2" charset="2"/>
              <a:buNone/>
            </a:pPr>
            <a:endParaRPr lang="de-AT" dirty="0"/>
          </a:p>
          <a:p>
            <a:pPr marL="252000" indent="-252000"/>
            <a:r>
              <a:rPr lang="de-AT" dirty="0"/>
              <a:t>bis zum Abschluss einer neuen Betriebsvereinbarung</a:t>
            </a:r>
          </a:p>
          <a:p>
            <a:pPr marL="252000" indent="-252000"/>
            <a:r>
              <a:rPr lang="de-AT" dirty="0"/>
              <a:t>bis zum Abschluss einer Einzelvereinbarung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/>
              <a:t>	</a:t>
            </a:r>
            <a:endParaRPr lang="de-AT" sz="2200" dirty="0" smtClean="0"/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 smtClean="0"/>
              <a:t>bei </a:t>
            </a:r>
            <a:r>
              <a:rPr lang="de-AT" sz="2200" dirty="0"/>
              <a:t>Kündigung bei Betriebsübergang sind verschlechternde </a:t>
            </a:r>
            <a:endParaRPr lang="de-AT" sz="2200" dirty="0" smtClean="0"/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 smtClean="0"/>
              <a:t>Einzelvereinbarungen </a:t>
            </a:r>
            <a:r>
              <a:rPr lang="de-AT" sz="2200" dirty="0"/>
              <a:t>für ein Jahr </a:t>
            </a:r>
            <a:r>
              <a:rPr lang="de-AT" sz="2200" dirty="0" smtClean="0"/>
              <a:t>ausgeschlossen</a:t>
            </a:r>
            <a:endParaRPr lang="de-AT" sz="2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Betriebsvereinbarung - Nachwirkung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1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Betriebsbegriff </a:t>
            </a:r>
            <a:r>
              <a:rPr lang="de-DE" dirty="0" smtClean="0"/>
              <a:t>(§ 34 ArbVG)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AT" altLang="de-DE" sz="2400" dirty="0" smtClean="0"/>
              <a:t>Arbeitsstätte</a:t>
            </a:r>
            <a:endParaRPr lang="de-AT" altLang="de-DE" sz="2400" dirty="0"/>
          </a:p>
          <a:p>
            <a:pPr>
              <a:lnSpc>
                <a:spcPct val="90000"/>
              </a:lnSpc>
            </a:pPr>
            <a:r>
              <a:rPr lang="de-AT" altLang="de-DE" sz="2400" dirty="0"/>
              <a:t>organisatorische Einheit</a:t>
            </a:r>
          </a:p>
          <a:p>
            <a:pPr>
              <a:lnSpc>
                <a:spcPct val="90000"/>
              </a:lnSpc>
            </a:pPr>
            <a:r>
              <a:rPr lang="de-AT" altLang="de-DE" sz="2400" dirty="0"/>
              <a:t>Verfolgung der Erzielung bestimmter Arbeitsergebnisse</a:t>
            </a:r>
          </a:p>
          <a:p>
            <a:pPr>
              <a:lnSpc>
                <a:spcPct val="90000"/>
              </a:lnSpc>
            </a:pPr>
            <a:r>
              <a:rPr lang="de-AT" altLang="de-DE" sz="2400" dirty="0"/>
              <a:t>Erwerbsabsicht nicht </a:t>
            </a:r>
            <a:r>
              <a:rPr lang="de-AT" altLang="de-DE" sz="2400" dirty="0" smtClean="0"/>
              <a:t>erforderlich</a:t>
            </a:r>
          </a:p>
          <a:p>
            <a:pPr marL="0" indent="0">
              <a:lnSpc>
                <a:spcPct val="90000"/>
              </a:lnSpc>
              <a:buNone/>
            </a:pPr>
            <a:endParaRPr lang="de-AT" altLang="de-DE" sz="3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AT" altLang="de-DE" sz="2400" dirty="0"/>
              <a:t>Bedeutung:</a:t>
            </a:r>
            <a:r>
              <a:rPr lang="de-AT" altLang="de-DE" sz="3200" dirty="0"/>
              <a:t>	</a:t>
            </a:r>
          </a:p>
          <a:p>
            <a:pPr>
              <a:lnSpc>
                <a:spcPct val="90000"/>
              </a:lnSpc>
            </a:pPr>
            <a:r>
              <a:rPr lang="de-AT" altLang="de-DE" sz="2400" dirty="0"/>
              <a:t>Betriebsratswahl</a:t>
            </a:r>
          </a:p>
          <a:p>
            <a:pPr>
              <a:lnSpc>
                <a:spcPct val="90000"/>
              </a:lnSpc>
            </a:pPr>
            <a:r>
              <a:rPr lang="de-AT" altLang="de-DE" sz="2400" dirty="0"/>
              <a:t>Betriebsidentität bei Umstrukturierung</a:t>
            </a:r>
          </a:p>
          <a:p>
            <a:pPr>
              <a:lnSpc>
                <a:spcPct val="90000"/>
              </a:lnSpc>
            </a:pPr>
            <a:r>
              <a:rPr lang="de-AT" altLang="de-DE" sz="2400" dirty="0"/>
              <a:t>Zuständigkeit des </a:t>
            </a:r>
            <a:r>
              <a:rPr lang="de-AT" altLang="de-DE" sz="2400" dirty="0" smtClean="0"/>
              <a:t>Betriebsrates</a:t>
            </a:r>
            <a:endParaRPr lang="de-AT" altLang="de-DE" sz="3200" dirty="0"/>
          </a:p>
        </p:txBody>
      </p:sp>
    </p:spTree>
    <p:extLst>
      <p:ext uri="{BB962C8B-B14F-4D97-AF65-F5344CB8AC3E}">
        <p14:creationId xmlns:p14="http://schemas.microsoft.com/office/powerpoint/2010/main" val="64956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/>
            <a:r>
              <a:rPr lang="de-AT" sz="2400" dirty="0" smtClean="0"/>
              <a:t>allgemeine </a:t>
            </a:r>
            <a:r>
              <a:rPr lang="de-AT" sz="2400" dirty="0"/>
              <a:t>Informationspflicht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400" dirty="0" smtClean="0"/>
              <a:t>	durch </a:t>
            </a:r>
            <a:r>
              <a:rPr lang="de-AT" sz="2400" dirty="0"/>
              <a:t>Betriebsinhaber über künftige Personalentwicklung</a:t>
            </a:r>
          </a:p>
          <a:p>
            <a:pPr marL="252000" indent="-252000"/>
            <a:r>
              <a:rPr lang="de-AT" sz="2400" dirty="0"/>
              <a:t>Beratungsrecht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400" dirty="0" smtClean="0"/>
              <a:t>	vor </a:t>
            </a:r>
            <a:r>
              <a:rPr lang="de-AT" sz="2400" dirty="0"/>
              <a:t>Aufnahme von Arbeitnehmern</a:t>
            </a:r>
          </a:p>
          <a:p>
            <a:pPr marL="252000" indent="-252000"/>
            <a:r>
              <a:rPr lang="de-AT" sz="2400" dirty="0"/>
              <a:t>Informationspflicht über Aufnahme</a:t>
            </a:r>
          </a:p>
          <a:p>
            <a:pPr marL="252000" lvl="1" indent="-252000"/>
            <a:r>
              <a:rPr lang="de-AT" sz="2400" dirty="0"/>
              <a:t>vorgesehene Verwendung</a:t>
            </a:r>
          </a:p>
          <a:p>
            <a:pPr marL="252000" lvl="1" indent="-252000"/>
            <a:r>
              <a:rPr lang="de-AT" sz="2400" dirty="0"/>
              <a:t>Einstufung, Lohn bzw. Gehalt</a:t>
            </a:r>
          </a:p>
          <a:p>
            <a:pPr marL="252000" lvl="1" indent="-252000"/>
            <a:r>
              <a:rPr lang="de-AT" sz="2400" dirty="0"/>
              <a:t>Befristung, </a:t>
            </a:r>
            <a:r>
              <a:rPr lang="de-AT" sz="2400" dirty="0" smtClean="0"/>
              <a:t>Probezeit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2800" dirty="0" smtClean="0"/>
              <a:t>Aufnahme von </a:t>
            </a:r>
            <a:r>
              <a:rPr lang="de-AT" sz="2800" dirty="0" smtClean="0"/>
              <a:t>Arbeitnehmern (§ 99 </a:t>
            </a:r>
            <a:r>
              <a:rPr lang="de-AT" sz="2800" dirty="0" err="1" smtClean="0"/>
              <a:t>ArbVG</a:t>
            </a:r>
            <a:r>
              <a:rPr lang="de-AT" sz="2800" dirty="0" smtClean="0"/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642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/>
            <a:r>
              <a:rPr lang="de-AT" dirty="0"/>
              <a:t>Definition</a:t>
            </a:r>
          </a:p>
          <a:p>
            <a:pPr marL="252000" lvl="1" indent="-252000"/>
            <a:r>
              <a:rPr lang="de-AT" sz="2200" dirty="0"/>
              <a:t>dauernde Einreihung (länger als 13 Wochen)</a:t>
            </a:r>
          </a:p>
          <a:p>
            <a:pPr marL="252000" lvl="1" indent="-252000"/>
            <a:r>
              <a:rPr lang="de-AT" sz="2200" dirty="0"/>
              <a:t>anderer Arbeitsplatz (Arbeitsort, Tätigkeit)</a:t>
            </a:r>
          </a:p>
          <a:p>
            <a:pPr marL="252000" indent="-252000"/>
            <a:r>
              <a:rPr lang="de-AT" dirty="0"/>
              <a:t>Informationspflicht des Arbeitgebers und Beratungsrecht der </a:t>
            </a:r>
            <a:r>
              <a:rPr lang="de-AT" dirty="0" smtClean="0"/>
              <a:t>Betriebsrates</a:t>
            </a:r>
          </a:p>
          <a:p>
            <a:pPr marL="252000" indent="-252000">
              <a:buNone/>
              <a:tabLst>
                <a:tab pos="266700" algn="l"/>
              </a:tabLst>
            </a:pPr>
            <a:r>
              <a:rPr lang="de-AT" dirty="0" smtClean="0"/>
              <a:t>	bei </a:t>
            </a:r>
            <a:r>
              <a:rPr lang="de-AT" dirty="0"/>
              <a:t>jeder  dauernden Versetzung</a:t>
            </a:r>
          </a:p>
          <a:p>
            <a:pPr marL="252000" indent="-252000"/>
            <a:r>
              <a:rPr lang="de-AT" dirty="0"/>
              <a:t>Rechtsunwirksamkeit einer dauernden Versetzung ohne Zustimmung des Betriebsrates oder des </a:t>
            </a:r>
            <a:r>
              <a:rPr lang="de-AT" dirty="0" smtClean="0"/>
              <a:t>Gerichtes bei </a:t>
            </a:r>
            <a:r>
              <a:rPr lang="de-AT" dirty="0"/>
              <a:t>Verschlechterung der Entgelts- oder sonstigen Arbeitsbedingungen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Versetzung (§ 101 </a:t>
            </a:r>
            <a:r>
              <a:rPr lang="de-AT" dirty="0" err="1" smtClean="0"/>
              <a:t>ArbVG</a:t>
            </a:r>
            <a:r>
              <a:rPr lang="de-AT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27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>
              <a:lnSpc>
                <a:spcPct val="90000"/>
              </a:lnSpc>
            </a:pPr>
            <a:r>
              <a:rPr lang="de-AT" sz="2400" dirty="0" smtClean="0"/>
              <a:t>Verständigungspflicht </a:t>
            </a:r>
            <a:r>
              <a:rPr lang="de-AT" sz="2400" dirty="0"/>
              <a:t>des Betriebsinhaber an den Betriebsrat</a:t>
            </a:r>
          </a:p>
          <a:p>
            <a:pPr marL="612000" lvl="2" indent="-252000">
              <a:lnSpc>
                <a:spcPct val="90000"/>
              </a:lnSpc>
            </a:pPr>
            <a:r>
              <a:rPr lang="de-AT" sz="2400" dirty="0"/>
              <a:t>Möglichkeit zur Stellungnahmen binnen einer Woche </a:t>
            </a:r>
          </a:p>
          <a:p>
            <a:pPr marL="252000" indent="-252000">
              <a:lnSpc>
                <a:spcPct val="90000"/>
              </a:lnSpc>
            </a:pPr>
            <a:r>
              <a:rPr lang="de-AT" sz="2400" dirty="0"/>
              <a:t>Beratungsrecht</a:t>
            </a:r>
          </a:p>
          <a:p>
            <a:pPr marL="252000" indent="-252000">
              <a:lnSpc>
                <a:spcPct val="90000"/>
              </a:lnSpc>
            </a:pPr>
            <a:r>
              <a:rPr lang="de-AT" sz="2400" dirty="0"/>
              <a:t>Rechtsunwirksamkeit bei</a:t>
            </a:r>
          </a:p>
          <a:p>
            <a:pPr marL="612000" lvl="2" indent="-252000">
              <a:lnSpc>
                <a:spcPct val="90000"/>
              </a:lnSpc>
            </a:pPr>
            <a:r>
              <a:rPr lang="de-AT" sz="2400" dirty="0"/>
              <a:t>Ausspruch der Kündigung ohne Verständigung des Betriebsrates</a:t>
            </a:r>
          </a:p>
          <a:p>
            <a:pPr marL="612000" lvl="2" indent="-252000">
              <a:lnSpc>
                <a:spcPct val="90000"/>
              </a:lnSpc>
            </a:pPr>
            <a:r>
              <a:rPr lang="de-AT" sz="2400" dirty="0"/>
              <a:t>Ausspruch der Kündigung vor Stellungnahme des Betriebsrates oder Ablauf der </a:t>
            </a:r>
            <a:r>
              <a:rPr lang="de-AT" sz="2400" dirty="0" smtClean="0"/>
              <a:t>Frist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Kündigung </a:t>
            </a:r>
            <a:r>
              <a:rPr lang="de-AT" dirty="0" smtClean="0"/>
              <a:t>– Information (§ 105 </a:t>
            </a:r>
            <a:r>
              <a:rPr lang="de-AT" dirty="0" err="1" smtClean="0"/>
              <a:t>ArbVG</a:t>
            </a:r>
            <a:r>
              <a:rPr lang="de-AT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6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/>
            <a:r>
              <a:rPr lang="de-AT" sz="2400" dirty="0" smtClean="0"/>
              <a:t>Ehrenamt</a:t>
            </a:r>
            <a:endParaRPr lang="de-AT" sz="2400" dirty="0"/>
          </a:p>
          <a:p>
            <a:pPr marL="252000" lvl="1" indent="-252000">
              <a:buFont typeface="Wingdings" pitchFamily="2" charset="2"/>
              <a:buNone/>
            </a:pPr>
            <a:r>
              <a:rPr lang="de-AT" sz="2400" dirty="0" smtClean="0"/>
              <a:t>	Auslagenersatz </a:t>
            </a:r>
            <a:r>
              <a:rPr lang="de-AT" sz="2400" dirty="0"/>
              <a:t>durch Betriebsratsfonds</a:t>
            </a:r>
          </a:p>
          <a:p>
            <a:pPr marL="252000" indent="-252000"/>
            <a:r>
              <a:rPr lang="de-AT" sz="2400" dirty="0"/>
              <a:t>Weisungsfreiheit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400" dirty="0" smtClean="0"/>
              <a:t>	Verantwortlichkeit </a:t>
            </a:r>
            <a:r>
              <a:rPr lang="de-AT" sz="2400" dirty="0"/>
              <a:t>gegenüber der Betriebsversammlung</a:t>
            </a:r>
          </a:p>
          <a:p>
            <a:pPr marL="252000" indent="-252000"/>
            <a:r>
              <a:rPr lang="de-AT" sz="2400" dirty="0"/>
              <a:t>Beschränkungs- u. Benachteiligungsverbot</a:t>
            </a:r>
          </a:p>
          <a:p>
            <a:pPr marL="252000" lvl="1" indent="-252000">
              <a:buFont typeface="Wingdings" pitchFamily="2" charset="2"/>
              <a:buNone/>
              <a:tabLst>
                <a:tab pos="266700" algn="l"/>
              </a:tabLst>
            </a:pPr>
            <a:r>
              <a:rPr lang="de-AT" sz="2400" dirty="0" smtClean="0"/>
              <a:t>	bei </a:t>
            </a:r>
            <a:r>
              <a:rPr lang="de-AT" sz="2400" dirty="0"/>
              <a:t>Entgeltfestsetzung, Aufstiegsmöglichkeit, Versetzung</a:t>
            </a:r>
          </a:p>
          <a:p>
            <a:pPr marL="252000" indent="-252000"/>
            <a:r>
              <a:rPr lang="de-AT" sz="2400" dirty="0" smtClean="0"/>
              <a:t>Verschwiegenheitsverpflichtung</a:t>
            </a:r>
            <a:endParaRPr lang="de-AT" sz="2400" b="1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2400" dirty="0" smtClean="0"/>
              <a:t>Grundsätze der </a:t>
            </a:r>
            <a:r>
              <a:rPr lang="de-AT" sz="2400" dirty="0" smtClean="0"/>
              <a:t>Mandatsausübung (§ 115 </a:t>
            </a:r>
            <a:r>
              <a:rPr lang="de-AT" sz="2400" dirty="0" err="1" smtClean="0"/>
              <a:t>ArbVG</a:t>
            </a:r>
            <a:r>
              <a:rPr lang="de-AT" sz="2400" dirty="0" smtClean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995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/>
            <a:r>
              <a:rPr lang="de-AT" sz="2400" dirty="0" smtClean="0"/>
              <a:t>Freizeit </a:t>
            </a:r>
            <a:r>
              <a:rPr lang="de-AT" sz="2400" dirty="0"/>
              <a:t>zur Erfüllung der Obliegenheiten (Betriebsbezogenheit)</a:t>
            </a:r>
          </a:p>
          <a:p>
            <a:pPr marL="252000" indent="-252000"/>
            <a:r>
              <a:rPr lang="de-AT" sz="2400" dirty="0"/>
              <a:t>Entgeltfortzahlung</a:t>
            </a:r>
          </a:p>
          <a:p>
            <a:pPr marL="252000" indent="-252000"/>
            <a:r>
              <a:rPr lang="de-AT" sz="2400" dirty="0"/>
              <a:t>Mitteilungspflicht an Arbeitgeber (in groben Zügen)</a:t>
            </a:r>
          </a:p>
          <a:p>
            <a:pPr marL="252000" indent="-252000"/>
            <a:r>
              <a:rPr lang="de-AT" sz="2400" dirty="0"/>
              <a:t>Beispiele</a:t>
            </a:r>
          </a:p>
          <a:p>
            <a:pPr marL="612000" lvl="2" indent="-252000"/>
            <a:r>
              <a:rPr lang="de-AT" sz="2400" dirty="0"/>
              <a:t>Einholung von Auskünften für Arbeitnehmer</a:t>
            </a:r>
          </a:p>
          <a:p>
            <a:pPr marL="612000" lvl="2" indent="-252000"/>
            <a:r>
              <a:rPr lang="de-AT" sz="2400" dirty="0"/>
              <a:t>Vertretung und Beratung der Arbeitnehmer</a:t>
            </a:r>
          </a:p>
          <a:p>
            <a:pPr marL="612000" lvl="2" indent="-252000"/>
            <a:r>
              <a:rPr lang="de-AT" sz="2400" dirty="0"/>
              <a:t>Überprüfung der </a:t>
            </a:r>
            <a:r>
              <a:rPr lang="de-AT" sz="2400" dirty="0" smtClean="0"/>
              <a:t>Arbeitsbedingungen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2000" dirty="0" smtClean="0"/>
              <a:t>Freizeitgewährung für </a:t>
            </a:r>
            <a:r>
              <a:rPr lang="de-AT" sz="2000" dirty="0" smtClean="0"/>
              <a:t>Betriebsratstätigkeit (§ 116 </a:t>
            </a:r>
            <a:r>
              <a:rPr lang="de-AT" sz="2000" dirty="0" err="1" smtClean="0"/>
              <a:t>ArbVG</a:t>
            </a:r>
            <a:r>
              <a:rPr lang="de-AT" sz="2000" dirty="0" smtClean="0"/>
              <a:t>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843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/>
            <a:r>
              <a:rPr lang="de-AT" dirty="0" smtClean="0"/>
              <a:t>Betriebsrat</a:t>
            </a:r>
            <a:endParaRPr lang="de-AT" dirty="0"/>
          </a:p>
          <a:p>
            <a:pPr marL="252000" lvl="2" indent="-252000">
              <a:tabLst>
                <a:tab pos="3589338" algn="l"/>
              </a:tabLst>
            </a:pPr>
            <a:r>
              <a:rPr lang="de-AT" sz="2200" dirty="0"/>
              <a:t>mehr als 150 Arbeitnehmer: </a:t>
            </a:r>
            <a:r>
              <a:rPr lang="de-AT" sz="2200" dirty="0" smtClean="0"/>
              <a:t>		1 </a:t>
            </a:r>
            <a:r>
              <a:rPr lang="de-AT" sz="2200" dirty="0"/>
              <a:t>Mitglied</a:t>
            </a:r>
          </a:p>
          <a:p>
            <a:pPr marL="252000" lvl="2" indent="-252000"/>
            <a:r>
              <a:rPr lang="de-AT" sz="2200" dirty="0"/>
              <a:t>mehr als 700 Arbeitnehmer: </a:t>
            </a:r>
            <a:r>
              <a:rPr lang="de-AT" sz="2200" dirty="0" smtClean="0"/>
              <a:t>		2 </a:t>
            </a:r>
            <a:r>
              <a:rPr lang="de-AT" sz="2200" dirty="0"/>
              <a:t>Mitglieder</a:t>
            </a:r>
          </a:p>
          <a:p>
            <a:pPr marL="252000" lvl="2" indent="-252000"/>
            <a:r>
              <a:rPr lang="de-AT" sz="2200" dirty="0"/>
              <a:t>mehr als 3000 Arbeitnehmer: </a:t>
            </a:r>
            <a:r>
              <a:rPr lang="de-AT" sz="2200" dirty="0" smtClean="0"/>
              <a:t>	3 </a:t>
            </a:r>
            <a:r>
              <a:rPr lang="de-AT" sz="2200" dirty="0"/>
              <a:t>Mitglieder</a:t>
            </a:r>
          </a:p>
          <a:p>
            <a:pPr marL="252000" indent="-252000"/>
            <a:r>
              <a:rPr lang="de-AT" dirty="0"/>
              <a:t>Zentralbetriebsrat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 smtClean="0"/>
              <a:t>	ein </a:t>
            </a:r>
            <a:r>
              <a:rPr lang="de-AT" sz="2200" dirty="0"/>
              <a:t>Mitglied bei </a:t>
            </a:r>
          </a:p>
          <a:p>
            <a:pPr marL="0" lvl="2" indent="0">
              <a:buNone/>
              <a:tabLst>
                <a:tab pos="271463" algn="l"/>
              </a:tabLst>
            </a:pPr>
            <a:r>
              <a:rPr lang="de-AT" sz="2200" dirty="0" smtClean="0"/>
              <a:t>	mehr </a:t>
            </a:r>
            <a:r>
              <a:rPr lang="de-AT" sz="2200" dirty="0"/>
              <a:t>als 400 Arbeitnehmern in Betrieben des Unternehmens </a:t>
            </a:r>
            <a:endParaRPr lang="de-AT" sz="2200" dirty="0" smtClean="0"/>
          </a:p>
          <a:p>
            <a:pPr marL="0" lvl="2" indent="0">
              <a:buNone/>
              <a:tabLst>
                <a:tab pos="271463" algn="l"/>
              </a:tabLst>
            </a:pPr>
            <a:r>
              <a:rPr lang="de-AT" sz="2200" dirty="0"/>
              <a:t>	</a:t>
            </a:r>
            <a:r>
              <a:rPr lang="de-AT" sz="2200" dirty="0" smtClean="0"/>
              <a:t>mit weniger </a:t>
            </a:r>
            <a:r>
              <a:rPr lang="de-AT" sz="2200" dirty="0"/>
              <a:t>als 151 </a:t>
            </a:r>
            <a:r>
              <a:rPr lang="de-AT" sz="2200" dirty="0" smtClean="0"/>
              <a:t>Arbeitnehmern</a:t>
            </a:r>
            <a:endParaRPr lang="de-AT" sz="2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2000" dirty="0" smtClean="0"/>
              <a:t>Freistellung von </a:t>
            </a:r>
            <a:r>
              <a:rPr lang="de-AT" sz="2000" dirty="0" smtClean="0"/>
              <a:t>Betriebsratsmitgliedern (§ 117 </a:t>
            </a:r>
            <a:r>
              <a:rPr lang="de-AT" sz="2000" dirty="0" err="1" smtClean="0"/>
              <a:t>ArbVG</a:t>
            </a:r>
            <a:r>
              <a:rPr lang="de-AT" sz="2000" dirty="0" smtClean="0"/>
              <a:t>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734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2000" indent="-252000"/>
            <a:r>
              <a:rPr lang="de-AT" dirty="0">
                <a:latin typeface="Sabon Next Com Regular" pitchFamily="18" charset="0"/>
              </a:rPr>
              <a:t>Anspruch </a:t>
            </a:r>
            <a:r>
              <a:rPr lang="de-AT" dirty="0" smtClean="0">
                <a:latin typeface="Sabon Next Com Regular" pitchFamily="18" charset="0"/>
              </a:rPr>
              <a:t>auf Freistellung</a:t>
            </a:r>
            <a:endParaRPr lang="de-AT" dirty="0">
              <a:latin typeface="Sabon Next Com Regular" pitchFamily="18" charset="0"/>
            </a:endParaRPr>
          </a:p>
          <a:p>
            <a:pPr marL="952200" lvl="3" indent="-252000">
              <a:buClr>
                <a:srgbClr val="DF1C1D"/>
              </a:buClr>
            </a:pPr>
            <a:r>
              <a:rPr lang="de-AT" sz="2200" dirty="0">
                <a:solidFill>
                  <a:srgbClr val="000000"/>
                </a:solidFill>
                <a:latin typeface="Sabon Next Com Regular" pitchFamily="18" charset="0"/>
              </a:rPr>
              <a:t>drei Wochen </a:t>
            </a:r>
            <a:r>
              <a:rPr lang="de-AT" sz="2200" dirty="0" smtClean="0">
                <a:solidFill>
                  <a:srgbClr val="000000"/>
                </a:solidFill>
                <a:latin typeface="Sabon Next Com Regular" pitchFamily="18" charset="0"/>
              </a:rPr>
              <a:t>und drei Arbeitstage pro </a:t>
            </a:r>
            <a:r>
              <a:rPr lang="de-AT" sz="2200" dirty="0">
                <a:solidFill>
                  <a:srgbClr val="000000"/>
                </a:solidFill>
                <a:latin typeface="Sabon Next Com Regular" pitchFamily="18" charset="0"/>
              </a:rPr>
              <a:t>Funktionsperiode</a:t>
            </a:r>
          </a:p>
          <a:p>
            <a:pPr marL="952200" lvl="3" indent="-252000">
              <a:buClr>
                <a:srgbClr val="DF1C1D"/>
              </a:buClr>
            </a:pPr>
            <a:r>
              <a:rPr lang="de-AT" sz="2200" dirty="0">
                <a:solidFill>
                  <a:srgbClr val="000000"/>
                </a:solidFill>
                <a:latin typeface="Sabon Next Com Regular" pitchFamily="18" charset="0"/>
              </a:rPr>
              <a:t>fünf Wochen bei besonderer Ausbildung</a:t>
            </a:r>
          </a:p>
          <a:p>
            <a:pPr marL="252000" indent="-252000"/>
            <a:r>
              <a:rPr lang="de-AT" dirty="0">
                <a:latin typeface="Sabon Next Com Regular" pitchFamily="18" charset="0"/>
              </a:rPr>
              <a:t>Entgeltfortzahlung</a:t>
            </a:r>
          </a:p>
          <a:p>
            <a:pPr marL="252000" lvl="1" indent="-252000">
              <a:buFont typeface="Wingdings" pitchFamily="2" charset="2"/>
              <a:buNone/>
            </a:pPr>
            <a:r>
              <a:rPr lang="de-AT" sz="2200" dirty="0" smtClean="0">
                <a:latin typeface="Sabon Next Com Regular" pitchFamily="18" charset="0"/>
              </a:rPr>
              <a:t>	in </a:t>
            </a:r>
            <a:r>
              <a:rPr lang="de-AT" sz="2200" dirty="0">
                <a:latin typeface="Sabon Next Com Regular" pitchFamily="18" charset="0"/>
              </a:rPr>
              <a:t>Betrieben mit mehr als 19 Arbeitnehmer	</a:t>
            </a:r>
          </a:p>
          <a:p>
            <a:pPr marL="252000" indent="-252000"/>
            <a:r>
              <a:rPr lang="de-AT" dirty="0">
                <a:latin typeface="Sabon Next Com Regular" pitchFamily="18" charset="0"/>
              </a:rPr>
              <a:t>Verfahren</a:t>
            </a:r>
          </a:p>
          <a:p>
            <a:pPr marL="952200" lvl="3" indent="-252000">
              <a:buClr>
                <a:srgbClr val="DF1C1D"/>
              </a:buClr>
            </a:pPr>
            <a:r>
              <a:rPr lang="de-AT" sz="2200" dirty="0">
                <a:solidFill>
                  <a:srgbClr val="000000"/>
                </a:solidFill>
                <a:latin typeface="Sabon Next Com Regular" pitchFamily="18" charset="0"/>
              </a:rPr>
              <a:t>Anmeldung vier Wochen vor Veranstaltung</a:t>
            </a:r>
          </a:p>
          <a:p>
            <a:pPr marL="952200" lvl="3" indent="-252000">
              <a:buClr>
                <a:srgbClr val="DF1C1D"/>
              </a:buClr>
            </a:pPr>
            <a:r>
              <a:rPr lang="de-AT" sz="2200" dirty="0">
                <a:solidFill>
                  <a:srgbClr val="000000"/>
                </a:solidFill>
                <a:latin typeface="Sabon Next Com Regular" pitchFamily="18" charset="0"/>
              </a:rPr>
              <a:t>Entscheidung des Arbeits- und Sozialgerichtes (einstweilige Verfügung möglich</a:t>
            </a:r>
            <a:r>
              <a:rPr lang="de-AT" sz="2200" dirty="0" smtClean="0">
                <a:solidFill>
                  <a:srgbClr val="000000"/>
                </a:solidFill>
                <a:latin typeface="Sabon Next Com Regular" pitchFamily="18" charset="0"/>
              </a:rPr>
              <a:t>)</a:t>
            </a:r>
            <a:endParaRPr lang="de-AT" sz="2200" dirty="0">
              <a:solidFill>
                <a:srgbClr val="000000"/>
              </a:solidFill>
              <a:latin typeface="Sabon Next Com Regular" pitchFamily="18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2400" dirty="0" smtClean="0"/>
              <a:t>Bildungsfreistellung von </a:t>
            </a:r>
            <a:r>
              <a:rPr lang="de-AT" sz="2400" dirty="0" smtClean="0"/>
              <a:t>Betriebsräten (§ 118 </a:t>
            </a:r>
            <a:r>
              <a:rPr lang="de-AT" sz="2400" dirty="0" err="1" smtClean="0"/>
              <a:t>ArbVG</a:t>
            </a:r>
            <a:r>
              <a:rPr lang="de-AT" sz="2400" dirty="0" smtClean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817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AT" dirty="0" smtClean="0"/>
              <a:t>Ersatzmitglieder</a:t>
            </a:r>
            <a:endParaRPr lang="de-AT" dirty="0"/>
          </a:p>
          <a:p>
            <a:pPr lvl="1"/>
            <a:r>
              <a:rPr lang="de-AT" sz="2200" dirty="0"/>
              <a:t>nur bei dauerndem Nachrücken in den Betriebsrat</a:t>
            </a:r>
          </a:p>
          <a:p>
            <a:pPr lvl="1"/>
            <a:r>
              <a:rPr lang="de-AT" sz="2200" dirty="0"/>
              <a:t>nur „Restanspruch“ des ausgeschiedenen Mitgliedes</a:t>
            </a:r>
          </a:p>
          <a:p>
            <a:r>
              <a:rPr lang="de-AT" dirty="0"/>
              <a:t>erweiterte Bildungsfreistellung</a:t>
            </a:r>
          </a:p>
          <a:p>
            <a:pPr lvl="1"/>
            <a:r>
              <a:rPr lang="de-AT" sz="2200" dirty="0"/>
              <a:t>Betrieb über 200 Arbeitnehmer</a:t>
            </a:r>
          </a:p>
          <a:p>
            <a:pPr lvl="1"/>
            <a:r>
              <a:rPr lang="de-AT" sz="2200" dirty="0"/>
              <a:t>nur ein Mitglied des Betriebsrates </a:t>
            </a:r>
          </a:p>
          <a:p>
            <a:pPr lvl="1"/>
            <a:r>
              <a:rPr lang="de-AT" sz="2200" dirty="0"/>
              <a:t>Freistellung höchstens ein Jahr</a:t>
            </a:r>
          </a:p>
          <a:p>
            <a:pPr lvl="1"/>
            <a:r>
              <a:rPr lang="de-AT" sz="2200" dirty="0"/>
              <a:t>keine Entgeltfortzahlung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2600" dirty="0"/>
              <a:t>Bildungsfreistellung von Betriebsräten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0305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1835150" y="5057360"/>
            <a:ext cx="1029834" cy="215444"/>
          </a:xfrm>
        </p:spPr>
        <p:txBody>
          <a:bodyPr/>
          <a:lstStyle/>
          <a:p>
            <a:r>
              <a:rPr lang="de-DE" smtClean="0"/>
              <a:t>kbi@akooe.at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6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Betrieb – organisatorische Einheit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55600" indent="-355600"/>
            <a:r>
              <a:rPr lang="de-AT" altLang="de-DE" sz="2000" dirty="0" smtClean="0"/>
              <a:t>Einheitliche </a:t>
            </a:r>
            <a:r>
              <a:rPr lang="de-AT" altLang="de-DE" sz="2000" dirty="0"/>
              <a:t>(Betriebs-) Leitung</a:t>
            </a:r>
          </a:p>
          <a:p>
            <a:pPr marL="355600" indent="-355600"/>
            <a:r>
              <a:rPr lang="de-AT" altLang="de-DE" sz="2000" dirty="0"/>
              <a:t>Beschäftigte</a:t>
            </a:r>
          </a:p>
          <a:p>
            <a:pPr marL="355600" indent="-355600"/>
            <a:r>
              <a:rPr lang="de-AT" altLang="de-DE" sz="2000" dirty="0"/>
              <a:t>(mehrere) Betriebsinhaber</a:t>
            </a:r>
          </a:p>
          <a:p>
            <a:pPr marL="355600" indent="-355600"/>
            <a:r>
              <a:rPr lang="de-AT" altLang="de-DE" sz="2000" dirty="0"/>
              <a:t>Betriebsmittel</a:t>
            </a:r>
          </a:p>
          <a:p>
            <a:pPr marL="355600" indent="-355600"/>
            <a:r>
              <a:rPr lang="de-AT" altLang="de-DE" sz="2000" dirty="0"/>
              <a:t>Betriebszweck</a:t>
            </a:r>
          </a:p>
          <a:p>
            <a:pPr marL="355600" indent="-355600"/>
            <a:r>
              <a:rPr lang="de-AT" altLang="de-DE" sz="2000" dirty="0"/>
              <a:t>Standort</a:t>
            </a:r>
          </a:p>
          <a:p>
            <a:pPr marL="355600" indent="-355600">
              <a:buFont typeface="Wingdings" pitchFamily="2" charset="2"/>
              <a:buNone/>
            </a:pPr>
            <a:r>
              <a:rPr lang="de-AT" altLang="de-DE" dirty="0"/>
              <a:t>eine sinnvolle Interessenvertretung der Arbeitnehmer durch ein </a:t>
            </a:r>
            <a:endParaRPr lang="de-AT" altLang="de-DE" dirty="0" smtClean="0"/>
          </a:p>
          <a:p>
            <a:pPr marL="355600" indent="-355600">
              <a:buFont typeface="Wingdings" pitchFamily="2" charset="2"/>
              <a:buNone/>
            </a:pPr>
            <a:r>
              <a:rPr lang="de-AT" altLang="de-DE" dirty="0" smtClean="0"/>
              <a:t>gemeinsames </a:t>
            </a:r>
            <a:r>
              <a:rPr lang="de-AT" altLang="de-DE" dirty="0"/>
              <a:t>Organ muss möglich </a:t>
            </a:r>
            <a:r>
              <a:rPr lang="de-AT" altLang="de-DE" dirty="0" smtClean="0"/>
              <a:t>sein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82587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Arbeitnehmerbegriff (§ 36 ArbVG)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de-AT" altLang="de-DE" sz="2400" dirty="0" smtClean="0"/>
              <a:t>Begriff</a:t>
            </a:r>
            <a:r>
              <a:rPr lang="de-AT" altLang="de-DE" sz="2400" dirty="0"/>
              <a:t>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de-AT" altLang="de-DE" sz="2400" dirty="0"/>
              <a:t>alle im Rahmen eines Betriebes beschäftigten Personen (aufrechtes Arbeitsverhältnis), Lehrlinge und Heimarbeiter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de-AT" altLang="de-DE" sz="2400" dirty="0"/>
              <a:t>stimmberechtigte Arbeitnehmer: vollendetes 18. </a:t>
            </a:r>
            <a:r>
              <a:rPr lang="de-AT" altLang="de-DE" sz="2400" dirty="0" smtClean="0"/>
              <a:t>Lebensjahr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de-AT" altLang="de-DE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de-AT" altLang="de-DE" sz="2400" dirty="0"/>
              <a:t>Bedeutung:</a:t>
            </a:r>
          </a:p>
          <a:p>
            <a:pPr marL="355600" indent="-355600">
              <a:lnSpc>
                <a:spcPct val="90000"/>
              </a:lnSpc>
            </a:pPr>
            <a:r>
              <a:rPr lang="de-AT" altLang="de-DE" sz="2400" dirty="0"/>
              <a:t>Wahlberechtigung bei Betriebsratswahl</a:t>
            </a:r>
          </a:p>
          <a:p>
            <a:pPr marL="355600" indent="-355600">
              <a:lnSpc>
                <a:spcPct val="90000"/>
              </a:lnSpc>
            </a:pPr>
            <a:r>
              <a:rPr lang="de-AT" altLang="de-DE" sz="2400" dirty="0"/>
              <a:t>Vertretungsbefugnis des Betriebsrates</a:t>
            </a:r>
          </a:p>
          <a:p>
            <a:pPr marL="355600" indent="-355600">
              <a:lnSpc>
                <a:spcPct val="90000"/>
              </a:lnSpc>
            </a:pPr>
            <a:r>
              <a:rPr lang="de-AT" altLang="de-DE" sz="2400" dirty="0"/>
              <a:t>Einhebung der Betriebsratsumlage</a:t>
            </a:r>
          </a:p>
          <a:p>
            <a:pPr marL="355600" indent="-355600">
              <a:lnSpc>
                <a:spcPct val="90000"/>
              </a:lnSpc>
            </a:pPr>
            <a:r>
              <a:rPr lang="de-AT" altLang="de-DE" sz="2400" dirty="0"/>
              <a:t>Zahlengrenzen (Freistellung, Anzahl der Betriebsräte </a:t>
            </a:r>
            <a:r>
              <a:rPr lang="de-AT" altLang="de-DE" sz="2400" dirty="0" err="1"/>
              <a:t>etc</a:t>
            </a:r>
            <a:r>
              <a:rPr lang="de-AT" altLang="de-DE" sz="2400" dirty="0"/>
              <a:t>)	</a:t>
            </a:r>
          </a:p>
          <a:p>
            <a:pPr marL="0" indent="0">
              <a:lnSpc>
                <a:spcPct val="90000"/>
              </a:lnSpc>
            </a:pPr>
            <a:endParaRPr lang="de-AT" alt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99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Arbeitnehmerbegriff - Ausnahmen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altLang="de-DE" sz="2400" dirty="0" smtClean="0"/>
              <a:t>gesetzlicher </a:t>
            </a:r>
            <a:r>
              <a:rPr lang="de-AT" altLang="de-DE" sz="2400" dirty="0"/>
              <a:t>Vertreter des Arbeitgebers</a:t>
            </a:r>
          </a:p>
          <a:p>
            <a:pPr lvl="1">
              <a:buFont typeface="Wingdings" pitchFamily="2" charset="2"/>
              <a:buNone/>
            </a:pPr>
            <a:r>
              <a:rPr lang="de-AT" altLang="de-DE" sz="2400" dirty="0" err="1" smtClean="0"/>
              <a:t>zB</a:t>
            </a:r>
            <a:r>
              <a:rPr lang="de-AT" altLang="de-DE" sz="2400" dirty="0" smtClean="0"/>
              <a:t> </a:t>
            </a:r>
            <a:r>
              <a:rPr lang="de-AT" altLang="de-DE" sz="2400" dirty="0"/>
              <a:t>Vorstand, Geschäftsführung</a:t>
            </a:r>
          </a:p>
          <a:p>
            <a:r>
              <a:rPr lang="de-AT" altLang="de-DE" sz="2400" dirty="0"/>
              <a:t>leitende Angestellte mit maßgeblichen Einfluss auf die Geschäftsführung</a:t>
            </a:r>
          </a:p>
          <a:p>
            <a:pPr lvl="1">
              <a:buFont typeface="Wingdings" pitchFamily="2" charset="2"/>
              <a:buNone/>
            </a:pPr>
            <a:r>
              <a:rPr lang="de-AT" altLang="de-DE" sz="2400" dirty="0" err="1" smtClean="0"/>
              <a:t>zB</a:t>
            </a:r>
            <a:r>
              <a:rPr lang="de-AT" altLang="de-DE" sz="2400" dirty="0" smtClean="0"/>
              <a:t> bei </a:t>
            </a:r>
            <a:r>
              <a:rPr lang="de-AT" altLang="de-DE" sz="2400" dirty="0"/>
              <a:t>Personalhoheit, Einzelprokura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68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AT" sz="2400" dirty="0" smtClean="0"/>
              <a:t>allgemeine </a:t>
            </a:r>
            <a:r>
              <a:rPr lang="de-AT" sz="2400" dirty="0"/>
              <a:t>Befugnisse</a:t>
            </a:r>
          </a:p>
          <a:p>
            <a:r>
              <a:rPr lang="de-AT" sz="2400" dirty="0"/>
              <a:t>Mitwirkung in sozialen Angelegenheiten</a:t>
            </a:r>
          </a:p>
          <a:p>
            <a:r>
              <a:rPr lang="de-AT" sz="2400" dirty="0"/>
              <a:t>Mitwirkung in personellen Angelegenheiten</a:t>
            </a:r>
          </a:p>
          <a:p>
            <a:r>
              <a:rPr lang="de-AT" sz="2400" dirty="0"/>
              <a:t>Mitwirkung in wirtschaftlichen </a:t>
            </a:r>
            <a:r>
              <a:rPr lang="de-AT" sz="2400" dirty="0" smtClean="0"/>
              <a:t>Angelegenheiten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Befugnisse der Arbeitnehmerschaft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indent="-252000"/>
            <a:r>
              <a:rPr lang="de-AT" sz="2400" dirty="0" smtClean="0"/>
              <a:t>Überwachung </a:t>
            </a:r>
            <a:r>
              <a:rPr lang="de-AT" sz="2400" dirty="0"/>
              <a:t>der Einhaltung aller die Arbeitnehmer betreffenden Rechtsvorschriften</a:t>
            </a:r>
            <a:r>
              <a:rPr lang="de-AT" sz="2400" dirty="0" smtClean="0"/>
              <a:t>, z.B</a:t>
            </a:r>
            <a:r>
              <a:rPr lang="de-AT" sz="2400" dirty="0"/>
              <a:t>.</a:t>
            </a:r>
          </a:p>
          <a:p>
            <a:pPr lvl="1" indent="-252000"/>
            <a:r>
              <a:rPr lang="de-AT" sz="2400" dirty="0"/>
              <a:t>Kollektivverträge</a:t>
            </a:r>
          </a:p>
          <a:p>
            <a:pPr lvl="1" indent="-252000"/>
            <a:r>
              <a:rPr lang="de-AT" sz="2400" dirty="0"/>
              <a:t>Betriebsvereinbarungen</a:t>
            </a:r>
          </a:p>
          <a:p>
            <a:pPr lvl="1" indent="-252000"/>
            <a:r>
              <a:rPr lang="de-AT" sz="2400" dirty="0"/>
              <a:t>Arbeitsverträge</a:t>
            </a:r>
          </a:p>
          <a:p>
            <a:pPr lvl="1" indent="-252000"/>
            <a:r>
              <a:rPr lang="de-AT" sz="2400" dirty="0"/>
              <a:t>aushangpflichtige Gesetze</a:t>
            </a:r>
          </a:p>
          <a:p>
            <a:pPr lvl="1" indent="-252000"/>
            <a:r>
              <a:rPr lang="de-AT" sz="2400" dirty="0"/>
              <a:t>Arbeitnehmerschutz</a:t>
            </a:r>
          </a:p>
          <a:p>
            <a:pPr lvl="1" indent="-252000"/>
            <a:r>
              <a:rPr lang="de-AT" sz="2400" dirty="0" smtClean="0"/>
              <a:t>Sozialversicherung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Überwachungsrecht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1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indent="-252000"/>
            <a:r>
              <a:rPr lang="de-AT" sz="2400" dirty="0" smtClean="0"/>
              <a:t>Informationspflicht </a:t>
            </a:r>
            <a:r>
              <a:rPr lang="de-AT" sz="2400" dirty="0"/>
              <a:t>des Betriebsinhabers</a:t>
            </a:r>
          </a:p>
          <a:p>
            <a:pPr lvl="1" indent="-252000"/>
            <a:r>
              <a:rPr lang="de-AT" sz="2400" dirty="0"/>
              <a:t>über Arbeitsunfälle</a:t>
            </a:r>
          </a:p>
          <a:p>
            <a:pPr lvl="1" indent="-252000"/>
            <a:r>
              <a:rPr lang="de-AT" sz="2400" dirty="0"/>
              <a:t>Betriebsbesichtigungen im Zuge behördlicher Verfahren (bei Berühren der Interessen der Arbeitnehmer)</a:t>
            </a:r>
          </a:p>
          <a:p>
            <a:pPr lvl="1" indent="-252000"/>
            <a:r>
              <a:rPr lang="de-AT" sz="2400" dirty="0"/>
              <a:t>Betriebsbegehungen durch Arbeitsinspektorat (Betriebsrat ist vom Betriebsinhaber beizuziehen)</a:t>
            </a:r>
          </a:p>
          <a:p>
            <a:pPr indent="-252000"/>
            <a:r>
              <a:rPr lang="de-AT" sz="2400" dirty="0"/>
              <a:t>Besichtigungsrecht von</a:t>
            </a:r>
          </a:p>
          <a:p>
            <a:pPr lvl="1" indent="-252000"/>
            <a:r>
              <a:rPr lang="de-AT" sz="2400" dirty="0"/>
              <a:t>betriebliche Räumlichkeiten</a:t>
            </a:r>
          </a:p>
          <a:p>
            <a:pPr lvl="1" indent="-252000"/>
            <a:r>
              <a:rPr lang="de-AT" sz="2400" dirty="0"/>
              <a:t>Anlagen</a:t>
            </a:r>
          </a:p>
          <a:p>
            <a:pPr lvl="1" indent="-252000"/>
            <a:r>
              <a:rPr lang="de-AT" sz="2400" dirty="0" smtClean="0"/>
              <a:t>Arbeitsplätzen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Überwachungsrecht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2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sz="2400" dirty="0" smtClean="0"/>
              <a:t>Einsichtnahme</a:t>
            </a:r>
            <a:endParaRPr lang="de-AT" sz="2400" dirty="0"/>
          </a:p>
          <a:p>
            <a:pPr marL="612000" lvl="2" indent="-252000"/>
            <a:r>
              <a:rPr lang="de-AT" sz="2400" dirty="0"/>
              <a:t>Lohn- und Gehaltslisten (der vertretenen Arbeitnehmer)</a:t>
            </a:r>
          </a:p>
          <a:p>
            <a:pPr marL="612000" lvl="2" indent="-252000"/>
            <a:r>
              <a:rPr lang="de-AT" sz="2400" dirty="0"/>
              <a:t>alle gesetzlich verpflichtenden Aufzeichnungen (z.B. Urlaub, Arbeitszeit)</a:t>
            </a:r>
          </a:p>
          <a:p>
            <a:pPr marL="612000" lvl="2" indent="-252000"/>
            <a:r>
              <a:rPr lang="de-AT" sz="2400" dirty="0"/>
              <a:t>Personalakt (nur mit Einverständnis des Arbeitnehmers)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Überwachungsrecht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5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K Farben">
      <a:dk1>
        <a:srgbClr val="9AB1BF"/>
      </a:dk1>
      <a:lt1>
        <a:srgbClr val="FFFFFF"/>
      </a:lt1>
      <a:dk2>
        <a:srgbClr val="DF1C1D"/>
      </a:dk2>
      <a:lt2>
        <a:srgbClr val="E6ECF0"/>
      </a:lt2>
      <a:accent1>
        <a:srgbClr val="DF1C1D"/>
      </a:accent1>
      <a:accent2>
        <a:srgbClr val="D67C31"/>
      </a:accent2>
      <a:accent3>
        <a:srgbClr val="EBBA35"/>
      </a:accent3>
      <a:accent4>
        <a:srgbClr val="8CA168"/>
      </a:accent4>
      <a:accent5>
        <a:srgbClr val="C9C560"/>
      </a:accent5>
      <a:accent6>
        <a:srgbClr val="6986B1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B738C"/>
        </a:solidFill>
        <a:ln>
          <a:noFill/>
        </a:ln>
        <a:effectLst>
          <a:outerShdw blurRad="63500" sx="102000" sy="102000" algn="ctr" rotWithShape="0">
            <a:srgbClr val="00FFFF">
              <a:alpha val="50000"/>
            </a:srgbClr>
          </a:outerShdw>
        </a:effectLst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745</Words>
  <Application>Microsoft Office PowerPoint</Application>
  <PresentationFormat>Bildschirmpräsentation (4:3)</PresentationFormat>
  <Paragraphs>262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8" baseType="lpstr">
      <vt:lpstr>Arial</vt:lpstr>
      <vt:lpstr>Calibri</vt:lpstr>
      <vt:lpstr>Klavika Basic Bold</vt:lpstr>
      <vt:lpstr>Lucida Grande</vt:lpstr>
      <vt:lpstr>Sabon Next Com</vt:lpstr>
      <vt:lpstr>Sabon Next Com Regular</vt:lpstr>
      <vt:lpstr>Times</vt:lpstr>
      <vt:lpstr>Verdana</vt:lpstr>
      <vt:lpstr>Wingdings</vt:lpstr>
      <vt:lpstr>blank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Arbeiterkammer Oberösterreich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Czernecki Katrin</dc:creator>
  <cp:lastModifiedBy>User</cp:lastModifiedBy>
  <cp:revision>87</cp:revision>
  <cp:lastPrinted>2014-01-20T12:32:31Z</cp:lastPrinted>
  <dcterms:created xsi:type="dcterms:W3CDTF">2013-05-22T07:32:49Z</dcterms:created>
  <dcterms:modified xsi:type="dcterms:W3CDTF">2019-12-01T13:30:10Z</dcterms:modified>
</cp:coreProperties>
</file>