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ppt" ContentType="application/vnd.ms-powerpoi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4" r:id="rId12"/>
    <p:sldId id="28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4825" cy="9664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990033"/>
    <a:srgbClr val="89CC40"/>
    <a:srgbClr val="99FFCC"/>
    <a:srgbClr val="777777"/>
    <a:srgbClr val="0000FF"/>
    <a:srgbClr val="FFFFCC"/>
    <a:srgbClr val="FFFFFF"/>
    <a:srgbClr val="33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682" autoAdjust="0"/>
    <p:restoredTop sz="88284" autoAdjust="0"/>
  </p:normalViewPr>
  <p:slideViewPr>
    <p:cSldViewPr>
      <p:cViewPr>
        <p:scale>
          <a:sx n="106" d="100"/>
          <a:sy n="106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46031A-90F7-40D2-8080-851F4D12215C}" type="doc">
      <dgm:prSet loTypeId="urn:microsoft.com/office/officeart/2005/8/layout/funnel1" loCatId="relationship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de-AT"/>
        </a:p>
      </dgm:t>
    </dgm:pt>
    <dgm:pt modelId="{C48AC27D-F0B8-4FA4-963D-63BE6920C0EC}">
      <dgm:prSet phldrT="[Text]"/>
      <dgm:spPr/>
      <dgm:t>
        <a:bodyPr/>
        <a:lstStyle/>
        <a:p>
          <a:r>
            <a:rPr lang="de-AT" dirty="0" smtClean="0">
              <a:solidFill>
                <a:schemeClr val="bg2"/>
              </a:solidFill>
            </a:rPr>
            <a:t>Allg.</a:t>
          </a:r>
          <a:endParaRPr lang="de-AT" dirty="0">
            <a:solidFill>
              <a:schemeClr val="bg2"/>
            </a:solidFill>
          </a:endParaRPr>
        </a:p>
      </dgm:t>
    </dgm:pt>
    <dgm:pt modelId="{A2C1BD55-E779-40C0-A541-1FEEB586A015}" type="parTrans" cxnId="{7A68E66C-4B51-4318-B285-5AAB5C062F5C}">
      <dgm:prSet/>
      <dgm:spPr/>
      <dgm:t>
        <a:bodyPr/>
        <a:lstStyle/>
        <a:p>
          <a:endParaRPr lang="de-AT"/>
        </a:p>
      </dgm:t>
    </dgm:pt>
    <dgm:pt modelId="{79C0777A-D92C-4D09-9959-1ABF03C70914}" type="sibTrans" cxnId="{7A68E66C-4B51-4318-B285-5AAB5C062F5C}">
      <dgm:prSet/>
      <dgm:spPr/>
      <dgm:t>
        <a:bodyPr/>
        <a:lstStyle/>
        <a:p>
          <a:endParaRPr lang="de-AT"/>
        </a:p>
      </dgm:t>
    </dgm:pt>
    <dgm:pt modelId="{59FDD17A-DAF7-4274-8124-F7C25FB14E77}">
      <dgm:prSet phldrT="[Text]"/>
      <dgm:spPr/>
      <dgm:t>
        <a:bodyPr/>
        <a:lstStyle/>
        <a:p>
          <a:r>
            <a:rPr lang="de-AT" dirty="0" err="1" smtClean="0">
              <a:solidFill>
                <a:schemeClr val="bg2"/>
              </a:solidFill>
            </a:rPr>
            <a:t>Ki</a:t>
          </a:r>
          <a:r>
            <a:rPr lang="de-AT" dirty="0" smtClean="0">
              <a:solidFill>
                <a:schemeClr val="bg2"/>
              </a:solidFill>
            </a:rPr>
            <a:t>-&amp;</a:t>
          </a:r>
          <a:r>
            <a:rPr lang="de-AT" dirty="0" err="1" smtClean="0">
              <a:solidFill>
                <a:schemeClr val="bg2"/>
              </a:solidFill>
            </a:rPr>
            <a:t>Ju</a:t>
          </a:r>
          <a:r>
            <a:rPr lang="de-AT" dirty="0" smtClean="0">
              <a:solidFill>
                <a:schemeClr val="bg2"/>
              </a:solidFill>
            </a:rPr>
            <a:t>.</a:t>
          </a:r>
          <a:endParaRPr lang="de-AT" dirty="0">
            <a:solidFill>
              <a:schemeClr val="bg2"/>
            </a:solidFill>
          </a:endParaRPr>
        </a:p>
      </dgm:t>
    </dgm:pt>
    <dgm:pt modelId="{7F7E2F1E-444B-48D3-919A-985E60C071EE}" type="parTrans" cxnId="{722C9A2B-0F7C-419B-9275-6E67DA33358C}">
      <dgm:prSet/>
      <dgm:spPr/>
      <dgm:t>
        <a:bodyPr/>
        <a:lstStyle/>
        <a:p>
          <a:endParaRPr lang="de-AT"/>
        </a:p>
      </dgm:t>
    </dgm:pt>
    <dgm:pt modelId="{E6052882-6CE2-4620-966A-0416D1C94CCF}" type="sibTrans" cxnId="{722C9A2B-0F7C-419B-9275-6E67DA33358C}">
      <dgm:prSet/>
      <dgm:spPr/>
      <dgm:t>
        <a:bodyPr/>
        <a:lstStyle/>
        <a:p>
          <a:endParaRPr lang="de-AT"/>
        </a:p>
      </dgm:t>
    </dgm:pt>
    <dgm:pt modelId="{F8B1C1CA-5BE3-4485-A20E-44E8C9DD2E69}">
      <dgm:prSet phldrT="[Text]"/>
      <dgm:spPr/>
      <dgm:t>
        <a:bodyPr/>
        <a:lstStyle/>
        <a:p>
          <a:r>
            <a:rPr lang="de-AT" dirty="0" smtClean="0"/>
            <a:t>Psych.</a:t>
          </a:r>
          <a:endParaRPr lang="de-AT" dirty="0"/>
        </a:p>
      </dgm:t>
    </dgm:pt>
    <dgm:pt modelId="{BEA13CCC-854B-4542-8CE3-E4A0CBEC24CB}" type="parTrans" cxnId="{189246F9-FD9D-4D8F-98D4-A187E8E333B6}">
      <dgm:prSet/>
      <dgm:spPr/>
      <dgm:t>
        <a:bodyPr/>
        <a:lstStyle/>
        <a:p>
          <a:endParaRPr lang="de-AT"/>
        </a:p>
      </dgm:t>
    </dgm:pt>
    <dgm:pt modelId="{EFE26704-6215-458B-A678-54D63D09CA85}" type="sibTrans" cxnId="{189246F9-FD9D-4D8F-98D4-A187E8E333B6}">
      <dgm:prSet/>
      <dgm:spPr/>
      <dgm:t>
        <a:bodyPr/>
        <a:lstStyle/>
        <a:p>
          <a:endParaRPr lang="de-AT"/>
        </a:p>
      </dgm:t>
    </dgm:pt>
    <dgm:pt modelId="{9C6EE1B5-BEB5-4838-9144-62BF0CDFAD30}">
      <dgm:prSet phldrT="[Text]" custT="1"/>
      <dgm:spPr/>
      <dgm:t>
        <a:bodyPr/>
        <a:lstStyle/>
        <a:p>
          <a:r>
            <a:rPr lang="de-AT" sz="2400" dirty="0" err="1" smtClean="0">
              <a:solidFill>
                <a:schemeClr val="bg2"/>
              </a:solidFill>
            </a:rPr>
            <a:t>Generalistische</a:t>
          </a:r>
          <a:r>
            <a:rPr lang="de-AT" sz="2400" dirty="0" smtClean="0">
              <a:solidFill>
                <a:schemeClr val="bg2"/>
              </a:solidFill>
            </a:rPr>
            <a:t> Pflege</a:t>
          </a:r>
          <a:endParaRPr lang="de-AT" sz="2400" dirty="0">
            <a:solidFill>
              <a:schemeClr val="bg2"/>
            </a:solidFill>
          </a:endParaRPr>
        </a:p>
      </dgm:t>
    </dgm:pt>
    <dgm:pt modelId="{1EBE4FBA-53FE-48E2-B7D8-F369058CBF8F}" type="parTrans" cxnId="{0B6B730A-F913-494A-9698-A0B5494FF9BB}">
      <dgm:prSet/>
      <dgm:spPr/>
      <dgm:t>
        <a:bodyPr/>
        <a:lstStyle/>
        <a:p>
          <a:endParaRPr lang="de-AT"/>
        </a:p>
      </dgm:t>
    </dgm:pt>
    <dgm:pt modelId="{B86A502C-45A9-44E2-BA68-92D1FD16228C}" type="sibTrans" cxnId="{0B6B730A-F913-494A-9698-A0B5494FF9BB}">
      <dgm:prSet/>
      <dgm:spPr/>
      <dgm:t>
        <a:bodyPr/>
        <a:lstStyle/>
        <a:p>
          <a:endParaRPr lang="de-AT"/>
        </a:p>
      </dgm:t>
    </dgm:pt>
    <dgm:pt modelId="{500C4D45-1975-4F69-B04B-A7C71C79AE37}" type="pres">
      <dgm:prSet presAssocID="{5146031A-90F7-40D2-8080-851F4D12215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84E1816C-2DAC-4899-9120-A8F2B82740C1}" type="pres">
      <dgm:prSet presAssocID="{5146031A-90F7-40D2-8080-851F4D12215C}" presName="ellipse" presStyleLbl="trBgShp" presStyleIdx="0" presStyleCnt="1"/>
      <dgm:spPr/>
      <dgm:t>
        <a:bodyPr/>
        <a:lstStyle/>
        <a:p>
          <a:endParaRPr lang="de-AT"/>
        </a:p>
      </dgm:t>
    </dgm:pt>
    <dgm:pt modelId="{AA855C76-9EC5-45E9-B4FB-2E3FA96BDE22}" type="pres">
      <dgm:prSet presAssocID="{5146031A-90F7-40D2-8080-851F4D12215C}" presName="arrow1" presStyleLbl="fgShp" presStyleIdx="0" presStyleCnt="1"/>
      <dgm:spPr>
        <a:solidFill>
          <a:schemeClr val="accent3">
            <a:lumMod val="85000"/>
          </a:schemeClr>
        </a:solidFill>
      </dgm:spPr>
      <dgm:t>
        <a:bodyPr/>
        <a:lstStyle/>
        <a:p>
          <a:endParaRPr lang="de-AT"/>
        </a:p>
      </dgm:t>
    </dgm:pt>
    <dgm:pt modelId="{29810ADF-AED4-4CEC-962B-50DE7569BD43}" type="pres">
      <dgm:prSet presAssocID="{5146031A-90F7-40D2-8080-851F4D12215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D45E6880-6EDE-47F2-B624-CFAF1155D33D}" type="pres">
      <dgm:prSet presAssocID="{59FDD17A-DAF7-4274-8124-F7C25FB14E77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1A0423B-D6BF-43E3-8192-E10C46B0ED91}" type="pres">
      <dgm:prSet presAssocID="{F8B1C1CA-5BE3-4485-A20E-44E8C9DD2E69}" presName="item2" presStyleLbl="node1" presStyleIdx="1" presStyleCnt="3" custScaleX="78639" custScaleY="76614" custLinFactNeighborX="18318" custLinFactNeighborY="-18736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44E2AA8-6082-4CE4-9A99-296CF943C26B}" type="pres">
      <dgm:prSet presAssocID="{9C6EE1B5-BEB5-4838-9144-62BF0CDFAD30}" presName="item3" presStyleLbl="node1" presStyleIdx="2" presStyleCnt="3" custScaleX="67474" custScaleY="65447" custLinFactNeighborX="32844" custLinFactNeighborY="-142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CAA65C8-34C6-4F0A-AD26-C89240A593BA}" type="pres">
      <dgm:prSet presAssocID="{5146031A-90F7-40D2-8080-851F4D12215C}" presName="funnel" presStyleLbl="trAlignAcc1" presStyleIdx="0" presStyleCnt="1" custScaleX="103030" custScaleY="88834" custLinFactNeighborX="1044" custLinFactNeighborY="1357"/>
      <dgm:spPr>
        <a:solidFill>
          <a:srgbClr val="92D050">
            <a:alpha val="40000"/>
          </a:srgbClr>
        </a:solidFill>
      </dgm:spPr>
      <dgm:t>
        <a:bodyPr/>
        <a:lstStyle/>
        <a:p>
          <a:endParaRPr lang="de-AT"/>
        </a:p>
      </dgm:t>
    </dgm:pt>
  </dgm:ptLst>
  <dgm:cxnLst>
    <dgm:cxn modelId="{722C9A2B-0F7C-419B-9275-6E67DA33358C}" srcId="{5146031A-90F7-40D2-8080-851F4D12215C}" destId="{59FDD17A-DAF7-4274-8124-F7C25FB14E77}" srcOrd="1" destOrd="0" parTransId="{7F7E2F1E-444B-48D3-919A-985E60C071EE}" sibTransId="{E6052882-6CE2-4620-966A-0416D1C94CCF}"/>
    <dgm:cxn modelId="{0B6B730A-F913-494A-9698-A0B5494FF9BB}" srcId="{5146031A-90F7-40D2-8080-851F4D12215C}" destId="{9C6EE1B5-BEB5-4838-9144-62BF0CDFAD30}" srcOrd="3" destOrd="0" parTransId="{1EBE4FBA-53FE-48E2-B7D8-F369058CBF8F}" sibTransId="{B86A502C-45A9-44E2-BA68-92D1FD16228C}"/>
    <dgm:cxn modelId="{189246F9-FD9D-4D8F-98D4-A187E8E333B6}" srcId="{5146031A-90F7-40D2-8080-851F4D12215C}" destId="{F8B1C1CA-5BE3-4485-A20E-44E8C9DD2E69}" srcOrd="2" destOrd="0" parTransId="{BEA13CCC-854B-4542-8CE3-E4A0CBEC24CB}" sibTransId="{EFE26704-6215-458B-A678-54D63D09CA85}"/>
    <dgm:cxn modelId="{4C67F6B2-0F30-4A10-807E-FF12B6D6EC5F}" type="presOf" srcId="{9C6EE1B5-BEB5-4838-9144-62BF0CDFAD30}" destId="{29810ADF-AED4-4CEC-962B-50DE7569BD43}" srcOrd="0" destOrd="0" presId="urn:microsoft.com/office/officeart/2005/8/layout/funnel1"/>
    <dgm:cxn modelId="{03294DB5-5762-4618-A154-B3A7B31CE858}" type="presOf" srcId="{5146031A-90F7-40D2-8080-851F4D12215C}" destId="{500C4D45-1975-4F69-B04B-A7C71C79AE37}" srcOrd="0" destOrd="0" presId="urn:microsoft.com/office/officeart/2005/8/layout/funnel1"/>
    <dgm:cxn modelId="{04116B06-C944-4C19-9198-148BF6CC100D}" type="presOf" srcId="{C48AC27D-F0B8-4FA4-963D-63BE6920C0EC}" destId="{F44E2AA8-6082-4CE4-9A99-296CF943C26B}" srcOrd="0" destOrd="0" presId="urn:microsoft.com/office/officeart/2005/8/layout/funnel1"/>
    <dgm:cxn modelId="{7A68E66C-4B51-4318-B285-5AAB5C062F5C}" srcId="{5146031A-90F7-40D2-8080-851F4D12215C}" destId="{C48AC27D-F0B8-4FA4-963D-63BE6920C0EC}" srcOrd="0" destOrd="0" parTransId="{A2C1BD55-E779-40C0-A541-1FEEB586A015}" sibTransId="{79C0777A-D92C-4D09-9959-1ABF03C70914}"/>
    <dgm:cxn modelId="{FE0FDEF4-8B98-4591-A2D7-F7915BD123F6}" type="presOf" srcId="{F8B1C1CA-5BE3-4485-A20E-44E8C9DD2E69}" destId="{D45E6880-6EDE-47F2-B624-CFAF1155D33D}" srcOrd="0" destOrd="0" presId="urn:microsoft.com/office/officeart/2005/8/layout/funnel1"/>
    <dgm:cxn modelId="{EC081D3F-3E61-420B-A1AF-371D2D63D77A}" type="presOf" srcId="{59FDD17A-DAF7-4274-8124-F7C25FB14E77}" destId="{81A0423B-D6BF-43E3-8192-E10C46B0ED91}" srcOrd="0" destOrd="0" presId="urn:microsoft.com/office/officeart/2005/8/layout/funnel1"/>
    <dgm:cxn modelId="{DE332CC4-67F4-4D2F-925B-26D8BC5D0D62}" type="presParOf" srcId="{500C4D45-1975-4F69-B04B-A7C71C79AE37}" destId="{84E1816C-2DAC-4899-9120-A8F2B82740C1}" srcOrd="0" destOrd="0" presId="urn:microsoft.com/office/officeart/2005/8/layout/funnel1"/>
    <dgm:cxn modelId="{06DCF775-B228-435C-ACA5-81711B000EC6}" type="presParOf" srcId="{500C4D45-1975-4F69-B04B-A7C71C79AE37}" destId="{AA855C76-9EC5-45E9-B4FB-2E3FA96BDE22}" srcOrd="1" destOrd="0" presId="urn:microsoft.com/office/officeart/2005/8/layout/funnel1"/>
    <dgm:cxn modelId="{69D98E82-B9E9-4AB4-ACCA-50794CBBDB7F}" type="presParOf" srcId="{500C4D45-1975-4F69-B04B-A7C71C79AE37}" destId="{29810ADF-AED4-4CEC-962B-50DE7569BD43}" srcOrd="2" destOrd="0" presId="urn:microsoft.com/office/officeart/2005/8/layout/funnel1"/>
    <dgm:cxn modelId="{54BECB70-3FFA-43F6-AE90-A93DF86FB369}" type="presParOf" srcId="{500C4D45-1975-4F69-B04B-A7C71C79AE37}" destId="{D45E6880-6EDE-47F2-B624-CFAF1155D33D}" srcOrd="3" destOrd="0" presId="urn:microsoft.com/office/officeart/2005/8/layout/funnel1"/>
    <dgm:cxn modelId="{4AF67BA1-6110-4BC5-A322-90BDF170D6D6}" type="presParOf" srcId="{500C4D45-1975-4F69-B04B-A7C71C79AE37}" destId="{81A0423B-D6BF-43E3-8192-E10C46B0ED91}" srcOrd="4" destOrd="0" presId="urn:microsoft.com/office/officeart/2005/8/layout/funnel1"/>
    <dgm:cxn modelId="{0376B8A4-46C5-4EFD-B44F-559C13A1B921}" type="presParOf" srcId="{500C4D45-1975-4F69-B04B-A7C71C79AE37}" destId="{F44E2AA8-6082-4CE4-9A99-296CF943C26B}" srcOrd="5" destOrd="0" presId="urn:microsoft.com/office/officeart/2005/8/layout/funnel1"/>
    <dgm:cxn modelId="{19265DD2-17D0-47B3-AD9B-22C235D62345}" type="presParOf" srcId="{500C4D45-1975-4F69-B04B-A7C71C79AE37}" destId="{BCAA65C8-34C6-4F0A-AD26-C89240A593B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BCBF25-6177-4DCB-A202-40AA550C58E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5D6C864F-DBA5-498D-8444-FC28C06EA7A1}">
      <dgm:prSet phldrT="[Text]" custT="1"/>
      <dgm:spPr>
        <a:solidFill>
          <a:srgbClr val="990033"/>
        </a:solidFill>
        <a:ln>
          <a:solidFill>
            <a:schemeClr val="bg2"/>
          </a:solidFill>
        </a:ln>
      </dgm:spPr>
      <dgm:t>
        <a:bodyPr/>
        <a:lstStyle/>
        <a:p>
          <a:r>
            <a:rPr lang="de-AT" sz="1200" b="1" dirty="0" smtClean="0"/>
            <a:t>Spezialisierungen</a:t>
          </a:r>
          <a:endParaRPr lang="de-AT" sz="1200" b="1" dirty="0"/>
        </a:p>
      </dgm:t>
    </dgm:pt>
    <dgm:pt modelId="{D680CD8C-96E4-4A7E-9A33-ADF3BBA91468}" type="parTrans" cxnId="{A5990502-1611-4506-BFCA-6E0925E95999}">
      <dgm:prSet/>
      <dgm:spPr/>
      <dgm:t>
        <a:bodyPr/>
        <a:lstStyle/>
        <a:p>
          <a:endParaRPr lang="de-AT" sz="1200"/>
        </a:p>
      </dgm:t>
    </dgm:pt>
    <dgm:pt modelId="{0DDF7655-7425-4FD5-A6C2-909BAB3722FC}" type="sibTrans" cxnId="{A5990502-1611-4506-BFCA-6E0925E95999}">
      <dgm:prSet/>
      <dgm:spPr/>
      <dgm:t>
        <a:bodyPr/>
        <a:lstStyle/>
        <a:p>
          <a:endParaRPr lang="de-AT" sz="1200"/>
        </a:p>
      </dgm:t>
    </dgm:pt>
    <dgm:pt modelId="{477ABFBE-978F-4F0A-A634-8BFE1EC15B94}">
      <dgm:prSet phldrT="[Text]" custT="1"/>
      <dgm:spPr>
        <a:solidFill>
          <a:srgbClr val="C00000">
            <a:alpha val="90000"/>
          </a:srgbClr>
        </a:solidFill>
        <a:ln>
          <a:solidFill>
            <a:schemeClr val="bg2">
              <a:alpha val="90000"/>
            </a:schemeClr>
          </a:solidFill>
        </a:ln>
      </dgm:spPr>
      <dgm:t>
        <a:bodyPr/>
        <a:lstStyle/>
        <a:p>
          <a:pPr algn="ctr"/>
          <a:r>
            <a:rPr lang="de-AT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Niveau 1, vertiefend,     30 ECTS </a:t>
          </a:r>
          <a:endParaRPr lang="de-AT" sz="1200" b="1" dirty="0">
            <a:solidFill>
              <a:schemeClr val="bg1"/>
            </a:solidFill>
          </a:endParaRPr>
        </a:p>
      </dgm:t>
    </dgm:pt>
    <dgm:pt modelId="{50CCFE6C-A9B0-4A4A-A9D7-D0590FB55F3A}" type="parTrans" cxnId="{27E8BBC4-B74E-42D7-B117-EE1CA56548F7}">
      <dgm:prSet/>
      <dgm:spPr/>
      <dgm:t>
        <a:bodyPr/>
        <a:lstStyle/>
        <a:p>
          <a:endParaRPr lang="de-AT" sz="1200"/>
        </a:p>
      </dgm:t>
    </dgm:pt>
    <dgm:pt modelId="{B4AD5CAC-FB2B-4A39-A715-D4894A2A6FBC}" type="sibTrans" cxnId="{27E8BBC4-B74E-42D7-B117-EE1CA56548F7}">
      <dgm:prSet/>
      <dgm:spPr/>
      <dgm:t>
        <a:bodyPr/>
        <a:lstStyle/>
        <a:p>
          <a:endParaRPr lang="de-AT" sz="1200"/>
        </a:p>
      </dgm:t>
    </dgm:pt>
    <dgm:pt modelId="{CBFE17FE-B0A2-4769-8B62-CB61A464D91D}">
      <dgm:prSet phldrT="[Text]" custT="1"/>
      <dgm:spPr>
        <a:solidFill>
          <a:srgbClr val="92D050"/>
        </a:solidFill>
        <a:ln>
          <a:solidFill>
            <a:schemeClr val="bg2"/>
          </a:solidFill>
        </a:ln>
      </dgm:spPr>
      <dgm:t>
        <a:bodyPr/>
        <a:lstStyle/>
        <a:p>
          <a:r>
            <a:rPr lang="de-AT" sz="1200" b="1" dirty="0" smtClean="0"/>
            <a:t>Gesundheits-und </a:t>
          </a:r>
          <a:r>
            <a:rPr lang="de-AT" sz="1200" b="1" dirty="0" err="1" smtClean="0"/>
            <a:t>KrankenpflegerIn</a:t>
          </a:r>
          <a:r>
            <a:rPr lang="de-AT" sz="1200" b="1" dirty="0" smtClean="0"/>
            <a:t> (</a:t>
          </a:r>
          <a:r>
            <a:rPr lang="de-AT" sz="1200" b="1" dirty="0" err="1" smtClean="0"/>
            <a:t>BScN</a:t>
          </a:r>
          <a:r>
            <a:rPr lang="de-AT" sz="1200" b="1" dirty="0" smtClean="0"/>
            <a:t>)</a:t>
          </a:r>
          <a:endParaRPr lang="de-AT" sz="1200" b="1" dirty="0"/>
        </a:p>
      </dgm:t>
    </dgm:pt>
    <dgm:pt modelId="{E0CE1778-3164-41D2-A652-B3CAF5917607}" type="parTrans" cxnId="{2E6B7224-50FD-49E9-9BA3-1CE5398BD3FF}">
      <dgm:prSet/>
      <dgm:spPr/>
      <dgm:t>
        <a:bodyPr/>
        <a:lstStyle/>
        <a:p>
          <a:endParaRPr lang="de-AT" sz="1200"/>
        </a:p>
      </dgm:t>
    </dgm:pt>
    <dgm:pt modelId="{B4AC5E40-5B2D-4553-88BF-98031560FF37}" type="sibTrans" cxnId="{2E6B7224-50FD-49E9-9BA3-1CE5398BD3FF}">
      <dgm:prSet/>
      <dgm:spPr/>
      <dgm:t>
        <a:bodyPr/>
        <a:lstStyle/>
        <a:p>
          <a:endParaRPr lang="de-AT" sz="1200"/>
        </a:p>
      </dgm:t>
    </dgm:pt>
    <dgm:pt modelId="{EAB08F93-7B57-4BD7-998E-6B3F8A4E3DD0}">
      <dgm:prSet phldrT="[Text]" custT="1"/>
      <dgm:spPr>
        <a:solidFill>
          <a:srgbClr val="92D050">
            <a:alpha val="90000"/>
          </a:srgbClr>
        </a:solidFill>
        <a:ln>
          <a:solidFill>
            <a:schemeClr val="bg2">
              <a:alpha val="90000"/>
            </a:schemeClr>
          </a:solidFill>
        </a:ln>
      </dgm:spPr>
      <dgm:t>
        <a:bodyPr/>
        <a:lstStyle/>
        <a:p>
          <a:r>
            <a:rPr lang="de-AT" sz="1200" b="1" dirty="0" smtClean="0">
              <a:solidFill>
                <a:schemeClr val="bg1"/>
              </a:solidFill>
            </a:rPr>
            <a:t>Bachelor (FH), 3 Jahre, 4500h,       180 ECTS </a:t>
          </a:r>
          <a:endParaRPr lang="de-AT" sz="1200" b="1" dirty="0">
            <a:solidFill>
              <a:schemeClr val="bg1"/>
            </a:solidFill>
          </a:endParaRPr>
        </a:p>
      </dgm:t>
    </dgm:pt>
    <dgm:pt modelId="{88F4A88E-7FF4-40D6-B0FD-848479197442}" type="parTrans" cxnId="{049D0D04-A1EB-4D12-AB24-DFE9091E2D56}">
      <dgm:prSet/>
      <dgm:spPr/>
      <dgm:t>
        <a:bodyPr/>
        <a:lstStyle/>
        <a:p>
          <a:endParaRPr lang="de-AT" sz="1200"/>
        </a:p>
      </dgm:t>
    </dgm:pt>
    <dgm:pt modelId="{D608156F-3893-47A0-8A13-4246841AA0E9}" type="sibTrans" cxnId="{049D0D04-A1EB-4D12-AB24-DFE9091E2D56}">
      <dgm:prSet/>
      <dgm:spPr/>
      <dgm:t>
        <a:bodyPr/>
        <a:lstStyle/>
        <a:p>
          <a:endParaRPr lang="de-AT" sz="1200"/>
        </a:p>
      </dgm:t>
    </dgm:pt>
    <dgm:pt modelId="{3EB4C9E0-C179-4E76-82BF-001FC1A1D0CC}">
      <dgm:prSet phldrT="[Text]" custT="1"/>
      <dgm:spPr>
        <a:solidFill>
          <a:srgbClr val="0070C0"/>
        </a:solidFill>
        <a:ln>
          <a:solidFill>
            <a:schemeClr val="bg2"/>
          </a:solidFill>
        </a:ln>
      </dgm:spPr>
      <dgm:t>
        <a:bodyPr/>
        <a:lstStyle/>
        <a:p>
          <a:r>
            <a:rPr lang="de-AT" sz="1200" b="1" dirty="0" smtClean="0"/>
            <a:t>Pflegefach- </a:t>
          </a:r>
          <a:r>
            <a:rPr lang="de-AT" sz="1200" b="1" dirty="0" err="1" smtClean="0"/>
            <a:t>assistenz</a:t>
          </a:r>
          <a:r>
            <a:rPr lang="de-AT" sz="1200" b="1" dirty="0" smtClean="0"/>
            <a:t> (PFA)</a:t>
          </a:r>
          <a:endParaRPr lang="de-AT" sz="1200" b="1" dirty="0"/>
        </a:p>
      </dgm:t>
    </dgm:pt>
    <dgm:pt modelId="{5137AB8C-588A-4865-AA8F-2094A2D4DC81}" type="parTrans" cxnId="{64BCC52D-206D-4BB9-8384-D181B1138D9D}">
      <dgm:prSet/>
      <dgm:spPr/>
      <dgm:t>
        <a:bodyPr/>
        <a:lstStyle/>
        <a:p>
          <a:endParaRPr lang="de-AT" sz="1200"/>
        </a:p>
      </dgm:t>
    </dgm:pt>
    <dgm:pt modelId="{302F7322-4E61-46AF-A46F-7A1E01E5561E}" type="sibTrans" cxnId="{64BCC52D-206D-4BB9-8384-D181B1138D9D}">
      <dgm:prSet/>
      <dgm:spPr/>
      <dgm:t>
        <a:bodyPr/>
        <a:lstStyle/>
        <a:p>
          <a:endParaRPr lang="de-AT" sz="1200"/>
        </a:p>
      </dgm:t>
    </dgm:pt>
    <dgm:pt modelId="{65030596-AF0E-41C7-83DB-F3B6CE5CD54C}">
      <dgm:prSet phldrT="[Text]" custT="1"/>
      <dgm:spPr>
        <a:solidFill>
          <a:srgbClr val="0070C0">
            <a:alpha val="90000"/>
          </a:srgbClr>
        </a:solidFill>
        <a:ln>
          <a:solidFill>
            <a:schemeClr val="bg2">
              <a:alpha val="90000"/>
            </a:schemeClr>
          </a:solidFill>
        </a:ln>
      </dgm:spPr>
      <dgm:t>
        <a:bodyPr/>
        <a:lstStyle/>
        <a:p>
          <a:r>
            <a:rPr lang="de-AT" sz="1200" b="1" dirty="0" smtClean="0">
              <a:solidFill>
                <a:schemeClr val="bg1"/>
              </a:solidFill>
            </a:rPr>
            <a:t>Ausbildung an Pflegeschulen, 2 Jahre, 3200h</a:t>
          </a:r>
        </a:p>
      </dgm:t>
    </dgm:pt>
    <dgm:pt modelId="{B6379A42-094F-4C91-A234-00358115286C}" type="parTrans" cxnId="{975C8101-9D2E-457F-B7C2-A35523581DD4}">
      <dgm:prSet/>
      <dgm:spPr/>
      <dgm:t>
        <a:bodyPr/>
        <a:lstStyle/>
        <a:p>
          <a:endParaRPr lang="de-AT" sz="1200"/>
        </a:p>
      </dgm:t>
    </dgm:pt>
    <dgm:pt modelId="{CEF02F5F-1130-42B3-9EE5-028552273025}" type="sibTrans" cxnId="{975C8101-9D2E-457F-B7C2-A35523581DD4}">
      <dgm:prSet/>
      <dgm:spPr/>
      <dgm:t>
        <a:bodyPr/>
        <a:lstStyle/>
        <a:p>
          <a:endParaRPr lang="de-AT" sz="1200"/>
        </a:p>
      </dgm:t>
    </dgm:pt>
    <dgm:pt modelId="{F851E93F-7504-4062-8642-81A9952B9942}">
      <dgm:prSet custT="1"/>
      <dgm:spPr>
        <a:solidFill>
          <a:srgbClr val="C00000">
            <a:alpha val="90000"/>
          </a:srgbClr>
        </a:solidFill>
        <a:ln>
          <a:solidFill>
            <a:schemeClr val="bg2">
              <a:alpha val="90000"/>
            </a:schemeClr>
          </a:solidFill>
        </a:ln>
      </dgm:spPr>
      <dgm:t>
        <a:bodyPr/>
        <a:lstStyle/>
        <a:p>
          <a:r>
            <a:rPr lang="de-AT" sz="12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Niveau 2, </a:t>
          </a:r>
          <a:r>
            <a:rPr lang="de-AT" sz="1200" b="1" i="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befugniserw</a:t>
          </a:r>
          <a:r>
            <a:rPr lang="de-AT" sz="12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., 90 ECTS insg.</a:t>
          </a:r>
          <a:endParaRPr lang="de-AT" sz="1200" b="1" i="0" dirty="0">
            <a:solidFill>
              <a:schemeClr val="bg1"/>
            </a:solidFill>
          </a:endParaRPr>
        </a:p>
      </dgm:t>
    </dgm:pt>
    <dgm:pt modelId="{2773E28C-126D-47F8-9D0E-5D03B153F644}" type="parTrans" cxnId="{E47E545F-CE4B-4A9A-A526-0B2B509807A0}">
      <dgm:prSet/>
      <dgm:spPr/>
      <dgm:t>
        <a:bodyPr/>
        <a:lstStyle/>
        <a:p>
          <a:endParaRPr lang="de-AT" sz="1200"/>
        </a:p>
      </dgm:t>
    </dgm:pt>
    <dgm:pt modelId="{FA50B047-20BB-4C69-9C56-3825737B6E2D}" type="sibTrans" cxnId="{E47E545F-CE4B-4A9A-A526-0B2B509807A0}">
      <dgm:prSet/>
      <dgm:spPr/>
      <dgm:t>
        <a:bodyPr/>
        <a:lstStyle/>
        <a:p>
          <a:endParaRPr lang="de-AT" sz="1200"/>
        </a:p>
      </dgm:t>
    </dgm:pt>
    <dgm:pt modelId="{5543F2B9-7925-4954-A23D-AE9AE528BE2E}">
      <dgm:prSet phldrT="[Text]" custT="1"/>
      <dgm:spPr>
        <a:solidFill>
          <a:srgbClr val="0070C0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de-AT" sz="1200" b="1" dirty="0" smtClean="0">
              <a:solidFill>
                <a:schemeClr val="bg1"/>
              </a:solidFill>
            </a:rPr>
            <a:t>Pflegeassistenz    </a:t>
          </a:r>
        </a:p>
        <a:p>
          <a:pPr algn="ctr"/>
          <a:r>
            <a:rPr lang="de-AT" sz="1200" b="1" dirty="0" smtClean="0">
              <a:solidFill>
                <a:schemeClr val="bg1"/>
              </a:solidFill>
            </a:rPr>
            <a:t>(PA)   </a:t>
          </a:r>
        </a:p>
      </dgm:t>
    </dgm:pt>
    <dgm:pt modelId="{5E5A4B34-6609-4B65-BEE3-420BB019B427}" type="parTrans" cxnId="{19D47726-4C1B-4948-A208-6741A7AF9595}">
      <dgm:prSet/>
      <dgm:spPr/>
      <dgm:t>
        <a:bodyPr/>
        <a:lstStyle/>
        <a:p>
          <a:endParaRPr lang="de-AT" sz="1200"/>
        </a:p>
      </dgm:t>
    </dgm:pt>
    <dgm:pt modelId="{57979F42-243D-4F85-91E5-8C1DB8EB15A0}" type="sibTrans" cxnId="{19D47726-4C1B-4948-A208-6741A7AF9595}">
      <dgm:prSet/>
      <dgm:spPr/>
      <dgm:t>
        <a:bodyPr/>
        <a:lstStyle/>
        <a:p>
          <a:endParaRPr lang="de-AT" sz="1200"/>
        </a:p>
      </dgm:t>
    </dgm:pt>
    <dgm:pt modelId="{9B6AAA05-EC86-4D99-9FEB-ADD86EA9B872}">
      <dgm:prSet phldrT="[Text]" custT="1"/>
      <dgm:spPr>
        <a:solidFill>
          <a:srgbClr val="0070C0">
            <a:alpha val="90000"/>
          </a:srgbClr>
        </a:solidFill>
        <a:ln>
          <a:solidFill>
            <a:schemeClr val="bg2">
              <a:alpha val="90000"/>
            </a:schemeClr>
          </a:solidFill>
        </a:ln>
      </dgm:spPr>
      <dgm:t>
        <a:bodyPr/>
        <a:lstStyle/>
        <a:p>
          <a:r>
            <a:rPr lang="de-AT" sz="1200" b="1" dirty="0" smtClean="0">
              <a:solidFill>
                <a:schemeClr val="bg1"/>
              </a:solidFill>
            </a:rPr>
            <a:t>Ausbildung an Pflegeschulen1 Jahr, 1600h</a:t>
          </a:r>
        </a:p>
      </dgm:t>
    </dgm:pt>
    <dgm:pt modelId="{691F4D79-749A-4E3E-B929-91763EB1D013}" type="sibTrans" cxnId="{420EDED7-291F-403C-B113-8FF886E290C7}">
      <dgm:prSet/>
      <dgm:spPr/>
      <dgm:t>
        <a:bodyPr/>
        <a:lstStyle/>
        <a:p>
          <a:endParaRPr lang="de-AT"/>
        </a:p>
      </dgm:t>
    </dgm:pt>
    <dgm:pt modelId="{3BB95339-FACE-44B7-9D83-4C276A84CC23}" type="parTrans" cxnId="{420EDED7-291F-403C-B113-8FF886E290C7}">
      <dgm:prSet/>
      <dgm:spPr/>
      <dgm:t>
        <a:bodyPr/>
        <a:lstStyle/>
        <a:p>
          <a:endParaRPr lang="de-AT"/>
        </a:p>
      </dgm:t>
    </dgm:pt>
    <dgm:pt modelId="{FE516626-D963-40E1-BD78-C923C0B1434E}" type="pres">
      <dgm:prSet presAssocID="{FCBCBF25-6177-4DCB-A202-40AA550C58E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de-AT"/>
        </a:p>
      </dgm:t>
    </dgm:pt>
    <dgm:pt modelId="{0788F4D3-2586-49D3-A324-8C55E952F60E}" type="pres">
      <dgm:prSet presAssocID="{5D6C864F-DBA5-498D-8444-FC28C06EA7A1}" presName="horFlow" presStyleCnt="0"/>
      <dgm:spPr/>
    </dgm:pt>
    <dgm:pt modelId="{7178E716-54AE-4DD0-9F6E-91DEF02220D4}" type="pres">
      <dgm:prSet presAssocID="{5D6C864F-DBA5-498D-8444-FC28C06EA7A1}" presName="bigChev" presStyleLbl="node1" presStyleIdx="0" presStyleCnt="4"/>
      <dgm:spPr/>
      <dgm:t>
        <a:bodyPr/>
        <a:lstStyle/>
        <a:p>
          <a:endParaRPr lang="de-AT"/>
        </a:p>
      </dgm:t>
    </dgm:pt>
    <dgm:pt modelId="{653A704E-91C7-4629-89DA-021717DE3EEA}" type="pres">
      <dgm:prSet presAssocID="{50CCFE6C-A9B0-4A4A-A9D7-D0590FB55F3A}" presName="parTrans" presStyleCnt="0"/>
      <dgm:spPr/>
    </dgm:pt>
    <dgm:pt modelId="{219714A1-7A5E-47EE-B196-3CE01F8673EA}" type="pres">
      <dgm:prSet presAssocID="{477ABFBE-978F-4F0A-A634-8BFE1EC15B94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D060FC8D-61E9-4FA5-A473-FB310D5AE50E}" type="pres">
      <dgm:prSet presAssocID="{B4AD5CAC-FB2B-4A39-A715-D4894A2A6FBC}" presName="sibTrans" presStyleCnt="0"/>
      <dgm:spPr/>
    </dgm:pt>
    <dgm:pt modelId="{0C03430D-198E-4ECF-B780-08A658D82706}" type="pres">
      <dgm:prSet presAssocID="{F851E93F-7504-4062-8642-81A9952B9942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B67207D-93D7-4879-B899-1B6D4C051808}" type="pres">
      <dgm:prSet presAssocID="{5D6C864F-DBA5-498D-8444-FC28C06EA7A1}" presName="vSp" presStyleCnt="0"/>
      <dgm:spPr/>
    </dgm:pt>
    <dgm:pt modelId="{0A548204-1798-4CCB-95C4-681BFCC57643}" type="pres">
      <dgm:prSet presAssocID="{CBFE17FE-B0A2-4769-8B62-CB61A464D91D}" presName="horFlow" presStyleCnt="0"/>
      <dgm:spPr/>
    </dgm:pt>
    <dgm:pt modelId="{9AB8D2A4-2344-4394-850C-91E194A8E70E}" type="pres">
      <dgm:prSet presAssocID="{CBFE17FE-B0A2-4769-8B62-CB61A464D91D}" presName="bigChev" presStyleLbl="node1" presStyleIdx="1" presStyleCnt="4"/>
      <dgm:spPr/>
      <dgm:t>
        <a:bodyPr/>
        <a:lstStyle/>
        <a:p>
          <a:endParaRPr lang="de-AT"/>
        </a:p>
      </dgm:t>
    </dgm:pt>
    <dgm:pt modelId="{F77B38D6-75C1-4B4E-9744-E4A400B216C0}" type="pres">
      <dgm:prSet presAssocID="{88F4A88E-7FF4-40D6-B0FD-848479197442}" presName="parTrans" presStyleCnt="0"/>
      <dgm:spPr/>
    </dgm:pt>
    <dgm:pt modelId="{9AB7D530-2969-4CD4-AD6D-5EEAAC9AF70D}" type="pres">
      <dgm:prSet presAssocID="{EAB08F93-7B57-4BD7-998E-6B3F8A4E3DD0}" presName="node" presStyleLbl="alignAccFollowNode1" presStyleIdx="2" presStyleCnt="5" custScaleX="9905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6B0855C-A5CF-4120-B392-890B21725E7C}" type="pres">
      <dgm:prSet presAssocID="{CBFE17FE-B0A2-4769-8B62-CB61A464D91D}" presName="vSp" presStyleCnt="0"/>
      <dgm:spPr/>
    </dgm:pt>
    <dgm:pt modelId="{B0FECA56-4DFA-4C7F-ACFA-44B9A1E9BE86}" type="pres">
      <dgm:prSet presAssocID="{3EB4C9E0-C179-4E76-82BF-001FC1A1D0CC}" presName="horFlow" presStyleCnt="0"/>
      <dgm:spPr/>
    </dgm:pt>
    <dgm:pt modelId="{809172F8-E36E-451F-827A-463166064F94}" type="pres">
      <dgm:prSet presAssocID="{3EB4C9E0-C179-4E76-82BF-001FC1A1D0CC}" presName="bigChev" presStyleLbl="node1" presStyleIdx="2" presStyleCnt="4"/>
      <dgm:spPr/>
      <dgm:t>
        <a:bodyPr/>
        <a:lstStyle/>
        <a:p>
          <a:endParaRPr lang="de-AT"/>
        </a:p>
      </dgm:t>
    </dgm:pt>
    <dgm:pt modelId="{A695F90C-9C64-43D1-B43C-BF685C15B606}" type="pres">
      <dgm:prSet presAssocID="{B6379A42-094F-4C91-A234-00358115286C}" presName="parTrans" presStyleCnt="0"/>
      <dgm:spPr/>
    </dgm:pt>
    <dgm:pt modelId="{D1F1591C-7F32-4E90-9359-883D3B3404E3}" type="pres">
      <dgm:prSet presAssocID="{65030596-AF0E-41C7-83DB-F3B6CE5CD54C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1803B5E-26E7-4512-A460-5C0FB5B7E047}" type="pres">
      <dgm:prSet presAssocID="{CEF02F5F-1130-42B3-9EE5-028552273025}" presName="sibTrans" presStyleCnt="0"/>
      <dgm:spPr/>
    </dgm:pt>
    <dgm:pt modelId="{E9DE396E-68B8-435A-866B-8BF0D48113A3}" type="pres">
      <dgm:prSet presAssocID="{9B6AAA05-EC86-4D99-9FEB-ADD86EA9B872}" presName="node" presStyleLbl="alignAccFollowNode1" presStyleIdx="4" presStyleCnt="5" custScaleY="112996" custLinFactX="-72882" custLinFactY="34541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9D075FE5-6AEE-4717-9701-7846269C558B}" type="pres">
      <dgm:prSet presAssocID="{3EB4C9E0-C179-4E76-82BF-001FC1A1D0CC}" presName="vSp" presStyleCnt="0"/>
      <dgm:spPr/>
    </dgm:pt>
    <dgm:pt modelId="{B8821365-B2C7-4EB4-9416-D8341869D4AB}" type="pres">
      <dgm:prSet presAssocID="{5543F2B9-7925-4954-A23D-AE9AE528BE2E}" presName="horFlow" presStyleCnt="0"/>
      <dgm:spPr/>
    </dgm:pt>
    <dgm:pt modelId="{93D50882-7542-46D0-9C65-BD9CC0CF7D3D}" type="pres">
      <dgm:prSet presAssocID="{5543F2B9-7925-4954-A23D-AE9AE528BE2E}" presName="bigChev" presStyleLbl="node1" presStyleIdx="3" presStyleCnt="4"/>
      <dgm:spPr/>
      <dgm:t>
        <a:bodyPr/>
        <a:lstStyle/>
        <a:p>
          <a:endParaRPr lang="de-AT"/>
        </a:p>
      </dgm:t>
    </dgm:pt>
  </dgm:ptLst>
  <dgm:cxnLst>
    <dgm:cxn modelId="{ABD5906C-B1BC-43FC-80D5-A3DB34F90410}" type="presOf" srcId="{5543F2B9-7925-4954-A23D-AE9AE528BE2E}" destId="{93D50882-7542-46D0-9C65-BD9CC0CF7D3D}" srcOrd="0" destOrd="0" presId="urn:microsoft.com/office/officeart/2005/8/layout/lProcess3"/>
    <dgm:cxn modelId="{E47E545F-CE4B-4A9A-A526-0B2B509807A0}" srcId="{5D6C864F-DBA5-498D-8444-FC28C06EA7A1}" destId="{F851E93F-7504-4062-8642-81A9952B9942}" srcOrd="1" destOrd="0" parTransId="{2773E28C-126D-47F8-9D0E-5D03B153F644}" sibTransId="{FA50B047-20BB-4C69-9C56-3825737B6E2D}"/>
    <dgm:cxn modelId="{420EDED7-291F-403C-B113-8FF886E290C7}" srcId="{3EB4C9E0-C179-4E76-82BF-001FC1A1D0CC}" destId="{9B6AAA05-EC86-4D99-9FEB-ADD86EA9B872}" srcOrd="1" destOrd="0" parTransId="{3BB95339-FACE-44B7-9D83-4C276A84CC23}" sibTransId="{691F4D79-749A-4E3E-B929-91763EB1D013}"/>
    <dgm:cxn modelId="{8C26BC83-26FB-4D91-B393-E0D1C07C9F16}" type="presOf" srcId="{65030596-AF0E-41C7-83DB-F3B6CE5CD54C}" destId="{D1F1591C-7F32-4E90-9359-883D3B3404E3}" srcOrd="0" destOrd="0" presId="urn:microsoft.com/office/officeart/2005/8/layout/lProcess3"/>
    <dgm:cxn modelId="{A25EA212-A5F6-47B7-9F6D-8F516C431D14}" type="presOf" srcId="{477ABFBE-978F-4F0A-A634-8BFE1EC15B94}" destId="{219714A1-7A5E-47EE-B196-3CE01F8673EA}" srcOrd="0" destOrd="0" presId="urn:microsoft.com/office/officeart/2005/8/layout/lProcess3"/>
    <dgm:cxn modelId="{27E8BBC4-B74E-42D7-B117-EE1CA56548F7}" srcId="{5D6C864F-DBA5-498D-8444-FC28C06EA7A1}" destId="{477ABFBE-978F-4F0A-A634-8BFE1EC15B94}" srcOrd="0" destOrd="0" parTransId="{50CCFE6C-A9B0-4A4A-A9D7-D0590FB55F3A}" sibTransId="{B4AD5CAC-FB2B-4A39-A715-D4894A2A6FBC}"/>
    <dgm:cxn modelId="{50AE66A6-7BF4-49B1-A020-25081851BAF8}" type="presOf" srcId="{FCBCBF25-6177-4DCB-A202-40AA550C58EE}" destId="{FE516626-D963-40E1-BD78-C923C0B1434E}" srcOrd="0" destOrd="0" presId="urn:microsoft.com/office/officeart/2005/8/layout/lProcess3"/>
    <dgm:cxn modelId="{F29D6ADA-93FA-4D01-BB87-44E5A4CAAFE4}" type="presOf" srcId="{5D6C864F-DBA5-498D-8444-FC28C06EA7A1}" destId="{7178E716-54AE-4DD0-9F6E-91DEF02220D4}" srcOrd="0" destOrd="0" presId="urn:microsoft.com/office/officeart/2005/8/layout/lProcess3"/>
    <dgm:cxn modelId="{2AAC9A2D-2666-40BA-8FCE-5E8F45B85BF6}" type="presOf" srcId="{CBFE17FE-B0A2-4769-8B62-CB61A464D91D}" destId="{9AB8D2A4-2344-4394-850C-91E194A8E70E}" srcOrd="0" destOrd="0" presId="urn:microsoft.com/office/officeart/2005/8/layout/lProcess3"/>
    <dgm:cxn modelId="{9D218A81-035A-4EEB-B196-74EFD6D1E07E}" type="presOf" srcId="{F851E93F-7504-4062-8642-81A9952B9942}" destId="{0C03430D-198E-4ECF-B780-08A658D82706}" srcOrd="0" destOrd="0" presId="urn:microsoft.com/office/officeart/2005/8/layout/lProcess3"/>
    <dgm:cxn modelId="{2E6B7224-50FD-49E9-9BA3-1CE5398BD3FF}" srcId="{FCBCBF25-6177-4DCB-A202-40AA550C58EE}" destId="{CBFE17FE-B0A2-4769-8B62-CB61A464D91D}" srcOrd="1" destOrd="0" parTransId="{E0CE1778-3164-41D2-A652-B3CAF5917607}" sibTransId="{B4AC5E40-5B2D-4553-88BF-98031560FF37}"/>
    <dgm:cxn modelId="{35A8CDD4-82F4-4FCC-87B2-10AF28E4E96D}" type="presOf" srcId="{3EB4C9E0-C179-4E76-82BF-001FC1A1D0CC}" destId="{809172F8-E36E-451F-827A-463166064F94}" srcOrd="0" destOrd="0" presId="urn:microsoft.com/office/officeart/2005/8/layout/lProcess3"/>
    <dgm:cxn modelId="{64BCC52D-206D-4BB9-8384-D181B1138D9D}" srcId="{FCBCBF25-6177-4DCB-A202-40AA550C58EE}" destId="{3EB4C9E0-C179-4E76-82BF-001FC1A1D0CC}" srcOrd="2" destOrd="0" parTransId="{5137AB8C-588A-4865-AA8F-2094A2D4DC81}" sibTransId="{302F7322-4E61-46AF-A46F-7A1E01E5561E}"/>
    <dgm:cxn modelId="{049D0D04-A1EB-4D12-AB24-DFE9091E2D56}" srcId="{CBFE17FE-B0A2-4769-8B62-CB61A464D91D}" destId="{EAB08F93-7B57-4BD7-998E-6B3F8A4E3DD0}" srcOrd="0" destOrd="0" parTransId="{88F4A88E-7FF4-40D6-B0FD-848479197442}" sibTransId="{D608156F-3893-47A0-8A13-4246841AA0E9}"/>
    <dgm:cxn modelId="{19D47726-4C1B-4948-A208-6741A7AF9595}" srcId="{FCBCBF25-6177-4DCB-A202-40AA550C58EE}" destId="{5543F2B9-7925-4954-A23D-AE9AE528BE2E}" srcOrd="3" destOrd="0" parTransId="{5E5A4B34-6609-4B65-BEE3-420BB019B427}" sibTransId="{57979F42-243D-4F85-91E5-8C1DB8EB15A0}"/>
    <dgm:cxn modelId="{975C8101-9D2E-457F-B7C2-A35523581DD4}" srcId="{3EB4C9E0-C179-4E76-82BF-001FC1A1D0CC}" destId="{65030596-AF0E-41C7-83DB-F3B6CE5CD54C}" srcOrd="0" destOrd="0" parTransId="{B6379A42-094F-4C91-A234-00358115286C}" sibTransId="{CEF02F5F-1130-42B3-9EE5-028552273025}"/>
    <dgm:cxn modelId="{A5990502-1611-4506-BFCA-6E0925E95999}" srcId="{FCBCBF25-6177-4DCB-A202-40AA550C58EE}" destId="{5D6C864F-DBA5-498D-8444-FC28C06EA7A1}" srcOrd="0" destOrd="0" parTransId="{D680CD8C-96E4-4A7E-9A33-ADF3BBA91468}" sibTransId="{0DDF7655-7425-4FD5-A6C2-909BAB3722FC}"/>
    <dgm:cxn modelId="{857CAB72-47A6-4BE0-AE9B-6B6F65CD183D}" type="presOf" srcId="{9B6AAA05-EC86-4D99-9FEB-ADD86EA9B872}" destId="{E9DE396E-68B8-435A-866B-8BF0D48113A3}" srcOrd="0" destOrd="0" presId="urn:microsoft.com/office/officeart/2005/8/layout/lProcess3"/>
    <dgm:cxn modelId="{3FD2C9CF-D91F-42CF-89B5-6BF2051F7671}" type="presOf" srcId="{EAB08F93-7B57-4BD7-998E-6B3F8A4E3DD0}" destId="{9AB7D530-2969-4CD4-AD6D-5EEAAC9AF70D}" srcOrd="0" destOrd="0" presId="urn:microsoft.com/office/officeart/2005/8/layout/lProcess3"/>
    <dgm:cxn modelId="{03F45DBD-E9F6-49DF-97D9-8938D014CD85}" type="presParOf" srcId="{FE516626-D963-40E1-BD78-C923C0B1434E}" destId="{0788F4D3-2586-49D3-A324-8C55E952F60E}" srcOrd="0" destOrd="0" presId="urn:microsoft.com/office/officeart/2005/8/layout/lProcess3"/>
    <dgm:cxn modelId="{5C90B3DC-163A-4347-839A-1ECD04B3FFFE}" type="presParOf" srcId="{0788F4D3-2586-49D3-A324-8C55E952F60E}" destId="{7178E716-54AE-4DD0-9F6E-91DEF02220D4}" srcOrd="0" destOrd="0" presId="urn:microsoft.com/office/officeart/2005/8/layout/lProcess3"/>
    <dgm:cxn modelId="{19050B53-BE13-459E-B743-383CB71D699E}" type="presParOf" srcId="{0788F4D3-2586-49D3-A324-8C55E952F60E}" destId="{653A704E-91C7-4629-89DA-021717DE3EEA}" srcOrd="1" destOrd="0" presId="urn:microsoft.com/office/officeart/2005/8/layout/lProcess3"/>
    <dgm:cxn modelId="{361721EA-6353-468B-8B62-BC8AB9D96519}" type="presParOf" srcId="{0788F4D3-2586-49D3-A324-8C55E952F60E}" destId="{219714A1-7A5E-47EE-B196-3CE01F8673EA}" srcOrd="2" destOrd="0" presId="urn:microsoft.com/office/officeart/2005/8/layout/lProcess3"/>
    <dgm:cxn modelId="{62B9026C-CBD0-4498-9BA8-2A22ABFE43E4}" type="presParOf" srcId="{0788F4D3-2586-49D3-A324-8C55E952F60E}" destId="{D060FC8D-61E9-4FA5-A473-FB310D5AE50E}" srcOrd="3" destOrd="0" presId="urn:microsoft.com/office/officeart/2005/8/layout/lProcess3"/>
    <dgm:cxn modelId="{A3A3EE12-C7B6-4E66-8B5D-61689038AE44}" type="presParOf" srcId="{0788F4D3-2586-49D3-A324-8C55E952F60E}" destId="{0C03430D-198E-4ECF-B780-08A658D82706}" srcOrd="4" destOrd="0" presId="urn:microsoft.com/office/officeart/2005/8/layout/lProcess3"/>
    <dgm:cxn modelId="{62892882-135B-453B-923E-2A1CEA8EEBFB}" type="presParOf" srcId="{FE516626-D963-40E1-BD78-C923C0B1434E}" destId="{5B67207D-93D7-4879-B899-1B6D4C051808}" srcOrd="1" destOrd="0" presId="urn:microsoft.com/office/officeart/2005/8/layout/lProcess3"/>
    <dgm:cxn modelId="{3BB5917E-73E1-4181-BF3D-C1FB46F3BF60}" type="presParOf" srcId="{FE516626-D963-40E1-BD78-C923C0B1434E}" destId="{0A548204-1798-4CCB-95C4-681BFCC57643}" srcOrd="2" destOrd="0" presId="urn:microsoft.com/office/officeart/2005/8/layout/lProcess3"/>
    <dgm:cxn modelId="{98904EAF-7389-4DF7-998C-C70788D12415}" type="presParOf" srcId="{0A548204-1798-4CCB-95C4-681BFCC57643}" destId="{9AB8D2A4-2344-4394-850C-91E194A8E70E}" srcOrd="0" destOrd="0" presId="urn:microsoft.com/office/officeart/2005/8/layout/lProcess3"/>
    <dgm:cxn modelId="{1FB3E615-3278-4B90-A067-DC76240EF0DA}" type="presParOf" srcId="{0A548204-1798-4CCB-95C4-681BFCC57643}" destId="{F77B38D6-75C1-4B4E-9744-E4A400B216C0}" srcOrd="1" destOrd="0" presId="urn:microsoft.com/office/officeart/2005/8/layout/lProcess3"/>
    <dgm:cxn modelId="{D334B8EF-15C5-451F-B20A-0F6E781277C1}" type="presParOf" srcId="{0A548204-1798-4CCB-95C4-681BFCC57643}" destId="{9AB7D530-2969-4CD4-AD6D-5EEAAC9AF70D}" srcOrd="2" destOrd="0" presId="urn:microsoft.com/office/officeart/2005/8/layout/lProcess3"/>
    <dgm:cxn modelId="{435CFB52-01AF-4510-B53D-995E9CE1C442}" type="presParOf" srcId="{FE516626-D963-40E1-BD78-C923C0B1434E}" destId="{26B0855C-A5CF-4120-B392-890B21725E7C}" srcOrd="3" destOrd="0" presId="urn:microsoft.com/office/officeart/2005/8/layout/lProcess3"/>
    <dgm:cxn modelId="{F8DBDBB5-8C43-4014-920B-1A04071B6A40}" type="presParOf" srcId="{FE516626-D963-40E1-BD78-C923C0B1434E}" destId="{B0FECA56-4DFA-4C7F-ACFA-44B9A1E9BE86}" srcOrd="4" destOrd="0" presId="urn:microsoft.com/office/officeart/2005/8/layout/lProcess3"/>
    <dgm:cxn modelId="{C9438854-5054-4F92-99F1-E9B1C0783342}" type="presParOf" srcId="{B0FECA56-4DFA-4C7F-ACFA-44B9A1E9BE86}" destId="{809172F8-E36E-451F-827A-463166064F94}" srcOrd="0" destOrd="0" presId="urn:microsoft.com/office/officeart/2005/8/layout/lProcess3"/>
    <dgm:cxn modelId="{E8126AB6-84D9-447F-8BBA-5B64E29CF798}" type="presParOf" srcId="{B0FECA56-4DFA-4C7F-ACFA-44B9A1E9BE86}" destId="{A695F90C-9C64-43D1-B43C-BF685C15B606}" srcOrd="1" destOrd="0" presId="urn:microsoft.com/office/officeart/2005/8/layout/lProcess3"/>
    <dgm:cxn modelId="{3336F7D2-B7D0-40AF-B1AF-65C3B29FD2AA}" type="presParOf" srcId="{B0FECA56-4DFA-4C7F-ACFA-44B9A1E9BE86}" destId="{D1F1591C-7F32-4E90-9359-883D3B3404E3}" srcOrd="2" destOrd="0" presId="urn:microsoft.com/office/officeart/2005/8/layout/lProcess3"/>
    <dgm:cxn modelId="{64479380-8CED-4EB4-AA88-C5344844DE79}" type="presParOf" srcId="{B0FECA56-4DFA-4C7F-ACFA-44B9A1E9BE86}" destId="{F1803B5E-26E7-4512-A460-5C0FB5B7E047}" srcOrd="3" destOrd="0" presId="urn:microsoft.com/office/officeart/2005/8/layout/lProcess3"/>
    <dgm:cxn modelId="{20B00202-974F-4B64-BC95-66EBB8C021BA}" type="presParOf" srcId="{B0FECA56-4DFA-4C7F-ACFA-44B9A1E9BE86}" destId="{E9DE396E-68B8-435A-866B-8BF0D48113A3}" srcOrd="4" destOrd="0" presId="urn:microsoft.com/office/officeart/2005/8/layout/lProcess3"/>
    <dgm:cxn modelId="{38591841-E438-4151-8950-2A798F5A802D}" type="presParOf" srcId="{FE516626-D963-40E1-BD78-C923C0B1434E}" destId="{9D075FE5-6AEE-4717-9701-7846269C558B}" srcOrd="5" destOrd="0" presId="urn:microsoft.com/office/officeart/2005/8/layout/lProcess3"/>
    <dgm:cxn modelId="{33C0A75E-9367-4CD5-8487-67C79A746450}" type="presParOf" srcId="{FE516626-D963-40E1-BD78-C923C0B1434E}" destId="{B8821365-B2C7-4EB4-9416-D8341869D4AB}" srcOrd="6" destOrd="0" presId="urn:microsoft.com/office/officeart/2005/8/layout/lProcess3"/>
    <dgm:cxn modelId="{1BE450EC-A467-4DC6-8A30-B1A7F89DD7E3}" type="presParOf" srcId="{B8821365-B2C7-4EB4-9416-D8341869D4AB}" destId="{93D50882-7542-46D0-9C65-BD9CC0CF7D3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79395B-069B-4D01-AEC9-AFC8C584B308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2E73912-B5AF-47AF-8C1D-A0B81FC97F96}">
      <dgm:prSet phldrT="[Text]" custT="1"/>
      <dgm:spPr>
        <a:solidFill>
          <a:srgbClr val="92D050"/>
        </a:solidFill>
      </dgm:spPr>
      <dgm:t>
        <a:bodyPr/>
        <a:lstStyle/>
        <a:p>
          <a:r>
            <a:rPr lang="de-DE" sz="2000" b="0" spc="90" baseline="0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DGKP Subdelegation bei Diagnostik und Therapie</a:t>
          </a:r>
        </a:p>
      </dgm:t>
    </dgm:pt>
    <dgm:pt modelId="{D47BB8E3-7FBF-41EF-B631-0320E5C7334F}" type="parTrans" cxnId="{D6289CAD-1160-4C78-BE43-2796D227B961}">
      <dgm:prSet/>
      <dgm:spPr/>
      <dgm:t>
        <a:bodyPr/>
        <a:lstStyle/>
        <a:p>
          <a:endParaRPr lang="de-DE"/>
        </a:p>
      </dgm:t>
    </dgm:pt>
    <dgm:pt modelId="{2DE1C3EA-F890-4781-B8E9-D2F02448CFEE}" type="sibTrans" cxnId="{D6289CAD-1160-4C78-BE43-2796D227B961}">
      <dgm:prSet/>
      <dgm:spPr/>
      <dgm:t>
        <a:bodyPr/>
        <a:lstStyle/>
        <a:p>
          <a:endParaRPr lang="de-DE"/>
        </a:p>
      </dgm:t>
    </dgm:pt>
    <dgm:pt modelId="{62D43428-5F13-4662-950C-FEA7F7BA9AD4}">
      <dgm:prSet phldrT="[Text]" custT="1"/>
      <dgm:spPr>
        <a:solidFill>
          <a:srgbClr val="FFC000"/>
        </a:solidFill>
      </dgm:spPr>
      <dgm:t>
        <a:bodyPr lIns="108000" tIns="108000" bIns="108000"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dirty="0" smtClean="0">
              <a:solidFill>
                <a:schemeClr val="bg2"/>
              </a:solidFill>
            </a:rPr>
            <a:t>&gt; ärztl. Anordnung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dirty="0" smtClean="0">
              <a:solidFill>
                <a:schemeClr val="bg2"/>
              </a:solidFill>
            </a:rPr>
            <a:t>&gt; einzelne Tätigkeiten</a:t>
          </a:r>
        </a:p>
        <a:p>
          <a:pPr algn="l"/>
          <a:r>
            <a:rPr lang="de-DE" sz="1600" dirty="0" smtClean="0">
              <a:solidFill>
                <a:schemeClr val="bg2"/>
              </a:solidFill>
            </a:rPr>
            <a:t>&gt; im Tätigkeitsbereich</a:t>
          </a:r>
        </a:p>
        <a:p>
          <a:pPr algn="l"/>
          <a:r>
            <a:rPr lang="de-DE" sz="1600" dirty="0" smtClean="0">
              <a:solidFill>
                <a:schemeClr val="bg2"/>
              </a:solidFill>
            </a:rPr>
            <a:t>&gt; Aufsicht über deren</a:t>
          </a:r>
          <a:br>
            <a:rPr lang="de-DE" sz="1600" dirty="0" smtClean="0">
              <a:solidFill>
                <a:schemeClr val="bg2"/>
              </a:solidFill>
            </a:rPr>
          </a:br>
          <a:r>
            <a:rPr lang="de-DE" sz="1600" dirty="0" smtClean="0">
              <a:solidFill>
                <a:schemeClr val="bg2"/>
              </a:solidFill>
            </a:rPr>
            <a:t>   Durchführung</a:t>
          </a:r>
          <a:endParaRPr lang="de-DE" sz="1800" dirty="0">
            <a:solidFill>
              <a:schemeClr val="bg2"/>
            </a:solidFill>
          </a:endParaRPr>
        </a:p>
      </dgm:t>
    </dgm:pt>
    <dgm:pt modelId="{4870F1AF-B6FF-4555-9164-E29DCACD4999}" type="parTrans" cxnId="{9C863827-59FC-4954-8C36-9E58A685219E}">
      <dgm:prSet/>
      <dgm:spPr/>
      <dgm:t>
        <a:bodyPr/>
        <a:lstStyle/>
        <a:p>
          <a:endParaRPr lang="de-DE"/>
        </a:p>
      </dgm:t>
    </dgm:pt>
    <dgm:pt modelId="{47685B46-DC74-453E-ABBD-A55813FB97B9}" type="sibTrans" cxnId="{9C863827-59FC-4954-8C36-9E58A685219E}">
      <dgm:prSet/>
      <dgm:spPr/>
      <dgm:t>
        <a:bodyPr/>
        <a:lstStyle/>
        <a:p>
          <a:endParaRPr lang="de-DE"/>
        </a:p>
      </dgm:t>
    </dgm:pt>
    <dgm:pt modelId="{7F498EA3-A114-4601-874C-3F78CAB3D124}">
      <dgm:prSet phldrT="[Text]" custT="1"/>
      <dgm:spPr>
        <a:solidFill>
          <a:srgbClr val="FFC000"/>
        </a:solidFill>
      </dgm:spPr>
      <dgm:t>
        <a:bodyPr lIns="108000" tIns="108000" bIns="108000"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dirty="0" smtClean="0">
              <a:solidFill>
                <a:schemeClr val="bg2"/>
              </a:solidFill>
            </a:rPr>
            <a:t>&gt; ärztlicher Anordnung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dirty="0" smtClean="0">
              <a:solidFill>
                <a:schemeClr val="bg2"/>
              </a:solidFill>
            </a:rPr>
            <a:t>&gt; im Einzelfall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dirty="0" smtClean="0">
              <a:solidFill>
                <a:schemeClr val="bg2"/>
              </a:solidFill>
            </a:rPr>
            <a:t>&gt; folgende Tätigkeiten: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e-DE" sz="700" dirty="0" smtClean="0">
            <a:solidFill>
              <a:schemeClr val="bg2"/>
            </a:solidFill>
          </a:endParaRPr>
        </a:p>
        <a:p>
          <a:r>
            <a:rPr lang="de-DE" sz="1400" dirty="0" smtClean="0">
              <a:solidFill>
                <a:schemeClr val="bg2"/>
              </a:solidFill>
            </a:rPr>
            <a:t>1.  Verabreichung von  Arzneimitteln</a:t>
          </a:r>
        </a:p>
        <a:p>
          <a:r>
            <a:rPr lang="de-DE" sz="1400" dirty="0" smtClean="0">
              <a:solidFill>
                <a:schemeClr val="bg2"/>
              </a:solidFill>
            </a:rPr>
            <a:t>2.  Anlegen von Bandagen und Verbänden</a:t>
          </a:r>
        </a:p>
        <a:p>
          <a:r>
            <a:rPr lang="de-DE" sz="1400" dirty="0" smtClean="0">
              <a:solidFill>
                <a:schemeClr val="bg2"/>
              </a:solidFill>
            </a:rPr>
            <a:t>3.  subkutane Injektionen von Insulin und </a:t>
          </a:r>
          <a:r>
            <a:rPr lang="de-DE" sz="1400" dirty="0" err="1" smtClean="0">
              <a:solidFill>
                <a:schemeClr val="bg2"/>
              </a:solidFill>
            </a:rPr>
            <a:t>blutgerinnungsh</a:t>
          </a:r>
          <a:r>
            <a:rPr lang="de-DE" sz="1400" dirty="0" smtClean="0">
              <a:solidFill>
                <a:schemeClr val="bg2"/>
              </a:solidFill>
            </a:rPr>
            <a:t>. Arzneien</a:t>
          </a:r>
        </a:p>
        <a:p>
          <a:r>
            <a:rPr lang="de-DE" sz="1400" dirty="0" smtClean="0">
              <a:solidFill>
                <a:schemeClr val="bg2"/>
              </a:solidFill>
            </a:rPr>
            <a:t>4.  Blutentnahme aus Kapillare</a:t>
          </a:r>
          <a:br>
            <a:rPr lang="de-DE" sz="1400" dirty="0" smtClean="0">
              <a:solidFill>
                <a:schemeClr val="bg2"/>
              </a:solidFill>
            </a:rPr>
          </a:br>
          <a:r>
            <a:rPr lang="de-DE" sz="1400" dirty="0" smtClean="0">
              <a:solidFill>
                <a:schemeClr val="bg2"/>
              </a:solidFill>
            </a:rPr>
            <a:t>5.  einfache Wärme-/</a:t>
          </a:r>
          <a:r>
            <a:rPr lang="de-DE" sz="1400" dirty="0" err="1" smtClean="0">
              <a:solidFill>
                <a:schemeClr val="bg2"/>
              </a:solidFill>
            </a:rPr>
            <a:t>Lichtanwdg</a:t>
          </a:r>
          <a:r>
            <a:rPr lang="de-DE" sz="1400" dirty="0" smtClean="0">
              <a:solidFill>
                <a:schemeClr val="bg2"/>
              </a:solidFill>
            </a:rPr>
            <a:t>. </a:t>
          </a:r>
          <a:endParaRPr lang="de-DE" sz="1400" dirty="0">
            <a:solidFill>
              <a:schemeClr val="bg2"/>
            </a:solidFill>
          </a:endParaRPr>
        </a:p>
      </dgm:t>
    </dgm:pt>
    <dgm:pt modelId="{701F3873-C997-4F4B-9AD4-DF1633B9B845}" type="parTrans" cxnId="{1A549B7E-8079-4899-BDBB-06DFE1FCF4F9}">
      <dgm:prSet/>
      <dgm:spPr/>
      <dgm:t>
        <a:bodyPr/>
        <a:lstStyle/>
        <a:p>
          <a:endParaRPr lang="de-DE"/>
        </a:p>
      </dgm:t>
    </dgm:pt>
    <dgm:pt modelId="{B4F11829-F535-4DE8-BD31-2D8AC6B12239}" type="sibTrans" cxnId="{1A549B7E-8079-4899-BDBB-06DFE1FCF4F9}">
      <dgm:prSet/>
      <dgm:spPr/>
      <dgm:t>
        <a:bodyPr/>
        <a:lstStyle/>
        <a:p>
          <a:endParaRPr lang="de-DE"/>
        </a:p>
      </dgm:t>
    </dgm:pt>
    <dgm:pt modelId="{DF222E94-088A-427C-B2D2-FE441EEC8117}">
      <dgm:prSet phldrT="[Text]" custT="1"/>
      <dgm:spPr>
        <a:solidFill>
          <a:schemeClr val="bg1">
            <a:lumMod val="65000"/>
          </a:schemeClr>
        </a:solidFill>
      </dgm:spPr>
      <dgm:t>
        <a:bodyPr lIns="108000" tIns="108000" bIns="108000"/>
        <a:lstStyle/>
        <a:p>
          <a:pPr algn="l">
            <a:spcAft>
              <a:spcPct val="35000"/>
            </a:spcAft>
          </a:pPr>
          <a:r>
            <a:rPr lang="de-DE" sz="1600" dirty="0" smtClean="0">
              <a:solidFill>
                <a:schemeClr val="bg2"/>
              </a:solidFill>
            </a:rPr>
            <a:t>Laien</a:t>
          </a:r>
        </a:p>
        <a:p>
          <a:pPr algn="l">
            <a:spcAft>
              <a:spcPts val="0"/>
            </a:spcAft>
          </a:pPr>
          <a:r>
            <a:rPr lang="de-DE" sz="1600" dirty="0" smtClean="0">
              <a:solidFill>
                <a:schemeClr val="bg2"/>
              </a:solidFill>
            </a:rPr>
            <a:t>    -  </a:t>
          </a:r>
          <a:r>
            <a:rPr lang="de-DE" sz="1400" dirty="0" smtClean="0">
              <a:solidFill>
                <a:schemeClr val="bg2"/>
              </a:solidFill>
            </a:rPr>
            <a:t>Angehörige</a:t>
          </a:r>
        </a:p>
        <a:p>
          <a:pPr algn="l">
            <a:spcAft>
              <a:spcPts val="0"/>
            </a:spcAft>
          </a:pPr>
          <a:r>
            <a:rPr lang="de-DE" sz="1400" dirty="0" smtClean="0">
              <a:solidFill>
                <a:schemeClr val="bg2"/>
              </a:solidFill>
            </a:rPr>
            <a:t>     -  Personen in Obhut</a:t>
          </a:r>
        </a:p>
        <a:p>
          <a:pPr algn="l">
            <a:spcAft>
              <a:spcPts val="0"/>
            </a:spcAft>
          </a:pPr>
          <a:r>
            <a:rPr lang="de-DE" sz="1400" dirty="0" smtClean="0">
              <a:solidFill>
                <a:schemeClr val="bg2"/>
              </a:solidFill>
            </a:rPr>
            <a:t>     -  Pers. mit Naheverhältnis</a:t>
          </a:r>
          <a:endParaRPr lang="de-DE" sz="1400" dirty="0">
            <a:solidFill>
              <a:schemeClr val="bg2"/>
            </a:solidFill>
          </a:endParaRPr>
        </a:p>
      </dgm:t>
    </dgm:pt>
    <dgm:pt modelId="{D760F9DD-FFC0-4154-A545-51ECADC80BAB}" type="parTrans" cxnId="{0F6271EE-2A52-4889-AC94-7B89A4821774}">
      <dgm:prSet/>
      <dgm:spPr/>
      <dgm:t>
        <a:bodyPr/>
        <a:lstStyle/>
        <a:p>
          <a:endParaRPr lang="de-DE"/>
        </a:p>
      </dgm:t>
    </dgm:pt>
    <dgm:pt modelId="{124811C3-8CD4-4D54-A65C-545AC4CC6840}" type="sibTrans" cxnId="{0F6271EE-2A52-4889-AC94-7B89A4821774}">
      <dgm:prSet/>
      <dgm:spPr/>
      <dgm:t>
        <a:bodyPr/>
        <a:lstStyle/>
        <a:p>
          <a:endParaRPr lang="de-DE"/>
        </a:p>
      </dgm:t>
    </dgm:pt>
    <dgm:pt modelId="{AA25D242-57F8-4B08-85A8-1A5AD9F02AA8}">
      <dgm:prSet phldrT="[Text]" custT="1"/>
      <dgm:spPr>
        <a:solidFill>
          <a:schemeClr val="bg1">
            <a:lumMod val="65000"/>
          </a:schemeClr>
        </a:solidFill>
      </dgm:spPr>
      <dgm:t>
        <a:bodyPr lIns="108000" tIns="108000" bIns="108000"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dirty="0" smtClean="0">
              <a:solidFill>
                <a:schemeClr val="bg2"/>
              </a:solidFill>
            </a:rPr>
            <a:t>&gt; Pflege(</a:t>
          </a:r>
          <a:r>
            <a:rPr lang="de-DE" sz="1600" dirty="0" err="1" smtClean="0">
              <a:solidFill>
                <a:schemeClr val="bg2"/>
              </a:solidFill>
            </a:rPr>
            <a:t>fach</a:t>
          </a:r>
          <a:r>
            <a:rPr lang="de-DE" sz="1600" dirty="0" smtClean="0">
              <a:solidFill>
                <a:schemeClr val="bg2"/>
              </a:solidFill>
            </a:rPr>
            <a:t>)</a:t>
          </a:r>
          <a:r>
            <a:rPr lang="de-DE" sz="1600" dirty="0" err="1" smtClean="0">
              <a:solidFill>
                <a:schemeClr val="bg2"/>
              </a:solidFill>
            </a:rPr>
            <a:t>assistenz</a:t>
          </a:r>
          <a:endParaRPr lang="de-DE" sz="1600" dirty="0" smtClean="0">
            <a:solidFill>
              <a:schemeClr val="bg2"/>
            </a:solidFill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dirty="0" smtClean="0">
              <a:solidFill>
                <a:schemeClr val="bg2"/>
              </a:solidFill>
            </a:rPr>
            <a:t>&gt; </a:t>
          </a:r>
          <a:r>
            <a:rPr lang="de-DE" sz="1600" dirty="0" err="1" smtClean="0">
              <a:solidFill>
                <a:schemeClr val="bg2"/>
              </a:solidFill>
            </a:rPr>
            <a:t>Desinfekionsassistenz</a:t>
          </a:r>
          <a:endParaRPr lang="de-DE" sz="1600" dirty="0" smtClean="0">
            <a:solidFill>
              <a:schemeClr val="bg2"/>
            </a:solidFill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dirty="0" smtClean="0">
              <a:solidFill>
                <a:schemeClr val="bg2"/>
              </a:solidFill>
            </a:rPr>
            <a:t>&gt; Ordinationsassistenz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dirty="0" smtClean="0">
              <a:solidFill>
                <a:schemeClr val="bg2"/>
              </a:solidFill>
            </a:rPr>
            <a:t>&gt; Operationsassistenz</a:t>
          </a:r>
          <a:endParaRPr lang="de-DE" sz="1600" dirty="0">
            <a:solidFill>
              <a:schemeClr val="bg2"/>
            </a:solidFill>
          </a:endParaRPr>
        </a:p>
      </dgm:t>
    </dgm:pt>
    <dgm:pt modelId="{B555F161-1B38-4DDE-B919-00B8A094F66B}" type="parTrans" cxnId="{3EAD7551-7C18-4F95-BE5D-18D85286FAAB}">
      <dgm:prSet/>
      <dgm:spPr/>
      <dgm:t>
        <a:bodyPr/>
        <a:lstStyle/>
        <a:p>
          <a:endParaRPr lang="de-DE" sz="1600"/>
        </a:p>
      </dgm:t>
    </dgm:pt>
    <dgm:pt modelId="{0E873CA5-357E-429B-9937-8F63C8A641B7}" type="sibTrans" cxnId="{3EAD7551-7C18-4F95-BE5D-18D85286FAAB}">
      <dgm:prSet/>
      <dgm:spPr/>
      <dgm:t>
        <a:bodyPr/>
        <a:lstStyle/>
        <a:p>
          <a:endParaRPr lang="de-DE"/>
        </a:p>
      </dgm:t>
    </dgm:pt>
    <dgm:pt modelId="{B2800D7B-7061-4C0D-A72C-A87AEBC5E965}">
      <dgm:prSet phldrT="[Text]" custT="1"/>
      <dgm:spPr>
        <a:solidFill>
          <a:schemeClr val="bg1">
            <a:lumMod val="65000"/>
          </a:schemeClr>
        </a:solidFill>
      </dgm:spPr>
      <dgm:t>
        <a:bodyPr lIns="108000" tIns="108000" bIns="108000"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dirty="0" smtClean="0">
              <a:solidFill>
                <a:schemeClr val="bg2"/>
              </a:solidFill>
            </a:rPr>
            <a:t>&gt;</a:t>
          </a:r>
          <a:r>
            <a:rPr lang="de-DE" sz="1600" dirty="0" err="1" smtClean="0">
              <a:solidFill>
                <a:schemeClr val="bg2"/>
              </a:solidFill>
            </a:rPr>
            <a:t>PersonenbetreuerInnen</a:t>
          </a:r>
          <a:endParaRPr lang="de-DE" sz="1600" dirty="0" smtClean="0">
            <a:solidFill>
              <a:schemeClr val="bg2"/>
            </a:solidFill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600" dirty="0" smtClean="0">
              <a:solidFill>
                <a:schemeClr val="bg2"/>
              </a:solidFill>
            </a:rPr>
            <a:t>&gt; persönliche Assistenz</a:t>
          </a:r>
          <a:endParaRPr lang="de-DE" sz="1600" dirty="0">
            <a:solidFill>
              <a:schemeClr val="bg2"/>
            </a:solidFill>
          </a:endParaRPr>
        </a:p>
      </dgm:t>
    </dgm:pt>
    <dgm:pt modelId="{43438125-B4E4-48F1-8D8C-FA36DEBBD650}" type="parTrans" cxnId="{D7BE4893-550D-4078-83BE-60052231DB4E}">
      <dgm:prSet/>
      <dgm:spPr/>
      <dgm:t>
        <a:bodyPr/>
        <a:lstStyle/>
        <a:p>
          <a:endParaRPr lang="de-DE" sz="1600"/>
        </a:p>
      </dgm:t>
    </dgm:pt>
    <dgm:pt modelId="{A19885D3-FBAC-439F-B5AF-A10D99A11187}" type="sibTrans" cxnId="{D7BE4893-550D-4078-83BE-60052231DB4E}">
      <dgm:prSet/>
      <dgm:spPr/>
      <dgm:t>
        <a:bodyPr/>
        <a:lstStyle/>
        <a:p>
          <a:endParaRPr lang="de-DE"/>
        </a:p>
      </dgm:t>
    </dgm:pt>
    <dgm:pt modelId="{B8A87F8E-BB2C-4F9F-BE43-B1F71B08C280}">
      <dgm:prSet phldrT="[Text]" custT="1"/>
      <dgm:spPr>
        <a:solidFill>
          <a:srgbClr val="FFC000"/>
        </a:solidFill>
      </dgm:spPr>
      <dgm:t>
        <a:bodyPr lIns="108000" tIns="108000" bIns="108000"/>
        <a:lstStyle/>
        <a:p>
          <a:pPr algn="l">
            <a:spcAft>
              <a:spcPct val="35000"/>
            </a:spcAft>
          </a:pPr>
          <a:r>
            <a:rPr lang="de-DE" sz="1600" dirty="0" smtClean="0">
              <a:solidFill>
                <a:schemeClr val="bg2"/>
              </a:solidFill>
            </a:rPr>
            <a:t>&gt; ärztl. Anordnung</a:t>
          </a:r>
        </a:p>
        <a:p>
          <a:pPr algn="l">
            <a:spcAft>
              <a:spcPct val="35000"/>
            </a:spcAft>
          </a:pPr>
          <a:r>
            <a:rPr lang="de-DE" sz="1600" dirty="0" smtClean="0">
              <a:solidFill>
                <a:schemeClr val="bg2"/>
              </a:solidFill>
            </a:rPr>
            <a:t>&gt; einzelne ärztl. </a:t>
          </a:r>
          <a:br>
            <a:rPr lang="de-DE" sz="1600" dirty="0" smtClean="0">
              <a:solidFill>
                <a:schemeClr val="bg2"/>
              </a:solidFill>
            </a:rPr>
          </a:br>
          <a:r>
            <a:rPr lang="de-DE" sz="1600" dirty="0" smtClean="0">
              <a:solidFill>
                <a:schemeClr val="bg2"/>
              </a:solidFill>
            </a:rPr>
            <a:t>   Tätigkeiten</a:t>
          </a:r>
        </a:p>
        <a:p>
          <a:pPr algn="l">
            <a:spcAft>
              <a:spcPts val="0"/>
            </a:spcAft>
          </a:pPr>
          <a:r>
            <a:rPr lang="de-DE" sz="1600" dirty="0" smtClean="0">
              <a:solidFill>
                <a:schemeClr val="bg2"/>
              </a:solidFill>
            </a:rPr>
            <a:t>&gt; </a:t>
          </a:r>
          <a:r>
            <a:rPr lang="de-DE" sz="1400" dirty="0" smtClean="0">
              <a:solidFill>
                <a:schemeClr val="bg2"/>
              </a:solidFill>
            </a:rPr>
            <a:t>Anleitung</a:t>
          </a:r>
        </a:p>
        <a:p>
          <a:pPr algn="l">
            <a:spcAft>
              <a:spcPts val="0"/>
            </a:spcAft>
          </a:pPr>
          <a:r>
            <a:rPr lang="de-DE" sz="1400" dirty="0" smtClean="0">
              <a:solidFill>
                <a:schemeClr val="bg2"/>
              </a:solidFill>
            </a:rPr>
            <a:t>&gt; Unterweisung</a:t>
          </a:r>
        </a:p>
        <a:p>
          <a:pPr algn="l">
            <a:spcAft>
              <a:spcPts val="0"/>
            </a:spcAft>
          </a:pPr>
          <a:r>
            <a:rPr lang="de-DE" sz="1400" dirty="0" smtClean="0">
              <a:solidFill>
                <a:schemeClr val="bg2"/>
              </a:solidFill>
            </a:rPr>
            <a:t>&gt; Vergewisserung    über </a:t>
          </a:r>
          <a:br>
            <a:rPr lang="de-DE" sz="1400" dirty="0" smtClean="0">
              <a:solidFill>
                <a:schemeClr val="bg2"/>
              </a:solidFill>
            </a:rPr>
          </a:br>
          <a:r>
            <a:rPr lang="de-DE" sz="1400" dirty="0" smtClean="0">
              <a:solidFill>
                <a:schemeClr val="bg2"/>
              </a:solidFill>
            </a:rPr>
            <a:t>    Fähigkeiten</a:t>
          </a:r>
        </a:p>
        <a:p>
          <a:pPr algn="l">
            <a:spcAft>
              <a:spcPts val="0"/>
            </a:spcAft>
          </a:pPr>
          <a:r>
            <a:rPr lang="de-DE" sz="1400" dirty="0" smtClean="0">
              <a:solidFill>
                <a:schemeClr val="bg2"/>
              </a:solidFill>
            </a:rPr>
            <a:t>&gt; Hinweis auf Möglichkeit </a:t>
          </a:r>
          <a:br>
            <a:rPr lang="de-DE" sz="1400" dirty="0" smtClean="0">
              <a:solidFill>
                <a:schemeClr val="bg2"/>
              </a:solidFill>
            </a:rPr>
          </a:br>
          <a:r>
            <a:rPr lang="de-DE" sz="1400" dirty="0" smtClean="0">
              <a:solidFill>
                <a:schemeClr val="bg2"/>
              </a:solidFill>
            </a:rPr>
            <a:t>   der Ablehnung</a:t>
          </a:r>
          <a:endParaRPr lang="de-DE" sz="1400" dirty="0">
            <a:solidFill>
              <a:schemeClr val="bg2"/>
            </a:solidFill>
          </a:endParaRPr>
        </a:p>
      </dgm:t>
    </dgm:pt>
    <dgm:pt modelId="{1FE3DD16-53BF-4896-82AC-52486245A35A}" type="parTrans" cxnId="{6A124835-1484-47FB-81ED-FF8F487DC202}">
      <dgm:prSet/>
      <dgm:spPr/>
      <dgm:t>
        <a:bodyPr/>
        <a:lstStyle/>
        <a:p>
          <a:endParaRPr lang="de-DE" sz="1600"/>
        </a:p>
      </dgm:t>
    </dgm:pt>
    <dgm:pt modelId="{BC9DF89B-7DE7-4B0B-98CE-AE5E6FB0C251}" type="sibTrans" cxnId="{6A124835-1484-47FB-81ED-FF8F487DC202}">
      <dgm:prSet/>
      <dgm:spPr/>
      <dgm:t>
        <a:bodyPr/>
        <a:lstStyle/>
        <a:p>
          <a:endParaRPr lang="de-DE"/>
        </a:p>
      </dgm:t>
    </dgm:pt>
    <dgm:pt modelId="{40B790FB-6C4A-4000-AF4F-DB8C8B574A1D}" type="pres">
      <dgm:prSet presAssocID="{2B79395B-069B-4D01-AEC9-AFC8C584B3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5EBB8808-4AFE-4B37-892E-D1F3511A9156}" type="pres">
      <dgm:prSet presAssocID="{D2E73912-B5AF-47AF-8C1D-A0B81FC97F96}" presName="hierRoot1" presStyleCnt="0">
        <dgm:presLayoutVars>
          <dgm:hierBranch val="init"/>
        </dgm:presLayoutVars>
      </dgm:prSet>
      <dgm:spPr/>
    </dgm:pt>
    <dgm:pt modelId="{8E83F42A-7B6E-44AA-AF81-DFF743CE563D}" type="pres">
      <dgm:prSet presAssocID="{D2E73912-B5AF-47AF-8C1D-A0B81FC97F96}" presName="rootComposite1" presStyleCnt="0"/>
      <dgm:spPr/>
    </dgm:pt>
    <dgm:pt modelId="{E5F501EB-5D1E-44C3-89DD-59D554DD23FD}" type="pres">
      <dgm:prSet presAssocID="{D2E73912-B5AF-47AF-8C1D-A0B81FC97F96}" presName="rootText1" presStyleLbl="node0" presStyleIdx="0" presStyleCnt="1" custScaleX="320997" custScaleY="71771" custLinFactY="-33585" custLinFactNeighborX="-21465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07829C2-EA04-462E-9723-B6C1BAB33F10}" type="pres">
      <dgm:prSet presAssocID="{D2E73912-B5AF-47AF-8C1D-A0B81FC97F96}" presName="rootConnector1" presStyleLbl="node1" presStyleIdx="0" presStyleCnt="0"/>
      <dgm:spPr/>
      <dgm:t>
        <a:bodyPr/>
        <a:lstStyle/>
        <a:p>
          <a:endParaRPr lang="de-DE"/>
        </a:p>
      </dgm:t>
    </dgm:pt>
    <dgm:pt modelId="{2AE0D585-B4C6-44AD-BE5A-CD3B5A4F7B1A}" type="pres">
      <dgm:prSet presAssocID="{D2E73912-B5AF-47AF-8C1D-A0B81FC97F96}" presName="hierChild2" presStyleCnt="0"/>
      <dgm:spPr/>
    </dgm:pt>
    <dgm:pt modelId="{CCD4DAAB-866C-425A-8CCA-E8831156B8C3}" type="pres">
      <dgm:prSet presAssocID="{B555F161-1B38-4DDE-B919-00B8A094F66B}" presName="Name37" presStyleLbl="parChTrans1D2" presStyleIdx="0" presStyleCnt="3"/>
      <dgm:spPr/>
      <dgm:t>
        <a:bodyPr/>
        <a:lstStyle/>
        <a:p>
          <a:endParaRPr lang="de-DE"/>
        </a:p>
      </dgm:t>
    </dgm:pt>
    <dgm:pt modelId="{5B55936A-70A3-470A-9C17-1BF0745D4E76}" type="pres">
      <dgm:prSet presAssocID="{AA25D242-57F8-4B08-85A8-1A5AD9F02AA8}" presName="hierRoot2" presStyleCnt="0">
        <dgm:presLayoutVars>
          <dgm:hierBranch val="init"/>
        </dgm:presLayoutVars>
      </dgm:prSet>
      <dgm:spPr/>
    </dgm:pt>
    <dgm:pt modelId="{B8D20348-AEF2-4E5E-AC0A-99E93B1C05FD}" type="pres">
      <dgm:prSet presAssocID="{AA25D242-57F8-4B08-85A8-1A5AD9F02AA8}" presName="rootComposite" presStyleCnt="0"/>
      <dgm:spPr/>
    </dgm:pt>
    <dgm:pt modelId="{D1A44CD7-24A4-4795-8F44-2D29F81F0589}" type="pres">
      <dgm:prSet presAssocID="{AA25D242-57F8-4B08-85A8-1A5AD9F02AA8}" presName="rootText" presStyleLbl="node2" presStyleIdx="0" presStyleCnt="3" custScaleX="140756" custScaleY="144896" custLinFactNeighborX="20781" custLinFactNeighborY="-9141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E8B725F-4D8A-4663-82E2-024D2BA1DCDE}" type="pres">
      <dgm:prSet presAssocID="{AA25D242-57F8-4B08-85A8-1A5AD9F02AA8}" presName="rootConnector" presStyleLbl="node2" presStyleIdx="0" presStyleCnt="3"/>
      <dgm:spPr/>
      <dgm:t>
        <a:bodyPr/>
        <a:lstStyle/>
        <a:p>
          <a:endParaRPr lang="de-DE"/>
        </a:p>
      </dgm:t>
    </dgm:pt>
    <dgm:pt modelId="{10EBA20E-E91E-4D7F-B1C6-6EACA8308DE6}" type="pres">
      <dgm:prSet presAssocID="{AA25D242-57F8-4B08-85A8-1A5AD9F02AA8}" presName="hierChild4" presStyleCnt="0"/>
      <dgm:spPr/>
    </dgm:pt>
    <dgm:pt modelId="{7B4F0405-AB97-4512-BB10-49ADE3B2BCEB}" type="pres">
      <dgm:prSet presAssocID="{4870F1AF-B6FF-4555-9164-E29DCACD4999}" presName="Name37" presStyleLbl="parChTrans1D3" presStyleIdx="0" presStyleCnt="3"/>
      <dgm:spPr/>
      <dgm:t>
        <a:bodyPr/>
        <a:lstStyle/>
        <a:p>
          <a:endParaRPr lang="de-DE"/>
        </a:p>
      </dgm:t>
    </dgm:pt>
    <dgm:pt modelId="{F20D2E68-5B54-4A7C-BEB2-5E609B777CBE}" type="pres">
      <dgm:prSet presAssocID="{62D43428-5F13-4662-950C-FEA7F7BA9AD4}" presName="hierRoot2" presStyleCnt="0">
        <dgm:presLayoutVars>
          <dgm:hierBranch val="init"/>
        </dgm:presLayoutVars>
      </dgm:prSet>
      <dgm:spPr/>
    </dgm:pt>
    <dgm:pt modelId="{E5071825-9394-49CA-A2A4-DF27E4B16A6B}" type="pres">
      <dgm:prSet presAssocID="{62D43428-5F13-4662-950C-FEA7F7BA9AD4}" presName="rootComposite" presStyleCnt="0"/>
      <dgm:spPr/>
    </dgm:pt>
    <dgm:pt modelId="{45B9E6BA-5A8B-46F7-8054-EA21EE3AE426}" type="pres">
      <dgm:prSet presAssocID="{62D43428-5F13-4662-950C-FEA7F7BA9AD4}" presName="rootText" presStyleLbl="node3" presStyleIdx="0" presStyleCnt="3" custAng="0" custScaleX="122801" custScaleY="205095" custLinFactNeighborX="6605" custLinFactNeighborY="-8498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B86C916-8E56-438A-AA1A-2FD24C58126A}" type="pres">
      <dgm:prSet presAssocID="{62D43428-5F13-4662-950C-FEA7F7BA9AD4}" presName="rootConnector" presStyleLbl="node3" presStyleIdx="0" presStyleCnt="3"/>
      <dgm:spPr/>
      <dgm:t>
        <a:bodyPr/>
        <a:lstStyle/>
        <a:p>
          <a:endParaRPr lang="de-DE"/>
        </a:p>
      </dgm:t>
    </dgm:pt>
    <dgm:pt modelId="{D18A381C-5885-470F-9EF4-A3BBB651E203}" type="pres">
      <dgm:prSet presAssocID="{62D43428-5F13-4662-950C-FEA7F7BA9AD4}" presName="hierChild4" presStyleCnt="0"/>
      <dgm:spPr/>
    </dgm:pt>
    <dgm:pt modelId="{BE6760F2-C2A0-4830-89E3-DE8326671D52}" type="pres">
      <dgm:prSet presAssocID="{62D43428-5F13-4662-950C-FEA7F7BA9AD4}" presName="hierChild5" presStyleCnt="0"/>
      <dgm:spPr/>
    </dgm:pt>
    <dgm:pt modelId="{401BA99E-3EE3-4C30-A2C4-F9E21D907C1B}" type="pres">
      <dgm:prSet presAssocID="{AA25D242-57F8-4B08-85A8-1A5AD9F02AA8}" presName="hierChild5" presStyleCnt="0"/>
      <dgm:spPr/>
    </dgm:pt>
    <dgm:pt modelId="{9D8254F0-3C18-49BF-876D-5EA9A5CA1D99}" type="pres">
      <dgm:prSet presAssocID="{43438125-B4E4-48F1-8D8C-FA36DEBBD650}" presName="Name37" presStyleLbl="parChTrans1D2" presStyleIdx="1" presStyleCnt="3"/>
      <dgm:spPr/>
      <dgm:t>
        <a:bodyPr/>
        <a:lstStyle/>
        <a:p>
          <a:endParaRPr lang="de-DE"/>
        </a:p>
      </dgm:t>
    </dgm:pt>
    <dgm:pt modelId="{255A2C8D-2F61-4594-8D47-D1EAFA869919}" type="pres">
      <dgm:prSet presAssocID="{B2800D7B-7061-4C0D-A72C-A87AEBC5E965}" presName="hierRoot2" presStyleCnt="0">
        <dgm:presLayoutVars>
          <dgm:hierBranch val="init"/>
        </dgm:presLayoutVars>
      </dgm:prSet>
      <dgm:spPr/>
    </dgm:pt>
    <dgm:pt modelId="{E802AD2B-9FCE-4CCA-B513-03C703A7888F}" type="pres">
      <dgm:prSet presAssocID="{B2800D7B-7061-4C0D-A72C-A87AEBC5E965}" presName="rootComposite" presStyleCnt="0"/>
      <dgm:spPr/>
    </dgm:pt>
    <dgm:pt modelId="{BD9B758E-2D7A-4915-87E5-29E87320382E}" type="pres">
      <dgm:prSet presAssocID="{B2800D7B-7061-4C0D-A72C-A87AEBC5E965}" presName="rootText" presStyleLbl="node2" presStyleIdx="1" presStyleCnt="3" custScaleX="140756" custScaleY="144896" custLinFactNeighborX="10320" custLinFactNeighborY="-9141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2490075-685D-4050-B798-AB88EE89282E}" type="pres">
      <dgm:prSet presAssocID="{B2800D7B-7061-4C0D-A72C-A87AEBC5E965}" presName="rootConnector" presStyleLbl="node2" presStyleIdx="1" presStyleCnt="3"/>
      <dgm:spPr/>
      <dgm:t>
        <a:bodyPr/>
        <a:lstStyle/>
        <a:p>
          <a:endParaRPr lang="de-DE"/>
        </a:p>
      </dgm:t>
    </dgm:pt>
    <dgm:pt modelId="{EBBF5EAF-863A-4F39-B713-9A423BC2A434}" type="pres">
      <dgm:prSet presAssocID="{B2800D7B-7061-4C0D-A72C-A87AEBC5E965}" presName="hierChild4" presStyleCnt="0"/>
      <dgm:spPr/>
    </dgm:pt>
    <dgm:pt modelId="{8D3A600A-84A7-4598-B2F9-00CE0AA43E80}" type="pres">
      <dgm:prSet presAssocID="{701F3873-C997-4F4B-9AD4-DF1633B9B845}" presName="Name37" presStyleLbl="parChTrans1D3" presStyleIdx="1" presStyleCnt="3"/>
      <dgm:spPr/>
      <dgm:t>
        <a:bodyPr/>
        <a:lstStyle/>
        <a:p>
          <a:endParaRPr lang="de-DE"/>
        </a:p>
      </dgm:t>
    </dgm:pt>
    <dgm:pt modelId="{0545E3AD-C383-46AC-9093-AB8D22A512BC}" type="pres">
      <dgm:prSet presAssocID="{7F498EA3-A114-4601-874C-3F78CAB3D124}" presName="hierRoot2" presStyleCnt="0">
        <dgm:presLayoutVars>
          <dgm:hierBranch val="init"/>
        </dgm:presLayoutVars>
      </dgm:prSet>
      <dgm:spPr/>
    </dgm:pt>
    <dgm:pt modelId="{2964D8D3-E271-43C2-80AB-6D97EC54B1EC}" type="pres">
      <dgm:prSet presAssocID="{7F498EA3-A114-4601-874C-3F78CAB3D124}" presName="rootComposite" presStyleCnt="0"/>
      <dgm:spPr/>
    </dgm:pt>
    <dgm:pt modelId="{7B4B829E-2BFD-423B-8AEB-98DE14448AEB}" type="pres">
      <dgm:prSet presAssocID="{7F498EA3-A114-4601-874C-3F78CAB3D124}" presName="rootText" presStyleLbl="node3" presStyleIdx="1" presStyleCnt="3" custScaleX="147870" custScaleY="399698" custLinFactY="-10202" custLinFactNeighborX="-3856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6371886-D2C5-4301-9F13-6FF9E7AB35C7}" type="pres">
      <dgm:prSet presAssocID="{7F498EA3-A114-4601-874C-3F78CAB3D124}" presName="rootConnector" presStyleLbl="node3" presStyleIdx="1" presStyleCnt="3"/>
      <dgm:spPr/>
      <dgm:t>
        <a:bodyPr/>
        <a:lstStyle/>
        <a:p>
          <a:endParaRPr lang="de-DE"/>
        </a:p>
      </dgm:t>
    </dgm:pt>
    <dgm:pt modelId="{60E960AD-0129-4525-9E42-6B21FF5B5D1A}" type="pres">
      <dgm:prSet presAssocID="{7F498EA3-A114-4601-874C-3F78CAB3D124}" presName="hierChild4" presStyleCnt="0"/>
      <dgm:spPr/>
    </dgm:pt>
    <dgm:pt modelId="{1BF21E15-51B4-4EFA-8E25-6354425D087B}" type="pres">
      <dgm:prSet presAssocID="{7F498EA3-A114-4601-874C-3F78CAB3D124}" presName="hierChild5" presStyleCnt="0"/>
      <dgm:spPr/>
    </dgm:pt>
    <dgm:pt modelId="{26A294C8-C434-41F0-9E42-C1561C36F6ED}" type="pres">
      <dgm:prSet presAssocID="{B2800D7B-7061-4C0D-A72C-A87AEBC5E965}" presName="hierChild5" presStyleCnt="0"/>
      <dgm:spPr/>
    </dgm:pt>
    <dgm:pt modelId="{60161B68-8E89-4E93-8440-9878477D6C64}" type="pres">
      <dgm:prSet presAssocID="{D760F9DD-FFC0-4154-A545-51ECADC80BAB}" presName="Name37" presStyleLbl="parChTrans1D2" presStyleIdx="2" presStyleCnt="3"/>
      <dgm:spPr/>
      <dgm:t>
        <a:bodyPr/>
        <a:lstStyle/>
        <a:p>
          <a:endParaRPr lang="de-DE"/>
        </a:p>
      </dgm:t>
    </dgm:pt>
    <dgm:pt modelId="{666E8AF3-A65B-455E-8FBD-E021FADFB637}" type="pres">
      <dgm:prSet presAssocID="{DF222E94-088A-427C-B2D2-FE441EEC8117}" presName="hierRoot2" presStyleCnt="0">
        <dgm:presLayoutVars>
          <dgm:hierBranch val="init"/>
        </dgm:presLayoutVars>
      </dgm:prSet>
      <dgm:spPr/>
    </dgm:pt>
    <dgm:pt modelId="{39976F41-2D0A-4FBD-AB89-DE8102640B7A}" type="pres">
      <dgm:prSet presAssocID="{DF222E94-088A-427C-B2D2-FE441EEC8117}" presName="rootComposite" presStyleCnt="0"/>
      <dgm:spPr/>
    </dgm:pt>
    <dgm:pt modelId="{B0D8C94A-13F4-4F66-855B-CA6BBDCFD343}" type="pres">
      <dgm:prSet presAssocID="{DF222E94-088A-427C-B2D2-FE441EEC8117}" presName="rootText" presStyleLbl="node2" presStyleIdx="2" presStyleCnt="3" custScaleX="140756" custScaleY="144896" custLinFactNeighborX="5353" custLinFactNeighborY="-9141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3F650E3-AC06-4305-8502-F54B0F5F6DD1}" type="pres">
      <dgm:prSet presAssocID="{DF222E94-088A-427C-B2D2-FE441EEC8117}" presName="rootConnector" presStyleLbl="node2" presStyleIdx="2" presStyleCnt="3"/>
      <dgm:spPr/>
      <dgm:t>
        <a:bodyPr/>
        <a:lstStyle/>
        <a:p>
          <a:endParaRPr lang="de-DE"/>
        </a:p>
      </dgm:t>
    </dgm:pt>
    <dgm:pt modelId="{7787225F-9B1D-422C-8974-834EC604D5BC}" type="pres">
      <dgm:prSet presAssocID="{DF222E94-088A-427C-B2D2-FE441EEC8117}" presName="hierChild4" presStyleCnt="0"/>
      <dgm:spPr/>
    </dgm:pt>
    <dgm:pt modelId="{699A7D60-EE21-4C57-AD1E-A29D2B012B64}" type="pres">
      <dgm:prSet presAssocID="{1FE3DD16-53BF-4896-82AC-52486245A35A}" presName="Name37" presStyleLbl="parChTrans1D3" presStyleIdx="2" presStyleCnt="3"/>
      <dgm:spPr/>
      <dgm:t>
        <a:bodyPr/>
        <a:lstStyle/>
        <a:p>
          <a:endParaRPr lang="de-DE"/>
        </a:p>
      </dgm:t>
    </dgm:pt>
    <dgm:pt modelId="{BF7A442E-9D00-4422-BE15-76A49FF755B1}" type="pres">
      <dgm:prSet presAssocID="{B8A87F8E-BB2C-4F9F-BE43-B1F71B08C280}" presName="hierRoot2" presStyleCnt="0">
        <dgm:presLayoutVars>
          <dgm:hierBranch val="init"/>
        </dgm:presLayoutVars>
      </dgm:prSet>
      <dgm:spPr/>
    </dgm:pt>
    <dgm:pt modelId="{B79E4EBC-B3D5-434B-952F-467C391262E7}" type="pres">
      <dgm:prSet presAssocID="{B8A87F8E-BB2C-4F9F-BE43-B1F71B08C280}" presName="rootComposite" presStyleCnt="0"/>
      <dgm:spPr/>
    </dgm:pt>
    <dgm:pt modelId="{A9C7CE8B-A5AD-4283-81B8-E77275A0508D}" type="pres">
      <dgm:prSet presAssocID="{B8A87F8E-BB2C-4F9F-BE43-B1F71B08C280}" presName="rootText" presStyleLbl="node3" presStyleIdx="2" presStyleCnt="3" custScaleX="108619" custScaleY="301010" custLinFactY="-18607" custLinFactNeighborX="-13025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457533B-FBA8-4E73-A8F5-F26148563D66}" type="pres">
      <dgm:prSet presAssocID="{B8A87F8E-BB2C-4F9F-BE43-B1F71B08C280}" presName="rootConnector" presStyleLbl="node3" presStyleIdx="2" presStyleCnt="3"/>
      <dgm:spPr/>
      <dgm:t>
        <a:bodyPr/>
        <a:lstStyle/>
        <a:p>
          <a:endParaRPr lang="de-DE"/>
        </a:p>
      </dgm:t>
    </dgm:pt>
    <dgm:pt modelId="{09993335-7485-4DA3-9169-2231941D2A94}" type="pres">
      <dgm:prSet presAssocID="{B8A87F8E-BB2C-4F9F-BE43-B1F71B08C280}" presName="hierChild4" presStyleCnt="0"/>
      <dgm:spPr/>
    </dgm:pt>
    <dgm:pt modelId="{73C61EB4-746F-46F1-8998-F63376676054}" type="pres">
      <dgm:prSet presAssocID="{B8A87F8E-BB2C-4F9F-BE43-B1F71B08C280}" presName="hierChild5" presStyleCnt="0"/>
      <dgm:spPr/>
    </dgm:pt>
    <dgm:pt modelId="{767BE068-75AD-46B9-9435-732596C75053}" type="pres">
      <dgm:prSet presAssocID="{DF222E94-088A-427C-B2D2-FE441EEC8117}" presName="hierChild5" presStyleCnt="0"/>
      <dgm:spPr/>
    </dgm:pt>
    <dgm:pt modelId="{70D66FE7-AC83-407E-8A92-DD988DEF986C}" type="pres">
      <dgm:prSet presAssocID="{D2E73912-B5AF-47AF-8C1D-A0B81FC97F96}" presName="hierChild3" presStyleCnt="0"/>
      <dgm:spPr/>
    </dgm:pt>
  </dgm:ptLst>
  <dgm:cxnLst>
    <dgm:cxn modelId="{9D1F5AC9-312E-49DE-8966-C8FB8260227F}" type="presOf" srcId="{B2800D7B-7061-4C0D-A72C-A87AEBC5E965}" destId="{BD9B758E-2D7A-4915-87E5-29E87320382E}" srcOrd="0" destOrd="0" presId="urn:microsoft.com/office/officeart/2005/8/layout/orgChart1"/>
    <dgm:cxn modelId="{575311A9-7DE8-4F02-8789-E7ED8B25764A}" type="presOf" srcId="{7F498EA3-A114-4601-874C-3F78CAB3D124}" destId="{7B4B829E-2BFD-423B-8AEB-98DE14448AEB}" srcOrd="0" destOrd="0" presId="urn:microsoft.com/office/officeart/2005/8/layout/orgChart1"/>
    <dgm:cxn modelId="{1A549B7E-8079-4899-BDBB-06DFE1FCF4F9}" srcId="{B2800D7B-7061-4C0D-A72C-A87AEBC5E965}" destId="{7F498EA3-A114-4601-874C-3F78CAB3D124}" srcOrd="0" destOrd="0" parTransId="{701F3873-C997-4F4B-9AD4-DF1633B9B845}" sibTransId="{B4F11829-F535-4DE8-BD31-2D8AC6B12239}"/>
    <dgm:cxn modelId="{E124E974-A869-41D5-BD95-BB1BF42BBEFF}" type="presOf" srcId="{D2E73912-B5AF-47AF-8C1D-A0B81FC97F96}" destId="{E5F501EB-5D1E-44C3-89DD-59D554DD23FD}" srcOrd="0" destOrd="0" presId="urn:microsoft.com/office/officeart/2005/8/layout/orgChart1"/>
    <dgm:cxn modelId="{470A69E8-FCCD-4B1A-9CA3-5D5DA526C9B5}" type="presOf" srcId="{AA25D242-57F8-4B08-85A8-1A5AD9F02AA8}" destId="{D1A44CD7-24A4-4795-8F44-2D29F81F0589}" srcOrd="0" destOrd="0" presId="urn:microsoft.com/office/officeart/2005/8/layout/orgChart1"/>
    <dgm:cxn modelId="{D7BE4893-550D-4078-83BE-60052231DB4E}" srcId="{D2E73912-B5AF-47AF-8C1D-A0B81FC97F96}" destId="{B2800D7B-7061-4C0D-A72C-A87AEBC5E965}" srcOrd="1" destOrd="0" parTransId="{43438125-B4E4-48F1-8D8C-FA36DEBBD650}" sibTransId="{A19885D3-FBAC-439F-B5AF-A10D99A11187}"/>
    <dgm:cxn modelId="{0F6271EE-2A52-4889-AC94-7B89A4821774}" srcId="{D2E73912-B5AF-47AF-8C1D-A0B81FC97F96}" destId="{DF222E94-088A-427C-B2D2-FE441EEC8117}" srcOrd="2" destOrd="0" parTransId="{D760F9DD-FFC0-4154-A545-51ECADC80BAB}" sibTransId="{124811C3-8CD4-4D54-A65C-545AC4CC6840}"/>
    <dgm:cxn modelId="{4AC398E1-5203-4EE6-A729-EDCD10AAC8F5}" type="presOf" srcId="{D2E73912-B5AF-47AF-8C1D-A0B81FC97F96}" destId="{707829C2-EA04-462E-9723-B6C1BAB33F10}" srcOrd="1" destOrd="0" presId="urn:microsoft.com/office/officeart/2005/8/layout/orgChart1"/>
    <dgm:cxn modelId="{6DA9B8AC-35B7-42C0-B079-C2A22CF4F3F6}" type="presOf" srcId="{701F3873-C997-4F4B-9AD4-DF1633B9B845}" destId="{8D3A600A-84A7-4598-B2F9-00CE0AA43E80}" srcOrd="0" destOrd="0" presId="urn:microsoft.com/office/officeart/2005/8/layout/orgChart1"/>
    <dgm:cxn modelId="{7EBB9D72-5A13-427A-9704-362B1F1654BA}" type="presOf" srcId="{4870F1AF-B6FF-4555-9164-E29DCACD4999}" destId="{7B4F0405-AB97-4512-BB10-49ADE3B2BCEB}" srcOrd="0" destOrd="0" presId="urn:microsoft.com/office/officeart/2005/8/layout/orgChart1"/>
    <dgm:cxn modelId="{556DE0C8-3CDE-4257-B6DF-119ECCC0E775}" type="presOf" srcId="{D760F9DD-FFC0-4154-A545-51ECADC80BAB}" destId="{60161B68-8E89-4E93-8440-9878477D6C64}" srcOrd="0" destOrd="0" presId="urn:microsoft.com/office/officeart/2005/8/layout/orgChart1"/>
    <dgm:cxn modelId="{1CF60468-67E4-4DD0-9DC3-0225CAE713CA}" type="presOf" srcId="{AA25D242-57F8-4B08-85A8-1A5AD9F02AA8}" destId="{9E8B725F-4D8A-4663-82E2-024D2BA1DCDE}" srcOrd="1" destOrd="0" presId="urn:microsoft.com/office/officeart/2005/8/layout/orgChart1"/>
    <dgm:cxn modelId="{6A124835-1484-47FB-81ED-FF8F487DC202}" srcId="{DF222E94-088A-427C-B2D2-FE441EEC8117}" destId="{B8A87F8E-BB2C-4F9F-BE43-B1F71B08C280}" srcOrd="0" destOrd="0" parTransId="{1FE3DD16-53BF-4896-82AC-52486245A35A}" sibTransId="{BC9DF89B-7DE7-4B0B-98CE-AE5E6FB0C251}"/>
    <dgm:cxn modelId="{57CF4D74-4D47-491A-9C9C-36907BBF1564}" type="presOf" srcId="{1FE3DD16-53BF-4896-82AC-52486245A35A}" destId="{699A7D60-EE21-4C57-AD1E-A29D2B012B64}" srcOrd="0" destOrd="0" presId="urn:microsoft.com/office/officeart/2005/8/layout/orgChart1"/>
    <dgm:cxn modelId="{F8A330A2-BEAE-4225-9BCD-69AD807759D6}" type="presOf" srcId="{7F498EA3-A114-4601-874C-3F78CAB3D124}" destId="{F6371886-D2C5-4301-9F13-6FF9E7AB35C7}" srcOrd="1" destOrd="0" presId="urn:microsoft.com/office/officeart/2005/8/layout/orgChart1"/>
    <dgm:cxn modelId="{F9F84D42-7C98-4AEF-913E-937ABABAC00A}" type="presOf" srcId="{62D43428-5F13-4662-950C-FEA7F7BA9AD4}" destId="{8B86C916-8E56-438A-AA1A-2FD24C58126A}" srcOrd="1" destOrd="0" presId="urn:microsoft.com/office/officeart/2005/8/layout/orgChart1"/>
    <dgm:cxn modelId="{D6289CAD-1160-4C78-BE43-2796D227B961}" srcId="{2B79395B-069B-4D01-AEC9-AFC8C584B308}" destId="{D2E73912-B5AF-47AF-8C1D-A0B81FC97F96}" srcOrd="0" destOrd="0" parTransId="{D47BB8E3-7FBF-41EF-B631-0320E5C7334F}" sibTransId="{2DE1C3EA-F890-4781-B8E9-D2F02448CFEE}"/>
    <dgm:cxn modelId="{FAD30617-9A70-4A64-84B6-3A0298659638}" type="presOf" srcId="{B555F161-1B38-4DDE-B919-00B8A094F66B}" destId="{CCD4DAAB-866C-425A-8CCA-E8831156B8C3}" srcOrd="0" destOrd="0" presId="urn:microsoft.com/office/officeart/2005/8/layout/orgChart1"/>
    <dgm:cxn modelId="{495B0AB7-B4E1-431A-8829-F518FA7BA56F}" type="presOf" srcId="{DF222E94-088A-427C-B2D2-FE441EEC8117}" destId="{B3F650E3-AC06-4305-8502-F54B0F5F6DD1}" srcOrd="1" destOrd="0" presId="urn:microsoft.com/office/officeart/2005/8/layout/orgChart1"/>
    <dgm:cxn modelId="{9C863827-59FC-4954-8C36-9E58A685219E}" srcId="{AA25D242-57F8-4B08-85A8-1A5AD9F02AA8}" destId="{62D43428-5F13-4662-950C-FEA7F7BA9AD4}" srcOrd="0" destOrd="0" parTransId="{4870F1AF-B6FF-4555-9164-E29DCACD4999}" sibTransId="{47685B46-DC74-453E-ABBD-A55813FB97B9}"/>
    <dgm:cxn modelId="{F617D4AD-654D-4935-AD22-F5C109889367}" type="presOf" srcId="{62D43428-5F13-4662-950C-FEA7F7BA9AD4}" destId="{45B9E6BA-5A8B-46F7-8054-EA21EE3AE426}" srcOrd="0" destOrd="0" presId="urn:microsoft.com/office/officeart/2005/8/layout/orgChart1"/>
    <dgm:cxn modelId="{3EAD7551-7C18-4F95-BE5D-18D85286FAAB}" srcId="{D2E73912-B5AF-47AF-8C1D-A0B81FC97F96}" destId="{AA25D242-57F8-4B08-85A8-1A5AD9F02AA8}" srcOrd="0" destOrd="0" parTransId="{B555F161-1B38-4DDE-B919-00B8A094F66B}" sibTransId="{0E873CA5-357E-429B-9937-8F63C8A641B7}"/>
    <dgm:cxn modelId="{93734499-90FE-4306-A55D-1EAEABC39FEB}" type="presOf" srcId="{43438125-B4E4-48F1-8D8C-FA36DEBBD650}" destId="{9D8254F0-3C18-49BF-876D-5EA9A5CA1D99}" srcOrd="0" destOrd="0" presId="urn:microsoft.com/office/officeart/2005/8/layout/orgChart1"/>
    <dgm:cxn modelId="{220C44D1-F667-44F3-8262-F56A9D0CBEDC}" type="presOf" srcId="{DF222E94-088A-427C-B2D2-FE441EEC8117}" destId="{B0D8C94A-13F4-4F66-855B-CA6BBDCFD343}" srcOrd="0" destOrd="0" presId="urn:microsoft.com/office/officeart/2005/8/layout/orgChart1"/>
    <dgm:cxn modelId="{AD48AB1C-A4EB-4087-A278-F6929FAAA6BA}" type="presOf" srcId="{B8A87F8E-BB2C-4F9F-BE43-B1F71B08C280}" destId="{F457533B-FBA8-4E73-A8F5-F26148563D66}" srcOrd="1" destOrd="0" presId="urn:microsoft.com/office/officeart/2005/8/layout/orgChart1"/>
    <dgm:cxn modelId="{BC88F04D-57CE-4D8E-94E3-E29AC960916F}" type="presOf" srcId="{2B79395B-069B-4D01-AEC9-AFC8C584B308}" destId="{40B790FB-6C4A-4000-AF4F-DB8C8B574A1D}" srcOrd="0" destOrd="0" presId="urn:microsoft.com/office/officeart/2005/8/layout/orgChart1"/>
    <dgm:cxn modelId="{36A10C43-C727-46CB-B4F8-6EBB6B0C5BCD}" type="presOf" srcId="{B2800D7B-7061-4C0D-A72C-A87AEBC5E965}" destId="{42490075-685D-4050-B798-AB88EE89282E}" srcOrd="1" destOrd="0" presId="urn:microsoft.com/office/officeart/2005/8/layout/orgChart1"/>
    <dgm:cxn modelId="{EAAB96E6-6A47-4CA1-9C7B-9E8A4ED8E76B}" type="presOf" srcId="{B8A87F8E-BB2C-4F9F-BE43-B1F71B08C280}" destId="{A9C7CE8B-A5AD-4283-81B8-E77275A0508D}" srcOrd="0" destOrd="0" presId="urn:microsoft.com/office/officeart/2005/8/layout/orgChart1"/>
    <dgm:cxn modelId="{6761DCF6-F473-4C99-ADE8-59DC92D3B633}" type="presParOf" srcId="{40B790FB-6C4A-4000-AF4F-DB8C8B574A1D}" destId="{5EBB8808-4AFE-4B37-892E-D1F3511A9156}" srcOrd="0" destOrd="0" presId="urn:microsoft.com/office/officeart/2005/8/layout/orgChart1"/>
    <dgm:cxn modelId="{37D6D2C1-B8B9-458A-98A1-F057AECE095F}" type="presParOf" srcId="{5EBB8808-4AFE-4B37-892E-D1F3511A9156}" destId="{8E83F42A-7B6E-44AA-AF81-DFF743CE563D}" srcOrd="0" destOrd="0" presId="urn:microsoft.com/office/officeart/2005/8/layout/orgChart1"/>
    <dgm:cxn modelId="{D5ADDDD8-3C4A-43C0-8A86-AE659B6FB1DC}" type="presParOf" srcId="{8E83F42A-7B6E-44AA-AF81-DFF743CE563D}" destId="{E5F501EB-5D1E-44C3-89DD-59D554DD23FD}" srcOrd="0" destOrd="0" presId="urn:microsoft.com/office/officeart/2005/8/layout/orgChart1"/>
    <dgm:cxn modelId="{55F52A48-B2A1-4813-9627-99D34D2E3530}" type="presParOf" srcId="{8E83F42A-7B6E-44AA-AF81-DFF743CE563D}" destId="{707829C2-EA04-462E-9723-B6C1BAB33F10}" srcOrd="1" destOrd="0" presId="urn:microsoft.com/office/officeart/2005/8/layout/orgChart1"/>
    <dgm:cxn modelId="{8C7332D0-615A-4DE9-BF6C-3918AB9EDD9D}" type="presParOf" srcId="{5EBB8808-4AFE-4B37-892E-D1F3511A9156}" destId="{2AE0D585-B4C6-44AD-BE5A-CD3B5A4F7B1A}" srcOrd="1" destOrd="0" presId="urn:microsoft.com/office/officeart/2005/8/layout/orgChart1"/>
    <dgm:cxn modelId="{2261C2F8-0E9A-47ED-A8EA-0437123AACAE}" type="presParOf" srcId="{2AE0D585-B4C6-44AD-BE5A-CD3B5A4F7B1A}" destId="{CCD4DAAB-866C-425A-8CCA-E8831156B8C3}" srcOrd="0" destOrd="0" presId="urn:microsoft.com/office/officeart/2005/8/layout/orgChart1"/>
    <dgm:cxn modelId="{588FAFC6-A3C1-461B-8FE9-A7A488BB691E}" type="presParOf" srcId="{2AE0D585-B4C6-44AD-BE5A-CD3B5A4F7B1A}" destId="{5B55936A-70A3-470A-9C17-1BF0745D4E76}" srcOrd="1" destOrd="0" presId="urn:microsoft.com/office/officeart/2005/8/layout/orgChart1"/>
    <dgm:cxn modelId="{F902B1F6-4866-42FF-99FE-AA2F5F53E643}" type="presParOf" srcId="{5B55936A-70A3-470A-9C17-1BF0745D4E76}" destId="{B8D20348-AEF2-4E5E-AC0A-99E93B1C05FD}" srcOrd="0" destOrd="0" presId="urn:microsoft.com/office/officeart/2005/8/layout/orgChart1"/>
    <dgm:cxn modelId="{E920D7E9-78AD-4040-B0A1-E0CEA399EFC7}" type="presParOf" srcId="{B8D20348-AEF2-4E5E-AC0A-99E93B1C05FD}" destId="{D1A44CD7-24A4-4795-8F44-2D29F81F0589}" srcOrd="0" destOrd="0" presId="urn:microsoft.com/office/officeart/2005/8/layout/orgChart1"/>
    <dgm:cxn modelId="{AB305521-1C14-4D3B-9BF1-F5D39F675EEB}" type="presParOf" srcId="{B8D20348-AEF2-4E5E-AC0A-99E93B1C05FD}" destId="{9E8B725F-4D8A-4663-82E2-024D2BA1DCDE}" srcOrd="1" destOrd="0" presId="urn:microsoft.com/office/officeart/2005/8/layout/orgChart1"/>
    <dgm:cxn modelId="{628B60BD-E51A-4E9E-B861-AA872F251D02}" type="presParOf" srcId="{5B55936A-70A3-470A-9C17-1BF0745D4E76}" destId="{10EBA20E-E91E-4D7F-B1C6-6EACA8308DE6}" srcOrd="1" destOrd="0" presId="urn:microsoft.com/office/officeart/2005/8/layout/orgChart1"/>
    <dgm:cxn modelId="{3DECB18B-D8C1-4019-A050-4CA72ED03D83}" type="presParOf" srcId="{10EBA20E-E91E-4D7F-B1C6-6EACA8308DE6}" destId="{7B4F0405-AB97-4512-BB10-49ADE3B2BCEB}" srcOrd="0" destOrd="0" presId="urn:microsoft.com/office/officeart/2005/8/layout/orgChart1"/>
    <dgm:cxn modelId="{79C7847A-7C84-49E9-9419-C3A1DCEFDC42}" type="presParOf" srcId="{10EBA20E-E91E-4D7F-B1C6-6EACA8308DE6}" destId="{F20D2E68-5B54-4A7C-BEB2-5E609B777CBE}" srcOrd="1" destOrd="0" presId="urn:microsoft.com/office/officeart/2005/8/layout/orgChart1"/>
    <dgm:cxn modelId="{5FC6C795-C36C-400C-8036-118501072D34}" type="presParOf" srcId="{F20D2E68-5B54-4A7C-BEB2-5E609B777CBE}" destId="{E5071825-9394-49CA-A2A4-DF27E4B16A6B}" srcOrd="0" destOrd="0" presId="urn:microsoft.com/office/officeart/2005/8/layout/orgChart1"/>
    <dgm:cxn modelId="{E7D1A1FC-4109-45A0-AB74-701B1A1C7996}" type="presParOf" srcId="{E5071825-9394-49CA-A2A4-DF27E4B16A6B}" destId="{45B9E6BA-5A8B-46F7-8054-EA21EE3AE426}" srcOrd="0" destOrd="0" presId="urn:microsoft.com/office/officeart/2005/8/layout/orgChart1"/>
    <dgm:cxn modelId="{A19700BC-06D5-4183-9E6A-D2F49D984608}" type="presParOf" srcId="{E5071825-9394-49CA-A2A4-DF27E4B16A6B}" destId="{8B86C916-8E56-438A-AA1A-2FD24C58126A}" srcOrd="1" destOrd="0" presId="urn:microsoft.com/office/officeart/2005/8/layout/orgChart1"/>
    <dgm:cxn modelId="{EE8CEADB-EE6D-4F2F-BF08-D0FC8EDEC94F}" type="presParOf" srcId="{F20D2E68-5B54-4A7C-BEB2-5E609B777CBE}" destId="{D18A381C-5885-470F-9EF4-A3BBB651E203}" srcOrd="1" destOrd="0" presId="urn:microsoft.com/office/officeart/2005/8/layout/orgChart1"/>
    <dgm:cxn modelId="{31E0853F-3743-4EF7-90F2-53E8C061E901}" type="presParOf" srcId="{F20D2E68-5B54-4A7C-BEB2-5E609B777CBE}" destId="{BE6760F2-C2A0-4830-89E3-DE8326671D52}" srcOrd="2" destOrd="0" presId="urn:microsoft.com/office/officeart/2005/8/layout/orgChart1"/>
    <dgm:cxn modelId="{A7AA379B-32B0-480E-BD70-0AA083D0D9B9}" type="presParOf" srcId="{5B55936A-70A3-470A-9C17-1BF0745D4E76}" destId="{401BA99E-3EE3-4C30-A2C4-F9E21D907C1B}" srcOrd="2" destOrd="0" presId="urn:microsoft.com/office/officeart/2005/8/layout/orgChart1"/>
    <dgm:cxn modelId="{7CF211C3-70FB-490C-A620-39E44FF09BA8}" type="presParOf" srcId="{2AE0D585-B4C6-44AD-BE5A-CD3B5A4F7B1A}" destId="{9D8254F0-3C18-49BF-876D-5EA9A5CA1D99}" srcOrd="2" destOrd="0" presId="urn:microsoft.com/office/officeart/2005/8/layout/orgChart1"/>
    <dgm:cxn modelId="{48704D7E-5A59-45E0-90D7-C78E72199612}" type="presParOf" srcId="{2AE0D585-B4C6-44AD-BE5A-CD3B5A4F7B1A}" destId="{255A2C8D-2F61-4594-8D47-D1EAFA869919}" srcOrd="3" destOrd="0" presId="urn:microsoft.com/office/officeart/2005/8/layout/orgChart1"/>
    <dgm:cxn modelId="{3CAD486D-ADED-4C1D-8507-3259903A4F4A}" type="presParOf" srcId="{255A2C8D-2F61-4594-8D47-D1EAFA869919}" destId="{E802AD2B-9FCE-4CCA-B513-03C703A7888F}" srcOrd="0" destOrd="0" presId="urn:microsoft.com/office/officeart/2005/8/layout/orgChart1"/>
    <dgm:cxn modelId="{9AD9A16E-53E8-447F-A8B6-E7BA7024BFF6}" type="presParOf" srcId="{E802AD2B-9FCE-4CCA-B513-03C703A7888F}" destId="{BD9B758E-2D7A-4915-87E5-29E87320382E}" srcOrd="0" destOrd="0" presId="urn:microsoft.com/office/officeart/2005/8/layout/orgChart1"/>
    <dgm:cxn modelId="{15B5917C-C0F8-454A-A577-BB072A6B3921}" type="presParOf" srcId="{E802AD2B-9FCE-4CCA-B513-03C703A7888F}" destId="{42490075-685D-4050-B798-AB88EE89282E}" srcOrd="1" destOrd="0" presId="urn:microsoft.com/office/officeart/2005/8/layout/orgChart1"/>
    <dgm:cxn modelId="{5743FC51-4BAF-47CB-8757-66022948682A}" type="presParOf" srcId="{255A2C8D-2F61-4594-8D47-D1EAFA869919}" destId="{EBBF5EAF-863A-4F39-B713-9A423BC2A434}" srcOrd="1" destOrd="0" presId="urn:microsoft.com/office/officeart/2005/8/layout/orgChart1"/>
    <dgm:cxn modelId="{8AD6380A-9DF3-41D9-B50D-2F5A02ECEF30}" type="presParOf" srcId="{EBBF5EAF-863A-4F39-B713-9A423BC2A434}" destId="{8D3A600A-84A7-4598-B2F9-00CE0AA43E80}" srcOrd="0" destOrd="0" presId="urn:microsoft.com/office/officeart/2005/8/layout/orgChart1"/>
    <dgm:cxn modelId="{14572D12-9089-4000-9899-FF8A453CB96B}" type="presParOf" srcId="{EBBF5EAF-863A-4F39-B713-9A423BC2A434}" destId="{0545E3AD-C383-46AC-9093-AB8D22A512BC}" srcOrd="1" destOrd="0" presId="urn:microsoft.com/office/officeart/2005/8/layout/orgChart1"/>
    <dgm:cxn modelId="{FE48A2D5-C7B2-40DB-85E0-8790CA2777FD}" type="presParOf" srcId="{0545E3AD-C383-46AC-9093-AB8D22A512BC}" destId="{2964D8D3-E271-43C2-80AB-6D97EC54B1EC}" srcOrd="0" destOrd="0" presId="urn:microsoft.com/office/officeart/2005/8/layout/orgChart1"/>
    <dgm:cxn modelId="{2BD96AE1-18CB-48B7-8E9F-AD71C461834A}" type="presParOf" srcId="{2964D8D3-E271-43C2-80AB-6D97EC54B1EC}" destId="{7B4B829E-2BFD-423B-8AEB-98DE14448AEB}" srcOrd="0" destOrd="0" presId="urn:microsoft.com/office/officeart/2005/8/layout/orgChart1"/>
    <dgm:cxn modelId="{E0782AE1-9690-45C9-ADA4-D76E4A330E37}" type="presParOf" srcId="{2964D8D3-E271-43C2-80AB-6D97EC54B1EC}" destId="{F6371886-D2C5-4301-9F13-6FF9E7AB35C7}" srcOrd="1" destOrd="0" presId="urn:microsoft.com/office/officeart/2005/8/layout/orgChart1"/>
    <dgm:cxn modelId="{D0E4BDFF-8762-4A05-9929-008582EC7B01}" type="presParOf" srcId="{0545E3AD-C383-46AC-9093-AB8D22A512BC}" destId="{60E960AD-0129-4525-9E42-6B21FF5B5D1A}" srcOrd="1" destOrd="0" presId="urn:microsoft.com/office/officeart/2005/8/layout/orgChart1"/>
    <dgm:cxn modelId="{C9AB355D-326A-4500-8789-4BAF13DA7E8A}" type="presParOf" srcId="{0545E3AD-C383-46AC-9093-AB8D22A512BC}" destId="{1BF21E15-51B4-4EFA-8E25-6354425D087B}" srcOrd="2" destOrd="0" presId="urn:microsoft.com/office/officeart/2005/8/layout/orgChart1"/>
    <dgm:cxn modelId="{FA3AC21F-578C-42F2-8C13-53730E2076EF}" type="presParOf" srcId="{255A2C8D-2F61-4594-8D47-D1EAFA869919}" destId="{26A294C8-C434-41F0-9E42-C1561C36F6ED}" srcOrd="2" destOrd="0" presId="urn:microsoft.com/office/officeart/2005/8/layout/orgChart1"/>
    <dgm:cxn modelId="{E138CE65-4996-46FB-9291-6443641B0521}" type="presParOf" srcId="{2AE0D585-B4C6-44AD-BE5A-CD3B5A4F7B1A}" destId="{60161B68-8E89-4E93-8440-9878477D6C64}" srcOrd="4" destOrd="0" presId="urn:microsoft.com/office/officeart/2005/8/layout/orgChart1"/>
    <dgm:cxn modelId="{E3B911E1-7083-4771-97D8-590FFCAD602A}" type="presParOf" srcId="{2AE0D585-B4C6-44AD-BE5A-CD3B5A4F7B1A}" destId="{666E8AF3-A65B-455E-8FBD-E021FADFB637}" srcOrd="5" destOrd="0" presId="urn:microsoft.com/office/officeart/2005/8/layout/orgChart1"/>
    <dgm:cxn modelId="{EB55C3D1-16D6-4238-8569-782181002C37}" type="presParOf" srcId="{666E8AF3-A65B-455E-8FBD-E021FADFB637}" destId="{39976F41-2D0A-4FBD-AB89-DE8102640B7A}" srcOrd="0" destOrd="0" presId="urn:microsoft.com/office/officeart/2005/8/layout/orgChart1"/>
    <dgm:cxn modelId="{89030B0E-47A9-48A5-AF0F-1C9570381B36}" type="presParOf" srcId="{39976F41-2D0A-4FBD-AB89-DE8102640B7A}" destId="{B0D8C94A-13F4-4F66-855B-CA6BBDCFD343}" srcOrd="0" destOrd="0" presId="urn:microsoft.com/office/officeart/2005/8/layout/orgChart1"/>
    <dgm:cxn modelId="{555FF87F-8068-4E9B-9AB5-D3E8F3063E3D}" type="presParOf" srcId="{39976F41-2D0A-4FBD-AB89-DE8102640B7A}" destId="{B3F650E3-AC06-4305-8502-F54B0F5F6DD1}" srcOrd="1" destOrd="0" presId="urn:microsoft.com/office/officeart/2005/8/layout/orgChart1"/>
    <dgm:cxn modelId="{25107F7F-1CDB-4A42-9E8F-C8D619663290}" type="presParOf" srcId="{666E8AF3-A65B-455E-8FBD-E021FADFB637}" destId="{7787225F-9B1D-422C-8974-834EC604D5BC}" srcOrd="1" destOrd="0" presId="urn:microsoft.com/office/officeart/2005/8/layout/orgChart1"/>
    <dgm:cxn modelId="{E182682F-F3C4-4B7D-819D-116D1225B4F8}" type="presParOf" srcId="{7787225F-9B1D-422C-8974-834EC604D5BC}" destId="{699A7D60-EE21-4C57-AD1E-A29D2B012B64}" srcOrd="0" destOrd="0" presId="urn:microsoft.com/office/officeart/2005/8/layout/orgChart1"/>
    <dgm:cxn modelId="{083B5DC1-654D-4B90-BB85-F8AB1ED1375D}" type="presParOf" srcId="{7787225F-9B1D-422C-8974-834EC604D5BC}" destId="{BF7A442E-9D00-4422-BE15-76A49FF755B1}" srcOrd="1" destOrd="0" presId="urn:microsoft.com/office/officeart/2005/8/layout/orgChart1"/>
    <dgm:cxn modelId="{5F501442-D351-4954-A7CE-4A665812C463}" type="presParOf" srcId="{BF7A442E-9D00-4422-BE15-76A49FF755B1}" destId="{B79E4EBC-B3D5-434B-952F-467C391262E7}" srcOrd="0" destOrd="0" presId="urn:microsoft.com/office/officeart/2005/8/layout/orgChart1"/>
    <dgm:cxn modelId="{7BD1CFE5-F0FD-41DB-89CF-B8CB7C50835F}" type="presParOf" srcId="{B79E4EBC-B3D5-434B-952F-467C391262E7}" destId="{A9C7CE8B-A5AD-4283-81B8-E77275A0508D}" srcOrd="0" destOrd="0" presId="urn:microsoft.com/office/officeart/2005/8/layout/orgChart1"/>
    <dgm:cxn modelId="{A972A74C-114D-4206-BEE6-C7B0B86E2D19}" type="presParOf" srcId="{B79E4EBC-B3D5-434B-952F-467C391262E7}" destId="{F457533B-FBA8-4E73-A8F5-F26148563D66}" srcOrd="1" destOrd="0" presId="urn:microsoft.com/office/officeart/2005/8/layout/orgChart1"/>
    <dgm:cxn modelId="{D2131EF6-E951-4906-A395-F2566D740639}" type="presParOf" srcId="{BF7A442E-9D00-4422-BE15-76A49FF755B1}" destId="{09993335-7485-4DA3-9169-2231941D2A94}" srcOrd="1" destOrd="0" presId="urn:microsoft.com/office/officeart/2005/8/layout/orgChart1"/>
    <dgm:cxn modelId="{CC5D19AB-0135-45D5-A392-F70C4F501E5B}" type="presParOf" srcId="{BF7A442E-9D00-4422-BE15-76A49FF755B1}" destId="{73C61EB4-746F-46F1-8998-F63376676054}" srcOrd="2" destOrd="0" presId="urn:microsoft.com/office/officeart/2005/8/layout/orgChart1"/>
    <dgm:cxn modelId="{44BFFB02-4568-421C-915C-966B763A799D}" type="presParOf" srcId="{666E8AF3-A65B-455E-8FBD-E021FADFB637}" destId="{767BE068-75AD-46B9-9435-732596C75053}" srcOrd="2" destOrd="0" presId="urn:microsoft.com/office/officeart/2005/8/layout/orgChart1"/>
    <dgm:cxn modelId="{D3961788-774D-4786-B659-0E7EE68610DE}" type="presParOf" srcId="{5EBB8808-4AFE-4B37-892E-D1F3511A9156}" destId="{70D66FE7-AC83-407E-8A92-DD988DEF98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E1816C-2DAC-4899-9120-A8F2B82740C1}">
      <dsp:nvSpPr>
        <dsp:cNvPr id="0" name=""/>
        <dsp:cNvSpPr/>
      </dsp:nvSpPr>
      <dsp:spPr>
        <a:xfrm>
          <a:off x="1574420" y="107491"/>
          <a:ext cx="3697693" cy="128416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855C76-9EC5-45E9-B4FB-2E3FA96BDE22}">
      <dsp:nvSpPr>
        <dsp:cNvPr id="0" name=""/>
        <dsp:cNvSpPr/>
      </dsp:nvSpPr>
      <dsp:spPr>
        <a:xfrm>
          <a:off x="3070696" y="3251964"/>
          <a:ext cx="716607" cy="458628"/>
        </a:xfrm>
        <a:prstGeom prst="downArrow">
          <a:avLst/>
        </a:prstGeom>
        <a:solidFill>
          <a:schemeClr val="accent3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810ADF-AED4-4CEC-962B-50DE7569BD43}">
      <dsp:nvSpPr>
        <dsp:cNvPr id="0" name=""/>
        <dsp:cNvSpPr/>
      </dsp:nvSpPr>
      <dsp:spPr>
        <a:xfrm>
          <a:off x="1709142" y="3618867"/>
          <a:ext cx="3439715" cy="859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err="1" smtClean="0">
              <a:solidFill>
                <a:schemeClr val="bg2"/>
              </a:solidFill>
            </a:rPr>
            <a:t>Generalistische</a:t>
          </a:r>
          <a:r>
            <a:rPr lang="de-AT" sz="2400" kern="1200" dirty="0" smtClean="0">
              <a:solidFill>
                <a:schemeClr val="bg2"/>
              </a:solidFill>
            </a:rPr>
            <a:t> Pflege</a:t>
          </a:r>
          <a:endParaRPr lang="de-AT" sz="2400" kern="1200" dirty="0">
            <a:solidFill>
              <a:schemeClr val="bg2"/>
            </a:solidFill>
          </a:endParaRPr>
        </a:p>
      </dsp:txBody>
      <dsp:txXfrm>
        <a:off x="1709142" y="3618867"/>
        <a:ext cx="3439715" cy="859928"/>
      </dsp:txXfrm>
    </dsp:sp>
    <dsp:sp modelId="{D45E6880-6EDE-47F2-B624-CFAF1155D33D}">
      <dsp:nvSpPr>
        <dsp:cNvPr id="0" name=""/>
        <dsp:cNvSpPr/>
      </dsp:nvSpPr>
      <dsp:spPr>
        <a:xfrm>
          <a:off x="2918775" y="1490829"/>
          <a:ext cx="1289893" cy="128989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200" kern="1200" dirty="0" smtClean="0"/>
            <a:t>Psych.</a:t>
          </a:r>
          <a:endParaRPr lang="de-AT" sz="2200" kern="1200" dirty="0"/>
        </a:p>
      </dsp:txBody>
      <dsp:txXfrm>
        <a:off x="2918775" y="1490829"/>
        <a:ext cx="1289893" cy="1289893"/>
      </dsp:txXfrm>
    </dsp:sp>
    <dsp:sp modelId="{81A0423B-D6BF-43E3-8192-E10C46B0ED91}">
      <dsp:nvSpPr>
        <dsp:cNvPr id="0" name=""/>
        <dsp:cNvSpPr/>
      </dsp:nvSpPr>
      <dsp:spPr>
        <a:xfrm>
          <a:off x="2369834" y="432276"/>
          <a:ext cx="1014359" cy="9882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200" kern="1200" dirty="0" err="1" smtClean="0">
              <a:solidFill>
                <a:schemeClr val="bg2"/>
              </a:solidFill>
            </a:rPr>
            <a:t>Ki</a:t>
          </a:r>
          <a:r>
            <a:rPr lang="de-AT" sz="2200" kern="1200" dirty="0" smtClean="0">
              <a:solidFill>
                <a:schemeClr val="bg2"/>
              </a:solidFill>
            </a:rPr>
            <a:t>-&amp;</a:t>
          </a:r>
          <a:r>
            <a:rPr lang="de-AT" sz="2200" kern="1200" dirty="0" err="1" smtClean="0">
              <a:solidFill>
                <a:schemeClr val="bg2"/>
              </a:solidFill>
            </a:rPr>
            <a:t>Ju</a:t>
          </a:r>
          <a:r>
            <a:rPr lang="de-AT" sz="2200" kern="1200" dirty="0" smtClean="0">
              <a:solidFill>
                <a:schemeClr val="bg2"/>
              </a:solidFill>
            </a:rPr>
            <a:t>.</a:t>
          </a:r>
          <a:endParaRPr lang="de-AT" sz="2200" kern="1200" dirty="0">
            <a:solidFill>
              <a:schemeClr val="bg2"/>
            </a:solidFill>
          </a:endParaRPr>
        </a:p>
      </dsp:txBody>
      <dsp:txXfrm>
        <a:off x="2369834" y="432276"/>
        <a:ext cx="1014359" cy="988238"/>
      </dsp:txXfrm>
    </dsp:sp>
    <dsp:sp modelId="{F44E2AA8-6082-4CE4-9A99-296CF943C26B}">
      <dsp:nvSpPr>
        <dsp:cNvPr id="0" name=""/>
        <dsp:cNvSpPr/>
      </dsp:nvSpPr>
      <dsp:spPr>
        <a:xfrm>
          <a:off x="3947770" y="432272"/>
          <a:ext cx="870342" cy="84419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200" kern="1200" dirty="0" smtClean="0">
              <a:solidFill>
                <a:schemeClr val="bg2"/>
              </a:solidFill>
            </a:rPr>
            <a:t>Allg.</a:t>
          </a:r>
          <a:endParaRPr lang="de-AT" sz="2200" kern="1200" dirty="0">
            <a:solidFill>
              <a:schemeClr val="bg2"/>
            </a:solidFill>
          </a:endParaRPr>
        </a:p>
      </dsp:txBody>
      <dsp:txXfrm>
        <a:off x="3947770" y="432272"/>
        <a:ext cx="870342" cy="844196"/>
      </dsp:txXfrm>
    </dsp:sp>
    <dsp:sp modelId="{BCAA65C8-34C6-4F0A-AD26-C89240A593BA}">
      <dsp:nvSpPr>
        <dsp:cNvPr id="0" name=""/>
        <dsp:cNvSpPr/>
      </dsp:nvSpPr>
      <dsp:spPr>
        <a:xfrm>
          <a:off x="1403598" y="172639"/>
          <a:ext cx="4134595" cy="2851927"/>
        </a:xfrm>
        <a:prstGeom prst="funnel">
          <a:avLst/>
        </a:prstGeom>
        <a:solidFill>
          <a:srgbClr val="92D050">
            <a:alpha val="4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78E716-54AE-4DD0-9F6E-91DEF02220D4}">
      <dsp:nvSpPr>
        <dsp:cNvPr id="0" name=""/>
        <dsp:cNvSpPr/>
      </dsp:nvSpPr>
      <dsp:spPr>
        <a:xfrm>
          <a:off x="628264" y="815"/>
          <a:ext cx="2320602" cy="928241"/>
        </a:xfrm>
        <a:prstGeom prst="chevron">
          <a:avLst/>
        </a:prstGeom>
        <a:solidFill>
          <a:srgbClr val="990033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b="1" kern="1200" dirty="0" smtClean="0"/>
            <a:t>Spezialisierungen</a:t>
          </a:r>
          <a:endParaRPr lang="de-AT" sz="1200" b="1" kern="1200" dirty="0"/>
        </a:p>
      </dsp:txBody>
      <dsp:txXfrm>
        <a:off x="628264" y="815"/>
        <a:ext cx="2320602" cy="928241"/>
      </dsp:txXfrm>
    </dsp:sp>
    <dsp:sp modelId="{219714A1-7A5E-47EE-B196-3CE01F8673EA}">
      <dsp:nvSpPr>
        <dsp:cNvPr id="0" name=""/>
        <dsp:cNvSpPr/>
      </dsp:nvSpPr>
      <dsp:spPr>
        <a:xfrm>
          <a:off x="2647189" y="79715"/>
          <a:ext cx="1926100" cy="770440"/>
        </a:xfrm>
        <a:prstGeom prst="chevron">
          <a:avLst/>
        </a:prstGeom>
        <a:solidFill>
          <a:srgbClr val="C00000">
            <a:alpha val="90000"/>
          </a:srgbClr>
        </a:solidFill>
        <a:ln w="25400" cap="flat" cmpd="sng" algn="ctr">
          <a:solidFill>
            <a:schemeClr val="bg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Niveau 1, vertiefend,     30 ECTS </a:t>
          </a:r>
          <a:endParaRPr lang="de-AT" sz="1200" b="1" kern="1200" dirty="0">
            <a:solidFill>
              <a:schemeClr val="bg1"/>
            </a:solidFill>
          </a:endParaRPr>
        </a:p>
      </dsp:txBody>
      <dsp:txXfrm>
        <a:off x="2647189" y="79715"/>
        <a:ext cx="1926100" cy="770440"/>
      </dsp:txXfrm>
    </dsp:sp>
    <dsp:sp modelId="{0C03430D-198E-4ECF-B780-08A658D82706}">
      <dsp:nvSpPr>
        <dsp:cNvPr id="0" name=""/>
        <dsp:cNvSpPr/>
      </dsp:nvSpPr>
      <dsp:spPr>
        <a:xfrm>
          <a:off x="4303635" y="79715"/>
          <a:ext cx="1926100" cy="770440"/>
        </a:xfrm>
        <a:prstGeom prst="chevron">
          <a:avLst/>
        </a:prstGeom>
        <a:solidFill>
          <a:srgbClr val="C00000">
            <a:alpha val="90000"/>
          </a:srgbClr>
        </a:solidFill>
        <a:ln w="25400" cap="flat" cmpd="sng" algn="ctr">
          <a:solidFill>
            <a:schemeClr val="bg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b="1" i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Niveau 2, </a:t>
          </a:r>
          <a:r>
            <a:rPr lang="de-AT" sz="1200" b="1" i="0" kern="12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befugniserw</a:t>
          </a:r>
          <a:r>
            <a:rPr lang="de-AT" sz="1200" b="1" i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., 90 ECTS insg.</a:t>
          </a:r>
          <a:endParaRPr lang="de-AT" sz="1200" b="1" i="0" kern="1200" dirty="0">
            <a:solidFill>
              <a:schemeClr val="bg1"/>
            </a:solidFill>
          </a:endParaRPr>
        </a:p>
      </dsp:txBody>
      <dsp:txXfrm>
        <a:off x="4303635" y="79715"/>
        <a:ext cx="1926100" cy="770440"/>
      </dsp:txXfrm>
    </dsp:sp>
    <dsp:sp modelId="{9AB8D2A4-2344-4394-850C-91E194A8E70E}">
      <dsp:nvSpPr>
        <dsp:cNvPr id="0" name=""/>
        <dsp:cNvSpPr/>
      </dsp:nvSpPr>
      <dsp:spPr>
        <a:xfrm>
          <a:off x="628264" y="1059010"/>
          <a:ext cx="2320602" cy="928241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b="1" kern="1200" dirty="0" smtClean="0"/>
            <a:t>Gesundheits-und </a:t>
          </a:r>
          <a:r>
            <a:rPr lang="de-AT" sz="1200" b="1" kern="1200" dirty="0" err="1" smtClean="0"/>
            <a:t>KrankenpflegerIn</a:t>
          </a:r>
          <a:r>
            <a:rPr lang="de-AT" sz="1200" b="1" kern="1200" dirty="0" smtClean="0"/>
            <a:t> (</a:t>
          </a:r>
          <a:r>
            <a:rPr lang="de-AT" sz="1200" b="1" kern="1200" dirty="0" err="1" smtClean="0"/>
            <a:t>BScN</a:t>
          </a:r>
          <a:r>
            <a:rPr lang="de-AT" sz="1200" b="1" kern="1200" dirty="0" smtClean="0"/>
            <a:t>)</a:t>
          </a:r>
          <a:endParaRPr lang="de-AT" sz="1200" b="1" kern="1200" dirty="0"/>
        </a:p>
      </dsp:txBody>
      <dsp:txXfrm>
        <a:off x="628264" y="1059010"/>
        <a:ext cx="2320602" cy="928241"/>
      </dsp:txXfrm>
    </dsp:sp>
    <dsp:sp modelId="{9AB7D530-2969-4CD4-AD6D-5EEAAC9AF70D}">
      <dsp:nvSpPr>
        <dsp:cNvPr id="0" name=""/>
        <dsp:cNvSpPr/>
      </dsp:nvSpPr>
      <dsp:spPr>
        <a:xfrm>
          <a:off x="2647189" y="1137910"/>
          <a:ext cx="1907936" cy="770440"/>
        </a:xfrm>
        <a:prstGeom prst="chevron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bg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b="1" kern="1200" dirty="0" smtClean="0">
              <a:solidFill>
                <a:schemeClr val="bg1"/>
              </a:solidFill>
            </a:rPr>
            <a:t>Bachelor (FH), 3 Jahre, 4500h,       180 ECTS </a:t>
          </a:r>
          <a:endParaRPr lang="de-AT" sz="1200" b="1" kern="1200" dirty="0">
            <a:solidFill>
              <a:schemeClr val="bg1"/>
            </a:solidFill>
          </a:endParaRPr>
        </a:p>
      </dsp:txBody>
      <dsp:txXfrm>
        <a:off x="2647189" y="1137910"/>
        <a:ext cx="1907936" cy="770440"/>
      </dsp:txXfrm>
    </dsp:sp>
    <dsp:sp modelId="{809172F8-E36E-451F-827A-463166064F94}">
      <dsp:nvSpPr>
        <dsp:cNvPr id="0" name=""/>
        <dsp:cNvSpPr/>
      </dsp:nvSpPr>
      <dsp:spPr>
        <a:xfrm>
          <a:off x="628264" y="2117204"/>
          <a:ext cx="2320602" cy="92824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b="1" kern="1200" dirty="0" smtClean="0"/>
            <a:t>Pflegefach- </a:t>
          </a:r>
          <a:r>
            <a:rPr lang="de-AT" sz="1200" b="1" kern="1200" dirty="0" err="1" smtClean="0"/>
            <a:t>assistenz</a:t>
          </a:r>
          <a:r>
            <a:rPr lang="de-AT" sz="1200" b="1" kern="1200" dirty="0" smtClean="0"/>
            <a:t> (PFA)</a:t>
          </a:r>
          <a:endParaRPr lang="de-AT" sz="1200" b="1" kern="1200" dirty="0"/>
        </a:p>
      </dsp:txBody>
      <dsp:txXfrm>
        <a:off x="628264" y="2117204"/>
        <a:ext cx="2320602" cy="928241"/>
      </dsp:txXfrm>
    </dsp:sp>
    <dsp:sp modelId="{D1F1591C-7F32-4E90-9359-883D3B3404E3}">
      <dsp:nvSpPr>
        <dsp:cNvPr id="0" name=""/>
        <dsp:cNvSpPr/>
      </dsp:nvSpPr>
      <dsp:spPr>
        <a:xfrm>
          <a:off x="2647189" y="2196105"/>
          <a:ext cx="1926100" cy="770440"/>
        </a:xfrm>
        <a:prstGeom prst="chevron">
          <a:avLst/>
        </a:prstGeom>
        <a:solidFill>
          <a:srgbClr val="0070C0">
            <a:alpha val="90000"/>
          </a:srgbClr>
        </a:solidFill>
        <a:ln w="25400" cap="flat" cmpd="sng" algn="ctr">
          <a:solidFill>
            <a:schemeClr val="bg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b="1" kern="1200" dirty="0" smtClean="0">
              <a:solidFill>
                <a:schemeClr val="bg1"/>
              </a:solidFill>
            </a:rPr>
            <a:t>Ausbildung an Pflegeschulen, 2 Jahre, 3200h</a:t>
          </a:r>
        </a:p>
      </dsp:txBody>
      <dsp:txXfrm>
        <a:off x="2647189" y="2196105"/>
        <a:ext cx="1926100" cy="770440"/>
      </dsp:txXfrm>
    </dsp:sp>
    <dsp:sp modelId="{E9DE396E-68B8-435A-866B-8BF0D48113A3}">
      <dsp:nvSpPr>
        <dsp:cNvPr id="0" name=""/>
        <dsp:cNvSpPr/>
      </dsp:nvSpPr>
      <dsp:spPr>
        <a:xfrm>
          <a:off x="2630200" y="3182599"/>
          <a:ext cx="1926100" cy="870566"/>
        </a:xfrm>
        <a:prstGeom prst="chevron">
          <a:avLst/>
        </a:prstGeom>
        <a:solidFill>
          <a:srgbClr val="0070C0">
            <a:alpha val="90000"/>
          </a:srgbClr>
        </a:solidFill>
        <a:ln w="25400" cap="flat" cmpd="sng" algn="ctr">
          <a:solidFill>
            <a:schemeClr val="bg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b="1" kern="1200" dirty="0" smtClean="0">
              <a:solidFill>
                <a:schemeClr val="bg1"/>
              </a:solidFill>
            </a:rPr>
            <a:t>Ausbildung an Pflegeschulen1 Jahr, 1600h</a:t>
          </a:r>
        </a:p>
      </dsp:txBody>
      <dsp:txXfrm>
        <a:off x="2630200" y="3182599"/>
        <a:ext cx="1926100" cy="870566"/>
      </dsp:txXfrm>
    </dsp:sp>
    <dsp:sp modelId="{93D50882-7542-46D0-9C65-BD9CC0CF7D3D}">
      <dsp:nvSpPr>
        <dsp:cNvPr id="0" name=""/>
        <dsp:cNvSpPr/>
      </dsp:nvSpPr>
      <dsp:spPr>
        <a:xfrm>
          <a:off x="628264" y="3175399"/>
          <a:ext cx="2320602" cy="928241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b="1" kern="1200" dirty="0" smtClean="0">
              <a:solidFill>
                <a:schemeClr val="bg1"/>
              </a:solidFill>
            </a:rPr>
            <a:t>Pflegeassistenz  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b="1" kern="1200" dirty="0" smtClean="0">
              <a:solidFill>
                <a:schemeClr val="bg1"/>
              </a:solidFill>
            </a:rPr>
            <a:t>(PA)   </a:t>
          </a:r>
        </a:p>
      </dsp:txBody>
      <dsp:txXfrm>
        <a:off x="628264" y="3175399"/>
        <a:ext cx="2320602" cy="9282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de-DE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6862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endParaRPr lang="de-DE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0513"/>
            <a:ext cx="29686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de-DE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80513"/>
            <a:ext cx="29686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fld id="{5DCDFE05-79BF-4B2E-AA9A-38968702DB8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86692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6862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1238" y="725488"/>
            <a:ext cx="4832350" cy="3624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91050"/>
            <a:ext cx="5483225" cy="434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8925"/>
            <a:ext cx="296862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178925"/>
            <a:ext cx="296862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fld id="{602B9230-AFAC-4D79-893D-FA8DD8E4B00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4574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-Pr_sentation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2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8773" r:id="rId3" imgW="0" imgH="0" progId="PowerPoint.Show.8">
              <p:embed/>
            </p:oleObj>
          </a:graphicData>
        </a:graphic>
      </p:graphicFrame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7543800" y="64008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200" b="1">
                <a:latin typeface="Arial Narrow" pitchFamily="34" charset="0"/>
              </a:rPr>
              <a:t>www.arbeiterkammer.at</a:t>
            </a:r>
            <a:endParaRPr lang="de-DE" sz="1200" b="1">
              <a:latin typeface="Arial Narrow" pitchFamily="34" charset="0"/>
            </a:endParaRP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0" y="0"/>
            <a:ext cx="1439863" cy="14398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847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1447800" y="1484313"/>
            <a:ext cx="6172200" cy="2097087"/>
          </a:xfrm>
        </p:spPr>
        <p:txBody>
          <a:bodyPr lIns="91440" tIns="45720" anchor="ctr"/>
          <a:lstStyle>
            <a:lvl1pPr>
              <a:defRPr sz="38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847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3886200"/>
            <a:ext cx="6180137" cy="1774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rgbClr val="FF0000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pic>
        <p:nvPicPr>
          <p:cNvPr id="18479" name="Picture 47" descr="akoesterreichro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988" y="5662613"/>
            <a:ext cx="1497012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738D2A3A-057D-463B-A0D2-D3096B4C6B18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86550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32563" y="269875"/>
            <a:ext cx="1925637" cy="53689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55650" y="269875"/>
            <a:ext cx="5624513" cy="53689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465F2873-618C-4E91-B522-74D89DF20350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388691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35DECAFC-E2FB-4491-BAF1-B59A6E45A467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726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1513754F-CD68-48C8-849A-08280ED8F3A8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26186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352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676400"/>
            <a:ext cx="3352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82201475-7A73-4542-AD05-05DAB45F2835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70475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E7269ABD-E6F2-4355-9A51-E5084DCF04B8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392210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A0FE0DE7-3A5F-41F7-B0F4-4E0327CA0F0B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282050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81A42BD8-3593-4E4B-B253-56F2B7117676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00767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48593D77-B7B6-4F05-BC70-B48D6D0CD02F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7303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13E0B81C-FADC-4699-A5DD-8BE2FA2E2E46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16091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6858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Aufzählung Ebene 1</a:t>
            </a:r>
          </a:p>
          <a:p>
            <a:pPr lvl="1"/>
            <a:r>
              <a:rPr lang="en-US" smtClean="0"/>
              <a:t>Text Ebene 1</a:t>
            </a:r>
          </a:p>
          <a:p>
            <a:pPr lvl="2"/>
            <a:r>
              <a:rPr lang="en-US" smtClean="0"/>
              <a:t>Aufzählung Ebene 2</a:t>
            </a:r>
          </a:p>
          <a:p>
            <a:pPr lvl="3"/>
            <a:r>
              <a:rPr lang="en-US" smtClean="0"/>
              <a:t>Text Ebene 2 </a:t>
            </a: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7543800" y="64008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200" b="1">
                <a:latin typeface="Arial Narrow" pitchFamily="34" charset="0"/>
              </a:rPr>
              <a:t>www.arbeiterkammer.at</a:t>
            </a:r>
            <a:endParaRPr lang="de-DE" sz="1200" b="1">
              <a:latin typeface="Arial Narrow" pitchFamily="34" charset="0"/>
            </a:endParaRPr>
          </a:p>
        </p:txBody>
      </p:sp>
      <p:sp>
        <p:nvSpPr>
          <p:cNvPr id="17444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9875"/>
            <a:ext cx="77025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54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KLICKEN SIE, UM DAS TITELFORMAT ZU BEARBEITEN</a:t>
            </a:r>
          </a:p>
        </p:txBody>
      </p:sp>
      <p:sp>
        <p:nvSpPr>
          <p:cNvPr id="1744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416675"/>
            <a:ext cx="661828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00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de-AT"/>
              <a:t>Thema - Seite </a:t>
            </a:r>
            <a:fld id="{6E74156A-BBCC-4155-98A8-2C2FD79A0CD6}" type="slidenum">
              <a:rPr lang="de-AT"/>
              <a:pPr/>
              <a:t>‹Nr.›</a:t>
            </a:fld>
            <a:endParaRPr lang="de-AT"/>
          </a:p>
        </p:txBody>
      </p:sp>
      <p:pic>
        <p:nvPicPr>
          <p:cNvPr id="17446" name="Picture 38" descr="akoesterreichro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988" y="5661025"/>
            <a:ext cx="1497012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55600" indent="-355600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chemeClr val="bg2"/>
        </a:buClr>
        <a:buFont typeface="Wingdings" pitchFamily="2" charset="2"/>
        <a:buBlip>
          <a:blip r:embed="rId14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357188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2400">
          <a:solidFill>
            <a:schemeClr val="tx1"/>
          </a:solidFill>
          <a:latin typeface="+mn-lt"/>
        </a:defRPr>
      </a:lvl2pPr>
      <a:lvl3pPr marL="647700" indent="-288925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chemeClr val="bg2"/>
        </a:buClr>
        <a:buFont typeface="Wingdings" pitchFamily="2" charset="2"/>
        <a:buBlip>
          <a:blip r:embed="rId14"/>
        </a:buBlip>
        <a:defRPr sz="2000" b="1">
          <a:solidFill>
            <a:schemeClr val="tx1"/>
          </a:solidFill>
          <a:latin typeface="+mn-lt"/>
        </a:defRPr>
      </a:lvl3pPr>
      <a:lvl4pPr marL="649288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4pPr>
      <a:lvl5pPr marL="21558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5pPr>
      <a:lvl6pPr marL="26130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30702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5274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9846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b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AT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GuKG</a:t>
            </a:r>
            <a:r>
              <a:rPr lang="de-AT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Novelle 2016</a:t>
            </a:r>
            <a:endParaRPr lang="de-AT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sz="1100" b="0" dirty="0" smtClean="0">
                <a:solidFill>
                  <a:srgbClr val="777777"/>
                </a:solidFill>
              </a:rPr>
              <a:t>Erstellt von:</a:t>
            </a:r>
          </a:p>
          <a:p>
            <a:r>
              <a:rPr lang="de-AT" sz="1100" b="0" dirty="0" smtClean="0">
                <a:solidFill>
                  <a:srgbClr val="777777"/>
                </a:solidFill>
              </a:rPr>
              <a:t>Gerold Gassenbauer, Mag. Alexander Gratzer, </a:t>
            </a:r>
            <a:r>
              <a:rPr lang="de-AT" sz="1100" b="0" dirty="0" err="1" smtClean="0">
                <a:solidFill>
                  <a:srgbClr val="777777"/>
                </a:solidFill>
              </a:rPr>
              <a:t>Mag.a</a:t>
            </a:r>
            <a:r>
              <a:rPr lang="de-AT" sz="1100" b="0" dirty="0" smtClean="0">
                <a:solidFill>
                  <a:srgbClr val="777777"/>
                </a:solidFill>
              </a:rPr>
              <a:t> Cathrine Grigo, </a:t>
            </a:r>
            <a:r>
              <a:rPr lang="de-AT" sz="1100" b="0" dirty="0" err="1" smtClean="0">
                <a:solidFill>
                  <a:srgbClr val="777777"/>
                </a:solidFill>
              </a:rPr>
              <a:t>Mag.a</a:t>
            </a:r>
            <a:r>
              <a:rPr lang="de-AT" sz="1100" b="0" dirty="0" smtClean="0">
                <a:solidFill>
                  <a:srgbClr val="777777"/>
                </a:solidFill>
              </a:rPr>
              <a:t> Angelika Hais, DGKS </a:t>
            </a:r>
            <a:r>
              <a:rPr lang="de-AT" sz="1100" b="0" dirty="0" err="1" smtClean="0">
                <a:solidFill>
                  <a:srgbClr val="777777"/>
                </a:solidFill>
              </a:rPr>
              <a:t>Mag.a</a:t>
            </a:r>
            <a:r>
              <a:rPr lang="de-AT" sz="1100" b="0" dirty="0" smtClean="0">
                <a:solidFill>
                  <a:srgbClr val="777777"/>
                </a:solidFill>
              </a:rPr>
              <a:t> Daniela Russinger, DGKP Mag. Karl Schwaiger</a:t>
            </a:r>
          </a:p>
          <a:p>
            <a:endParaRPr lang="de-AT" sz="1100" b="0" dirty="0" smtClean="0">
              <a:solidFill>
                <a:srgbClr val="777777"/>
              </a:solidFill>
            </a:endParaRPr>
          </a:p>
          <a:p>
            <a:endParaRPr lang="de-AT" sz="1200" b="0" dirty="0" smtClean="0">
              <a:solidFill>
                <a:srgbClr val="777777"/>
              </a:solidFill>
            </a:endParaRPr>
          </a:p>
          <a:p>
            <a:endParaRPr lang="de-AT" b="0" dirty="0">
              <a:solidFill>
                <a:srgbClr val="777777"/>
              </a:solidFill>
            </a:endParaRPr>
          </a:p>
        </p:txBody>
      </p:sp>
      <p:pic>
        <p:nvPicPr>
          <p:cNvPr id="19458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33256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98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Pflegefachassistenz:</a:t>
            </a:r>
            <a:b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Ausbildung und 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Berufsberechtigung:</a:t>
            </a:r>
            <a:r>
              <a:rPr lang="de-AT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AT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e-AT" dirty="0">
              <a:solidFill>
                <a:srgbClr val="92D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124744"/>
            <a:ext cx="6858000" cy="561662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AT" sz="16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Ausbildungsrahmen</a:t>
            </a:r>
            <a:r>
              <a:rPr lang="de-AT" sz="16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600" b="0" dirty="0" smtClean="0">
                <a:solidFill>
                  <a:schemeClr val="bg2"/>
                </a:solidFill>
                <a:sym typeface="Wingdings" pitchFamily="2" charset="2"/>
              </a:rPr>
              <a:t>auch </a:t>
            </a:r>
            <a:r>
              <a:rPr lang="de-AT" sz="1600" b="0" dirty="0">
                <a:solidFill>
                  <a:schemeClr val="bg2"/>
                </a:solidFill>
                <a:sym typeface="Wingdings" pitchFamily="2" charset="2"/>
              </a:rPr>
              <a:t>im Rahmen eines Dienstverhältnisses, </a:t>
            </a:r>
            <a:r>
              <a:rPr lang="de-AT" sz="1600" b="0" dirty="0" err="1">
                <a:solidFill>
                  <a:schemeClr val="bg2"/>
                </a:solidFill>
                <a:sym typeface="Wingdings" pitchFamily="2" charset="2"/>
              </a:rPr>
              <a:t>iVm</a:t>
            </a:r>
            <a:r>
              <a:rPr lang="de-AT" sz="1600" b="0" dirty="0">
                <a:solidFill>
                  <a:schemeClr val="bg2"/>
                </a:solidFill>
                <a:sym typeface="Wingdings" pitchFamily="2" charset="2"/>
              </a:rPr>
              <a:t> </a:t>
            </a:r>
            <a:r>
              <a:rPr lang="de-DE" sz="1600" b="0" dirty="0">
                <a:solidFill>
                  <a:schemeClr val="bg2"/>
                </a:solidFill>
              </a:rPr>
              <a:t>Teilzeit </a:t>
            </a:r>
            <a:r>
              <a:rPr lang="de-DE" sz="1600" b="0" dirty="0" err="1" smtClean="0">
                <a:solidFill>
                  <a:schemeClr val="bg2"/>
                </a:solidFill>
              </a:rPr>
              <a:t>oa</a:t>
            </a:r>
            <a:endParaRPr lang="de-DE" sz="1600" b="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de-AT" sz="1600" b="0" dirty="0">
              <a:solidFill>
                <a:schemeClr val="bg2"/>
              </a:solidFill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AT" sz="16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berufliche </a:t>
            </a:r>
            <a:r>
              <a:rPr lang="de-AT" sz="16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Erstausbildung: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600" b="0" dirty="0">
                <a:solidFill>
                  <a:schemeClr val="bg2"/>
                </a:solidFill>
                <a:sym typeface="Wingdings" pitchFamily="2" charset="2"/>
              </a:rPr>
              <a:t>verpflichtend (</a:t>
            </a:r>
            <a:r>
              <a:rPr lang="de-AT" sz="1600" b="0" dirty="0" smtClean="0">
                <a:solidFill>
                  <a:schemeClr val="bg2"/>
                </a:solidFill>
                <a:sym typeface="Wingdings" pitchFamily="2" charset="2"/>
              </a:rPr>
              <a:t>Ausnahmen!)</a:t>
            </a:r>
          </a:p>
          <a:p>
            <a:pPr marL="0" indent="0">
              <a:lnSpc>
                <a:spcPct val="100000"/>
              </a:lnSpc>
              <a:buNone/>
            </a:pPr>
            <a:endParaRPr lang="de-AT" sz="1600" b="0" dirty="0" smtClean="0">
              <a:solidFill>
                <a:schemeClr val="bg2"/>
              </a:solidFill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AT" sz="16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Fortbildungspflicht</a:t>
            </a:r>
            <a:r>
              <a:rPr lang="de-AT" sz="16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600" b="0" dirty="0">
                <a:solidFill>
                  <a:schemeClr val="bg2"/>
                </a:solidFill>
                <a:sym typeface="Wingdings" pitchFamily="2" charset="2"/>
              </a:rPr>
              <a:t>40 Stunden innerhalb von 5 Jahren </a:t>
            </a:r>
            <a:endParaRPr lang="de-AT" sz="1600" b="0" dirty="0" smtClean="0">
              <a:solidFill>
                <a:schemeClr val="bg2"/>
              </a:solidFill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endParaRPr lang="de-AT" sz="1600" b="0" dirty="0">
              <a:solidFill>
                <a:schemeClr val="bg2"/>
              </a:solidFill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AT" sz="16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Berufsausübung</a:t>
            </a:r>
            <a:r>
              <a:rPr lang="de-AT" sz="16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600" b="0" dirty="0">
                <a:solidFill>
                  <a:schemeClr val="bg2"/>
                </a:solidFill>
                <a:sym typeface="Wingdings" pitchFamily="2" charset="2"/>
              </a:rPr>
              <a:t>im Dienstverhältnis </a:t>
            </a:r>
            <a:r>
              <a:rPr lang="de-AT" sz="1600" b="0" dirty="0" smtClean="0">
                <a:solidFill>
                  <a:schemeClr val="bg2"/>
                </a:solidFill>
                <a:sym typeface="Wingdings" pitchFamily="2" charset="2"/>
              </a:rPr>
              <a:t>möglich</a:t>
            </a:r>
          </a:p>
          <a:p>
            <a:pPr marL="0" indent="0">
              <a:lnSpc>
                <a:spcPct val="100000"/>
              </a:lnSpc>
              <a:buNone/>
            </a:pPr>
            <a:endParaRPr lang="de-AT" sz="1600" b="0" dirty="0">
              <a:solidFill>
                <a:schemeClr val="bg2"/>
              </a:solidFill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AT" sz="16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Registrierungspflicht: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600" b="0" dirty="0" smtClean="0">
                <a:solidFill>
                  <a:schemeClr val="bg2"/>
                </a:solidFill>
                <a:sym typeface="Wingdings" pitchFamily="2" charset="2"/>
              </a:rPr>
              <a:t>Ab 1.1.2018</a:t>
            </a:r>
          </a:p>
          <a:p>
            <a:pPr marL="0" indent="0">
              <a:lnSpc>
                <a:spcPct val="100000"/>
              </a:lnSpc>
              <a:buNone/>
            </a:pPr>
            <a:endParaRPr lang="de-AT" sz="1600" b="0" dirty="0">
              <a:solidFill>
                <a:schemeClr val="bg2"/>
              </a:solidFill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16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Sozialversicherung</a:t>
            </a:r>
            <a:r>
              <a:rPr lang="de-DE" sz="16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600" b="0" dirty="0">
                <a:solidFill>
                  <a:schemeClr val="bg2"/>
                </a:solidFill>
              </a:rPr>
              <a:t>für </a:t>
            </a:r>
            <a:r>
              <a:rPr lang="de-DE" sz="1600" b="0" dirty="0" err="1">
                <a:solidFill>
                  <a:schemeClr val="bg2"/>
                </a:solidFill>
              </a:rPr>
              <a:t>SchülerInnen</a:t>
            </a:r>
            <a:r>
              <a:rPr lang="de-DE" sz="1600" b="0" dirty="0">
                <a:solidFill>
                  <a:schemeClr val="bg2"/>
                </a:solidFill>
              </a:rPr>
              <a:t> an Lehrgängen und Schulen für </a:t>
            </a:r>
            <a:r>
              <a:rPr lang="de-DE" sz="1600" b="0" dirty="0" err="1" smtClean="0">
                <a:solidFill>
                  <a:schemeClr val="bg2"/>
                </a:solidFill>
              </a:rPr>
              <a:t>GuK</a:t>
            </a:r>
            <a:endParaRPr lang="de-DE" sz="1600" b="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1600" b="0" dirty="0" smtClean="0">
              <a:solidFill>
                <a:schemeClr val="bg2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de-DE" sz="16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Zugang zur </a:t>
            </a:r>
            <a:r>
              <a:rPr lang="de-DE" sz="16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Berufsreifeprüfung!</a:t>
            </a:r>
            <a:endParaRPr lang="de-DE" sz="16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endParaRPr lang="de-DE" sz="1600" dirty="0">
              <a:sym typeface="Wingdings" pitchFamily="2" charset="2"/>
            </a:endParaRP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7110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Pflegefachassistenz – </a:t>
            </a:r>
            <a:br>
              <a:rPr lang="de-AT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Tätigkeitsbereich: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340768"/>
            <a:ext cx="6858000" cy="4608512"/>
          </a:xfrm>
        </p:spPr>
        <p:txBody>
          <a:bodyPr/>
          <a:lstStyle/>
          <a:p>
            <a:pPr marL="0" indent="0">
              <a:buNone/>
            </a:pPr>
            <a:r>
              <a:rPr lang="de-AT" sz="1600" b="0" dirty="0" smtClean="0">
                <a:solidFill>
                  <a:schemeClr val="bg2"/>
                </a:solidFill>
              </a:rPr>
              <a:t>Eigenverantwortliche Durchführung pflegerischer Aufgaben:</a:t>
            </a:r>
          </a:p>
          <a:p>
            <a:pPr marL="342900" indent="-342900">
              <a:buAutoNum type="arabicPeriod"/>
            </a:pPr>
            <a:r>
              <a:rPr lang="de-AT" sz="1600" b="0" dirty="0" smtClean="0">
                <a:solidFill>
                  <a:schemeClr val="bg2"/>
                </a:solidFill>
              </a:rPr>
              <a:t>Mitwirkung beim </a:t>
            </a:r>
            <a:r>
              <a:rPr lang="de-AT" sz="1600" b="0" dirty="0" err="1" smtClean="0">
                <a:solidFill>
                  <a:schemeClr val="bg2"/>
                </a:solidFill>
              </a:rPr>
              <a:t>Pflegeassessment</a:t>
            </a:r>
            <a:endParaRPr lang="de-AT" sz="1600" b="0" dirty="0" smtClean="0">
              <a:solidFill>
                <a:schemeClr val="bg2"/>
              </a:solidFill>
            </a:endParaRPr>
          </a:p>
          <a:p>
            <a:pPr marL="342900" indent="-342900">
              <a:buAutoNum type="arabicPeriod"/>
            </a:pPr>
            <a:r>
              <a:rPr lang="de-AT" sz="1600" b="0" dirty="0" smtClean="0">
                <a:solidFill>
                  <a:schemeClr val="bg2"/>
                </a:solidFill>
              </a:rPr>
              <a:t>Beobachtung des Gesundheitszustandes</a:t>
            </a:r>
          </a:p>
          <a:p>
            <a:pPr marL="342900" indent="-342900">
              <a:buAutoNum type="arabicPeriod"/>
            </a:pPr>
            <a:r>
              <a:rPr lang="de-AT" sz="1600" b="0" dirty="0" smtClean="0">
                <a:solidFill>
                  <a:schemeClr val="bg2"/>
                </a:solidFill>
              </a:rPr>
              <a:t>Durchführung der übertragenen Pflegemaßnahmen</a:t>
            </a:r>
          </a:p>
          <a:p>
            <a:pPr marL="342900" indent="-342900">
              <a:buAutoNum type="arabicPeriod"/>
            </a:pPr>
            <a:r>
              <a:rPr lang="de-AT" sz="1600" b="0" dirty="0" smtClean="0">
                <a:solidFill>
                  <a:schemeClr val="bg2"/>
                </a:solidFill>
              </a:rPr>
              <a:t>Information, Kommunikation und Begleitung</a:t>
            </a:r>
          </a:p>
          <a:p>
            <a:pPr marL="342900" indent="-342900">
              <a:buAutoNum type="arabicPeriod"/>
            </a:pPr>
            <a:r>
              <a:rPr lang="de-AT" sz="1600" b="0" dirty="0" smtClean="0">
                <a:solidFill>
                  <a:schemeClr val="bg2"/>
                </a:solidFill>
              </a:rPr>
              <a:t>Mitwirkung an der praktischen Ausbildung in der PA</a:t>
            </a:r>
          </a:p>
          <a:p>
            <a:pPr marL="342900" indent="-342900">
              <a:buAutoNum type="arabicPeriod"/>
            </a:pPr>
            <a:r>
              <a:rPr lang="de-AT" sz="1600" b="0" dirty="0" smtClean="0">
                <a:solidFill>
                  <a:schemeClr val="bg2"/>
                </a:solidFill>
              </a:rPr>
              <a:t>Handeln in Notfällen</a:t>
            </a:r>
          </a:p>
          <a:p>
            <a:pPr marL="342900" indent="-342900">
              <a:buAutoNum type="arabicPeriod"/>
            </a:pPr>
            <a:r>
              <a:rPr lang="de-AT" sz="1600" b="0" dirty="0" smtClean="0">
                <a:solidFill>
                  <a:schemeClr val="bg2"/>
                </a:solidFill>
              </a:rPr>
              <a:t>Mitwirkung bei Therapie und Diagnostik</a:t>
            </a:r>
          </a:p>
          <a:p>
            <a:pPr marL="0" indent="0">
              <a:buNone/>
            </a:pPr>
            <a:endParaRPr lang="de-AT" sz="1600" b="0" dirty="0" smtClean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de-DE" sz="1600" b="0" dirty="0">
                <a:solidFill>
                  <a:srgbClr val="C00000"/>
                </a:solidFill>
                <a:sym typeface="Wingdings" pitchFamily="2" charset="2"/>
              </a:rPr>
              <a:t>Durchführung von Pflegemaßnahmen/Unterweisung Auszubildender </a:t>
            </a:r>
            <a:r>
              <a:rPr lang="de-DE" sz="1600" b="0" dirty="0" smtClean="0">
                <a:solidFill>
                  <a:srgbClr val="C00000"/>
                </a:solidFill>
                <a:sym typeface="Wingdings" pitchFamily="2" charset="2"/>
              </a:rPr>
              <a:t>nur nach Anordnung durch DGKP (keine Aufsicht)! </a:t>
            </a:r>
            <a:r>
              <a:rPr lang="de-DE" sz="1600" b="0" dirty="0">
                <a:solidFill>
                  <a:srgbClr val="C00000"/>
                </a:solidFill>
                <a:sym typeface="Wingdings" pitchFamily="2" charset="2"/>
              </a:rPr>
              <a:t>Im extramuralen </a:t>
            </a:r>
            <a:r>
              <a:rPr lang="de-DE" sz="1600" b="0" dirty="0" smtClean="0">
                <a:solidFill>
                  <a:srgbClr val="C00000"/>
                </a:solidFill>
                <a:sym typeface="Wingdings" pitchFamily="2" charset="2"/>
              </a:rPr>
              <a:t>Bereich: Anordnung schriftlich!</a:t>
            </a:r>
            <a:endParaRPr lang="de-AT" sz="1600" b="0" dirty="0" smtClean="0">
              <a:solidFill>
                <a:srgbClr val="C00000"/>
              </a:solidFill>
            </a:endParaRPr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567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269874"/>
            <a:ext cx="7702550" cy="1214910"/>
          </a:xfrm>
        </p:spPr>
        <p:txBody>
          <a:bodyPr/>
          <a:lstStyle/>
          <a:p>
            <a:pPr marL="0" indent="0"/>
            <a:r>
              <a:rPr lang="de-AT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Pflegefachassistenz –</a:t>
            </a:r>
            <a:br>
              <a:rPr lang="de-AT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Mitwirkung </a:t>
            </a:r>
            <a:r>
              <a:rPr lang="de-DE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 </a:t>
            </a:r>
            <a:r>
              <a:rPr lang="de-DE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Diagnostik&amp;Therapie</a:t>
            </a:r>
            <a:r>
              <a:rPr lang="de-DE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de-AT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412776"/>
            <a:ext cx="6858000" cy="5112568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AutoNum type="arabicPeriod"/>
            </a:pPr>
            <a:r>
              <a:rPr lang="de-DE" sz="1600" b="0" dirty="0" smtClean="0">
                <a:solidFill>
                  <a:schemeClr val="bg2"/>
                </a:solidFill>
              </a:rPr>
              <a:t>Durchführen </a:t>
            </a:r>
            <a:r>
              <a:rPr lang="de-DE" sz="1600" b="0" dirty="0">
                <a:solidFill>
                  <a:schemeClr val="bg2"/>
                </a:solidFill>
              </a:rPr>
              <a:t>standardisierter diagnostischer Programme </a:t>
            </a:r>
            <a:br>
              <a:rPr lang="de-DE" sz="1600" b="0" dirty="0">
                <a:solidFill>
                  <a:schemeClr val="bg2"/>
                </a:solidFill>
              </a:rPr>
            </a:br>
            <a:r>
              <a:rPr lang="de-DE" sz="1600" b="0" dirty="0">
                <a:solidFill>
                  <a:schemeClr val="bg2"/>
                </a:solidFill>
              </a:rPr>
              <a:t>(z.B. EKG, EEG, BIA, </a:t>
            </a:r>
            <a:r>
              <a:rPr lang="de-DE" sz="1600" b="0" dirty="0" smtClean="0">
                <a:solidFill>
                  <a:schemeClr val="bg2"/>
                </a:solidFill>
              </a:rPr>
              <a:t>Lungenfunktionstest).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endParaRPr lang="de-DE" sz="1600" b="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de-DE" sz="1600" b="0" dirty="0">
                <a:solidFill>
                  <a:schemeClr val="bg2"/>
                </a:solidFill>
              </a:rPr>
              <a:t>Legen und Entfernen von transnasalen &amp; transoralen </a:t>
            </a:r>
            <a:r>
              <a:rPr lang="de-DE" sz="1600" b="0" dirty="0" smtClean="0">
                <a:solidFill>
                  <a:schemeClr val="bg2"/>
                </a:solidFill>
              </a:rPr>
              <a:t>Magensonden.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rabicPeriod"/>
            </a:pPr>
            <a:endParaRPr lang="de-AT" sz="1600" b="0" dirty="0">
              <a:solidFill>
                <a:schemeClr val="bg2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de-DE" sz="1600" b="0" dirty="0">
                <a:solidFill>
                  <a:schemeClr val="bg2"/>
                </a:solidFill>
              </a:rPr>
              <a:t>Setzen und Entfernen von </a:t>
            </a:r>
            <a:r>
              <a:rPr lang="de-DE" sz="1600" b="0" dirty="0" err="1">
                <a:solidFill>
                  <a:schemeClr val="bg2"/>
                </a:solidFill>
              </a:rPr>
              <a:t>transurethralen</a:t>
            </a:r>
            <a:r>
              <a:rPr lang="de-DE" sz="1600" b="0" dirty="0">
                <a:solidFill>
                  <a:schemeClr val="bg2"/>
                </a:solidFill>
              </a:rPr>
              <a:t> Kathetern (</a:t>
            </a:r>
            <a:r>
              <a:rPr lang="de-DE" sz="1600" b="0" dirty="0" smtClean="0">
                <a:solidFill>
                  <a:schemeClr val="bg2"/>
                </a:solidFill>
              </a:rPr>
              <a:t>Frau) 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rabicPeriod"/>
            </a:pPr>
            <a:endParaRPr lang="de-DE" sz="1600" b="0" dirty="0">
              <a:solidFill>
                <a:schemeClr val="bg2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de-DE" sz="1600" b="0" dirty="0">
                <a:solidFill>
                  <a:schemeClr val="bg2"/>
                </a:solidFill>
              </a:rPr>
              <a:t>Ab- und Anschluss laufender Infusionen bei liegendem </a:t>
            </a:r>
            <a:r>
              <a:rPr lang="de-DE" sz="1600" b="0" dirty="0" err="1">
                <a:solidFill>
                  <a:schemeClr val="bg2"/>
                </a:solidFill>
              </a:rPr>
              <a:t>periphervenösem</a:t>
            </a:r>
            <a:r>
              <a:rPr lang="de-DE" sz="1600" b="0" dirty="0">
                <a:solidFill>
                  <a:schemeClr val="bg2"/>
                </a:solidFill>
              </a:rPr>
              <a:t> Gefäßzugang, die Aufrechterhaltung dessen Durchgängigkeit und dessen Entfernung, </a:t>
            </a:r>
            <a:r>
              <a:rPr lang="de-DE" sz="1600" b="0" dirty="0" smtClean="0">
                <a:solidFill>
                  <a:schemeClr val="bg2"/>
                </a:solidFill>
              </a:rPr>
              <a:t>ausgenommen Zytostatika</a:t>
            </a:r>
            <a:r>
              <a:rPr lang="de-DE" sz="1600" b="0" dirty="0">
                <a:solidFill>
                  <a:schemeClr val="bg2"/>
                </a:solidFill>
              </a:rPr>
              <a:t>, Transfusion von Vollblut und/oder </a:t>
            </a:r>
            <a:r>
              <a:rPr lang="de-DE" sz="1600" b="0" dirty="0" smtClean="0">
                <a:solidFill>
                  <a:schemeClr val="bg2"/>
                </a:solidFill>
              </a:rPr>
              <a:t>Blutbestandteilen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rabicPeriod"/>
            </a:pPr>
            <a:endParaRPr lang="de-DE" sz="1600" b="0" dirty="0">
              <a:solidFill>
                <a:schemeClr val="bg2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de-DE" sz="1600" b="0" dirty="0">
                <a:solidFill>
                  <a:schemeClr val="bg2"/>
                </a:solidFill>
              </a:rPr>
              <a:t>Anlegen von Miedern, Orthesen und elektrisch betriebenen </a:t>
            </a:r>
            <a:br>
              <a:rPr lang="de-DE" sz="1600" b="0" dirty="0">
                <a:solidFill>
                  <a:schemeClr val="bg2"/>
                </a:solidFill>
              </a:rPr>
            </a:br>
            <a:r>
              <a:rPr lang="de-DE" sz="1600" b="0" dirty="0">
                <a:solidFill>
                  <a:schemeClr val="bg2"/>
                </a:solidFill>
              </a:rPr>
              <a:t>Bewegungsschienen nach vorgegebener </a:t>
            </a:r>
            <a:r>
              <a:rPr lang="de-DE" sz="1600" b="0" dirty="0" smtClean="0">
                <a:solidFill>
                  <a:schemeClr val="bg2"/>
                </a:solidFill>
              </a:rPr>
              <a:t>Einstellung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rabicPeriod"/>
            </a:pPr>
            <a:endParaRPr lang="de-DE" sz="1600" b="0" dirty="0">
              <a:solidFill>
                <a:schemeClr val="bg2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de-DE" sz="1600" b="0" dirty="0" smtClean="0">
                <a:solidFill>
                  <a:srgbClr val="C00000"/>
                </a:solidFill>
              </a:rPr>
              <a:t>Im Einzelfall nach schriftlicher Anordnung! Delegation möglich (Aufsicht durch DGKP)!</a:t>
            </a:r>
            <a:endParaRPr lang="de-DE" sz="1600" b="0" dirty="0">
              <a:solidFill>
                <a:srgbClr val="C00000"/>
              </a:solidFill>
            </a:endParaRPr>
          </a:p>
          <a:p>
            <a:pPr marL="342900" indent="-342900">
              <a:buFont typeface="Wingdings" pitchFamily="2" charset="2"/>
              <a:buAutoNum type="arabicPeriod"/>
            </a:pPr>
            <a:endParaRPr lang="de-DE" sz="1800" dirty="0"/>
          </a:p>
        </p:txBody>
      </p:sp>
      <p:pic>
        <p:nvPicPr>
          <p:cNvPr id="5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3256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357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Pflegeassistenz -</a:t>
            </a: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Verkürzte 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Ausbildung zum gehobenen Dienst für Gesundheits- und Krankenpflege: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b="0" dirty="0" smtClean="0">
                <a:solidFill>
                  <a:schemeClr val="bg2"/>
                </a:solidFill>
              </a:rPr>
              <a:t>Für Personen</a:t>
            </a:r>
            <a:r>
              <a:rPr lang="de-DE" sz="1800" b="0" dirty="0">
                <a:solidFill>
                  <a:schemeClr val="bg2"/>
                </a:solidFill>
              </a:rPr>
              <a:t>, </a:t>
            </a:r>
            <a:r>
              <a:rPr lang="de-DE" sz="1800" b="0" dirty="0" smtClean="0">
                <a:solidFill>
                  <a:schemeClr val="bg2"/>
                </a:solidFill>
              </a:rPr>
              <a:t>die</a:t>
            </a:r>
          </a:p>
          <a:p>
            <a:pPr marL="0" indent="0">
              <a:buNone/>
            </a:pPr>
            <a:endParaRPr lang="de-DE" sz="1800" b="0" dirty="0">
              <a:solidFill>
                <a:schemeClr val="bg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1800" b="0" dirty="0">
                <a:solidFill>
                  <a:schemeClr val="bg2"/>
                </a:solidFill>
              </a:rPr>
              <a:t>über eine Berufsberechtigung in der Pflegeassistenz verfügen und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800" b="0" dirty="0">
                <a:solidFill>
                  <a:schemeClr val="bg2"/>
                </a:solidFill>
              </a:rPr>
              <a:t>die Pflegeassistenz in einem Dienstverhältnis durch zwei Jahre vollbeschäftigt oder entsprechend länger bei Teilzeitbeschäftigung ausgeübt </a:t>
            </a:r>
            <a:r>
              <a:rPr lang="de-DE" sz="1800" b="0" dirty="0" smtClean="0">
                <a:solidFill>
                  <a:schemeClr val="bg2"/>
                </a:solidFill>
              </a:rPr>
              <a:t>haben.</a:t>
            </a:r>
            <a:endParaRPr lang="de-DE" sz="1800" b="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de-DE" sz="1800" b="0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63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AT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gehobene Dienst für Gesundheits- und Krankenpflege</a:t>
            </a:r>
            <a:endParaRPr lang="de-AT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399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b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Ausbildung und Berufsberechtigung: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124744"/>
            <a:ext cx="6858000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AT" sz="18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Fortbildungspflicht: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AT" sz="1800" b="0" dirty="0">
                <a:solidFill>
                  <a:schemeClr val="bg2"/>
                </a:solidFill>
                <a:sym typeface="Wingdings" pitchFamily="2" charset="2"/>
              </a:rPr>
              <a:t>60 Stunden (!) innerhalb von 5 </a:t>
            </a:r>
            <a:r>
              <a:rPr lang="de-AT" sz="1800" b="0" dirty="0" smtClean="0">
                <a:solidFill>
                  <a:schemeClr val="bg2"/>
                </a:solidFill>
                <a:sym typeface="Wingdings" pitchFamily="2" charset="2"/>
              </a:rPr>
              <a:t>Jahren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AT" sz="18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Berufsausübung</a:t>
            </a:r>
            <a:r>
              <a:rPr lang="de-AT" sz="18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AT" sz="1800" b="0" dirty="0">
                <a:solidFill>
                  <a:schemeClr val="bg2"/>
                </a:solidFill>
                <a:sym typeface="Wingdings" pitchFamily="2" charset="2"/>
              </a:rPr>
              <a:t>im Dienstverhältnis oder freiberuflich </a:t>
            </a:r>
            <a:r>
              <a:rPr lang="de-AT" sz="1800" b="0" dirty="0" smtClean="0">
                <a:solidFill>
                  <a:schemeClr val="bg2"/>
                </a:solidFill>
                <a:sym typeface="Wingdings" pitchFamily="2" charset="2"/>
              </a:rPr>
              <a:t>möglich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AT" sz="18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Registrierungspflicht</a:t>
            </a:r>
            <a:r>
              <a:rPr lang="de-AT" sz="18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AT" sz="1800" b="0" dirty="0">
                <a:solidFill>
                  <a:schemeClr val="bg2"/>
                </a:solidFill>
                <a:sym typeface="Wingdings" pitchFamily="2" charset="2"/>
              </a:rPr>
              <a:t>Ab </a:t>
            </a:r>
            <a:r>
              <a:rPr lang="de-AT" sz="1800" b="0" dirty="0" smtClean="0">
                <a:solidFill>
                  <a:schemeClr val="bg2"/>
                </a:solidFill>
                <a:sym typeface="Wingdings" pitchFamily="2" charset="2"/>
              </a:rPr>
              <a:t>1.1.2018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8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Sozialversicherung</a:t>
            </a:r>
            <a:r>
              <a:rPr lang="de-DE" sz="18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800" b="0" dirty="0">
                <a:solidFill>
                  <a:schemeClr val="bg2"/>
                </a:solidFill>
              </a:rPr>
              <a:t>Selbstversicherung für Schüler &amp; Studenten </a:t>
            </a:r>
            <a:r>
              <a:rPr lang="de-DE" sz="1800" b="0" dirty="0" smtClean="0">
                <a:solidFill>
                  <a:schemeClr val="bg2"/>
                </a:solidFill>
              </a:rPr>
              <a:t>möglich</a:t>
            </a:r>
          </a:p>
          <a:p>
            <a:pPr marL="0" indent="0">
              <a:spcBef>
                <a:spcPts val="0"/>
              </a:spcBef>
              <a:buNone/>
            </a:pPr>
            <a:endParaRPr lang="de-DE" sz="1800" b="0" dirty="0" smtClean="0">
              <a:solidFill>
                <a:schemeClr val="bg2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de-AT" sz="18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Bezug </a:t>
            </a:r>
            <a:r>
              <a:rPr lang="de-AT" sz="18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von Studienbeihilfe möglich (Taschengeld entfällt!)</a:t>
            </a:r>
            <a:endParaRPr lang="de-DE" sz="1800" b="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201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</a:t>
            </a: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Berufsbild: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124744"/>
            <a:ext cx="6858000" cy="5040560"/>
          </a:xfrm>
        </p:spPr>
        <p:txBody>
          <a:bodyPr/>
          <a:lstStyle/>
          <a:p>
            <a:pPr marL="0" indent="0">
              <a:buNone/>
            </a:pPr>
            <a:r>
              <a:rPr lang="de-DE" sz="18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gehobene Dienst für Gesundheits- und Krankenpflege trägt die Verantwortung für die unmittelbare und mittelbare Pflege von Menschen </a:t>
            </a:r>
          </a:p>
          <a:p>
            <a:r>
              <a:rPr lang="de-DE" sz="1800" b="0" dirty="0">
                <a:solidFill>
                  <a:schemeClr val="bg2"/>
                </a:solidFill>
              </a:rPr>
              <a:t>in allen Altersstufen, Familien und Bevölkerungsgruppen </a:t>
            </a:r>
          </a:p>
          <a:p>
            <a:r>
              <a:rPr lang="de-DE" sz="1800" b="0" dirty="0">
                <a:solidFill>
                  <a:schemeClr val="bg2"/>
                </a:solidFill>
              </a:rPr>
              <a:t>in mobilen, ambulanten, teilstationären und stationären Versorgungsformen sowie</a:t>
            </a:r>
          </a:p>
          <a:p>
            <a:r>
              <a:rPr lang="de-DE" sz="1800" b="0" dirty="0">
                <a:solidFill>
                  <a:schemeClr val="bg2"/>
                </a:solidFill>
              </a:rPr>
              <a:t>allen Versorgungsstufen (Primärversorgung, ambulante spezialisierte Versorgung sowie stationäre Versorgung). </a:t>
            </a:r>
          </a:p>
          <a:p>
            <a:r>
              <a:rPr lang="de-DE" sz="1800" b="0" dirty="0">
                <a:solidFill>
                  <a:schemeClr val="bg2"/>
                </a:solidFill>
              </a:rPr>
              <a:t>Handlungsleitend sind dabei ethische, rechtliche, interkulturelle, psychosoziale und systemische Perspektiven und Grundsätze. </a:t>
            </a:r>
            <a:endParaRPr lang="de-AT" dirty="0">
              <a:solidFill>
                <a:schemeClr val="bg2"/>
              </a:solidFill>
            </a:endParaRPr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685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Berufsbild: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b="0" dirty="0">
                <a:solidFill>
                  <a:schemeClr val="bg2"/>
                </a:solidFill>
              </a:rPr>
              <a:t>T</a:t>
            </a:r>
            <a:r>
              <a:rPr lang="de-DE" sz="1800" b="0" dirty="0" smtClean="0">
                <a:solidFill>
                  <a:schemeClr val="bg2"/>
                </a:solidFill>
              </a:rPr>
              <a:t>rägt durch </a:t>
            </a:r>
            <a:r>
              <a:rPr lang="de-DE" sz="1800" b="0" dirty="0">
                <a:solidFill>
                  <a:schemeClr val="bg2"/>
                </a:solidFill>
              </a:rPr>
              <a:t>gesundheitsfördernde, präventive, kurative, rehabilitative sowie palliative Kompetenzen </a:t>
            </a:r>
            <a:r>
              <a:rPr lang="de-DE" sz="1800" b="0" dirty="0" smtClean="0">
                <a:solidFill>
                  <a:schemeClr val="bg2"/>
                </a:solidFill>
              </a:rPr>
              <a:t>zur</a:t>
            </a:r>
            <a:endParaRPr lang="de-DE" sz="1800" b="0" dirty="0">
              <a:solidFill>
                <a:schemeClr val="bg2"/>
              </a:solidFill>
            </a:endParaRPr>
          </a:p>
          <a:p>
            <a:r>
              <a:rPr lang="de-DE" sz="1800" b="0" dirty="0" smtClean="0">
                <a:solidFill>
                  <a:schemeClr val="bg2"/>
                </a:solidFill>
              </a:rPr>
              <a:t>Förderung </a:t>
            </a:r>
            <a:r>
              <a:rPr lang="de-DE" sz="1800" b="0" dirty="0">
                <a:solidFill>
                  <a:schemeClr val="bg2"/>
                </a:solidFill>
              </a:rPr>
              <a:t>und Aufrechterhaltung der Gesundheit, </a:t>
            </a:r>
          </a:p>
          <a:p>
            <a:r>
              <a:rPr lang="de-DE" sz="1800" b="0" dirty="0" smtClean="0">
                <a:solidFill>
                  <a:schemeClr val="bg2"/>
                </a:solidFill>
              </a:rPr>
              <a:t>Unterstützung </a:t>
            </a:r>
            <a:r>
              <a:rPr lang="de-DE" sz="1800" b="0" dirty="0">
                <a:solidFill>
                  <a:schemeClr val="bg2"/>
                </a:solidFill>
              </a:rPr>
              <a:t>des Heilungsprozesses, </a:t>
            </a:r>
            <a:endParaRPr lang="de-DE" sz="1800" b="0" dirty="0" smtClean="0">
              <a:solidFill>
                <a:schemeClr val="bg2"/>
              </a:solidFill>
            </a:endParaRPr>
          </a:p>
          <a:p>
            <a:r>
              <a:rPr lang="de-DE" sz="1800" b="0" dirty="0" smtClean="0">
                <a:solidFill>
                  <a:schemeClr val="bg2"/>
                </a:solidFill>
              </a:rPr>
              <a:t>Linderung </a:t>
            </a:r>
            <a:r>
              <a:rPr lang="de-DE" sz="1800" b="0" dirty="0">
                <a:solidFill>
                  <a:schemeClr val="bg2"/>
                </a:solidFill>
              </a:rPr>
              <a:t>und Bewältigung von gesundheitlicher Beeinträchtigung sowie </a:t>
            </a:r>
          </a:p>
          <a:p>
            <a:r>
              <a:rPr lang="de-DE" sz="1800" b="0" dirty="0" smtClean="0">
                <a:solidFill>
                  <a:schemeClr val="bg2"/>
                </a:solidFill>
              </a:rPr>
              <a:t>Aufrechterhaltung </a:t>
            </a:r>
            <a:r>
              <a:rPr lang="de-DE" sz="1800" b="0" dirty="0">
                <a:solidFill>
                  <a:schemeClr val="bg2"/>
                </a:solidFill>
              </a:rPr>
              <a:t>der höchstmöglichen Lebensqualität </a:t>
            </a:r>
            <a:endParaRPr lang="de-DE" sz="1800" b="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de-DE" sz="1800" b="0" dirty="0" smtClean="0">
                <a:solidFill>
                  <a:schemeClr val="bg2"/>
                </a:solidFill>
              </a:rPr>
              <a:t>bei</a:t>
            </a:r>
            <a:r>
              <a:rPr lang="de-DE" sz="1800" b="0" dirty="0">
                <a:solidFill>
                  <a:schemeClr val="bg2"/>
                </a:solidFill>
              </a:rPr>
              <a:t>.</a:t>
            </a:r>
            <a:endParaRPr lang="de-AT" sz="1800" b="0" dirty="0">
              <a:solidFill>
                <a:schemeClr val="bg2"/>
              </a:solidFill>
            </a:endParaRPr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542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Berufsbild: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1800" b="0" dirty="0" smtClean="0">
                <a:solidFill>
                  <a:schemeClr val="bg2"/>
                </a:solidFill>
              </a:rPr>
              <a:t>Der </a:t>
            </a:r>
            <a:r>
              <a:rPr lang="de-AT" sz="1800" b="0" dirty="0">
                <a:solidFill>
                  <a:schemeClr val="bg2"/>
                </a:solidFill>
              </a:rPr>
              <a:t>gehobene Dienst für Gesundheits- und Krankenpflege </a:t>
            </a:r>
          </a:p>
          <a:p>
            <a:r>
              <a:rPr lang="de-AT" sz="1800" b="0" dirty="0">
                <a:solidFill>
                  <a:schemeClr val="bg2"/>
                </a:solidFill>
              </a:rPr>
              <a:t>entwickelt, organisiert und implementiert Strategien, Konzepte und Programme zur Stärkung der Gesundheitskompetenz, insbesondere bei chronischen Erkrankungen, </a:t>
            </a:r>
          </a:p>
          <a:p>
            <a:r>
              <a:rPr lang="de-AT" sz="1800" b="0" dirty="0">
                <a:solidFill>
                  <a:schemeClr val="bg2"/>
                </a:solidFill>
              </a:rPr>
              <a:t>im Rahmen der Familiengesundheitspflege, der </a:t>
            </a:r>
            <a:r>
              <a:rPr lang="de-AT" sz="1800" b="0" dirty="0" smtClean="0">
                <a:solidFill>
                  <a:schemeClr val="bg2"/>
                </a:solidFill>
              </a:rPr>
              <a:t>Schulgesundheitspflege </a:t>
            </a:r>
          </a:p>
          <a:p>
            <a:r>
              <a:rPr lang="de-AT" sz="1800" b="0" dirty="0" smtClean="0">
                <a:solidFill>
                  <a:schemeClr val="bg2"/>
                </a:solidFill>
              </a:rPr>
              <a:t>sowie der </a:t>
            </a:r>
            <a:r>
              <a:rPr lang="de-AT" sz="1800" b="0" dirty="0">
                <a:solidFill>
                  <a:schemeClr val="bg2"/>
                </a:solidFill>
              </a:rPr>
              <a:t>gemeinde- und bevölkerungsorientierten Pflege.</a:t>
            </a:r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53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Kompetenzbereiche: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Clr>
                <a:srgbClr val="FF0000"/>
              </a:buClr>
              <a:buFont typeface="+mj-lt"/>
              <a:buAutoNum type="arabicPeriod"/>
            </a:pPr>
            <a:r>
              <a:rPr lang="de-DE" sz="2000" dirty="0" smtClean="0">
                <a:solidFill>
                  <a:schemeClr val="bg2"/>
                </a:solidFill>
              </a:rPr>
              <a:t>pflegerische </a:t>
            </a:r>
            <a:r>
              <a:rPr lang="de-DE" sz="2000" dirty="0">
                <a:solidFill>
                  <a:schemeClr val="bg2"/>
                </a:solidFill>
              </a:rPr>
              <a:t>Kernkompetenzen </a:t>
            </a:r>
          </a:p>
          <a:p>
            <a:pPr marL="857250" lvl="1" indent="-457200">
              <a:buClr>
                <a:srgbClr val="FF0000"/>
              </a:buClr>
              <a:buFont typeface="+mj-lt"/>
              <a:buAutoNum type="arabicPeriod"/>
            </a:pPr>
            <a:r>
              <a:rPr lang="de-DE" sz="2000" dirty="0">
                <a:solidFill>
                  <a:schemeClr val="bg2"/>
                </a:solidFill>
              </a:rPr>
              <a:t>Kompetenz bei Notfällen </a:t>
            </a:r>
          </a:p>
          <a:p>
            <a:pPr marL="857250" lvl="1" indent="-457200">
              <a:buClr>
                <a:srgbClr val="FF0000"/>
              </a:buClr>
              <a:buFont typeface="+mj-lt"/>
              <a:buAutoNum type="arabicPeriod"/>
            </a:pPr>
            <a:r>
              <a:rPr lang="de-DE" sz="2000" dirty="0">
                <a:solidFill>
                  <a:schemeClr val="bg2"/>
                </a:solidFill>
              </a:rPr>
              <a:t>Kompetenzen bei medizinischer Diagnostik und Therapie </a:t>
            </a:r>
          </a:p>
          <a:p>
            <a:pPr marL="857250" lvl="1" indent="-457200">
              <a:buClr>
                <a:srgbClr val="FF0000"/>
              </a:buClr>
              <a:buFont typeface="+mj-lt"/>
              <a:buAutoNum type="arabicPeriod"/>
            </a:pPr>
            <a:r>
              <a:rPr lang="de-DE" sz="2000" dirty="0">
                <a:solidFill>
                  <a:schemeClr val="bg2"/>
                </a:solidFill>
              </a:rPr>
              <a:t>Kompetenzen im multiprofessionellen Versorgungsteam </a:t>
            </a:r>
          </a:p>
          <a:p>
            <a:pPr marL="857250" lvl="1" indent="-457200">
              <a:buClr>
                <a:srgbClr val="FF0000"/>
              </a:buClr>
              <a:buFont typeface="+mj-lt"/>
              <a:buAutoNum type="arabicPeriod"/>
            </a:pPr>
            <a:r>
              <a:rPr lang="de-DE" sz="2000" dirty="0">
                <a:solidFill>
                  <a:schemeClr val="bg2"/>
                </a:solidFill>
              </a:rPr>
              <a:t>Spezialisierungen </a:t>
            </a: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194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59311"/>
            <a:ext cx="223224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pieren 3"/>
          <p:cNvGrpSpPr/>
          <p:nvPr/>
        </p:nvGrpSpPr>
        <p:grpSpPr>
          <a:xfrm>
            <a:off x="845677" y="1"/>
            <a:ext cx="9179999" cy="5589239"/>
            <a:chOff x="1008000" y="1295544"/>
            <a:chExt cx="9179999" cy="5157787"/>
          </a:xfr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sp>
          <p:nvSpPr>
            <p:cNvPr id="5" name="Freihandform 4"/>
            <p:cNvSpPr/>
            <p:nvPr/>
          </p:nvSpPr>
          <p:spPr>
            <a:xfrm>
              <a:off x="5916582" y="3952585"/>
              <a:ext cx="4114277" cy="2313798"/>
            </a:xfrm>
            <a:custGeom>
              <a:avLst/>
              <a:gdLst>
                <a:gd name="connsiteX0" fmla="*/ 0 w 4114277"/>
                <a:gd name="connsiteY0" fmla="*/ 231380 h 2313798"/>
                <a:gd name="connsiteX1" fmla="*/ 231380 w 4114277"/>
                <a:gd name="connsiteY1" fmla="*/ 0 h 2313798"/>
                <a:gd name="connsiteX2" fmla="*/ 3882897 w 4114277"/>
                <a:gd name="connsiteY2" fmla="*/ 0 h 2313798"/>
                <a:gd name="connsiteX3" fmla="*/ 4114277 w 4114277"/>
                <a:gd name="connsiteY3" fmla="*/ 231380 h 2313798"/>
                <a:gd name="connsiteX4" fmla="*/ 4114277 w 4114277"/>
                <a:gd name="connsiteY4" fmla="*/ 2082418 h 2313798"/>
                <a:gd name="connsiteX5" fmla="*/ 3882897 w 4114277"/>
                <a:gd name="connsiteY5" fmla="*/ 2313798 h 2313798"/>
                <a:gd name="connsiteX6" fmla="*/ 231380 w 4114277"/>
                <a:gd name="connsiteY6" fmla="*/ 2313798 h 2313798"/>
                <a:gd name="connsiteX7" fmla="*/ 0 w 4114277"/>
                <a:gd name="connsiteY7" fmla="*/ 2082418 h 2313798"/>
                <a:gd name="connsiteX8" fmla="*/ 0 w 4114277"/>
                <a:gd name="connsiteY8" fmla="*/ 231380 h 231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4277" h="2313798">
                  <a:moveTo>
                    <a:pt x="0" y="231380"/>
                  </a:moveTo>
                  <a:cubicBezTo>
                    <a:pt x="0" y="103592"/>
                    <a:pt x="103592" y="0"/>
                    <a:pt x="231380" y="0"/>
                  </a:cubicBezTo>
                  <a:lnTo>
                    <a:pt x="3882897" y="0"/>
                  </a:lnTo>
                  <a:cubicBezTo>
                    <a:pt x="4010685" y="0"/>
                    <a:pt x="4114277" y="103592"/>
                    <a:pt x="4114277" y="231380"/>
                  </a:cubicBezTo>
                  <a:lnTo>
                    <a:pt x="4114277" y="2082418"/>
                  </a:lnTo>
                  <a:cubicBezTo>
                    <a:pt x="4114277" y="2210206"/>
                    <a:pt x="4010685" y="2313798"/>
                    <a:pt x="3882897" y="2313798"/>
                  </a:cubicBezTo>
                  <a:lnTo>
                    <a:pt x="231380" y="2313798"/>
                  </a:lnTo>
                  <a:cubicBezTo>
                    <a:pt x="103592" y="2313798"/>
                    <a:pt x="0" y="2210206"/>
                    <a:pt x="0" y="2082418"/>
                  </a:cubicBezTo>
                  <a:lnTo>
                    <a:pt x="0" y="231380"/>
                  </a:lnTo>
                  <a:close/>
                </a:path>
              </a:pathLst>
            </a:custGeom>
            <a:solidFill>
              <a:schemeClr val="accent3">
                <a:lumMod val="85000"/>
                <a:alpha val="90000"/>
              </a:schemeClr>
            </a:solidFill>
            <a:sp3d z="-152400" extrusionH="63500" prstMaterial="matte">
              <a:bevelT w="4445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25110" tIns="720717" rIns="142268" bIns="142267" numCol="1" spcCol="1270" anchor="b" anchorCtr="0">
              <a:noAutofit/>
            </a:bodyPr>
            <a:lstStyle/>
            <a:p>
              <a:pPr marL="0" lvl="1" algn="r">
                <a:spcBef>
                  <a:spcPct val="0"/>
                </a:spcBef>
                <a:defRPr/>
              </a:pPr>
              <a:r>
                <a:rPr lang="de-AT" sz="2000" dirty="0" smtClean="0">
                  <a:solidFill>
                    <a:schemeClr val="bg2"/>
                  </a:solidFill>
                </a:rPr>
                <a:t>Setting- und zielgruppen-spezifische Spezialisierung</a:t>
              </a:r>
              <a:br>
                <a:rPr lang="de-AT" sz="2000" dirty="0" smtClean="0">
                  <a:solidFill>
                    <a:schemeClr val="bg2"/>
                  </a:solidFill>
                </a:rPr>
              </a:br>
              <a:endParaRPr lang="de-AT" sz="2000" dirty="0">
                <a:solidFill>
                  <a:schemeClr val="bg2"/>
                </a:solidFill>
              </a:endParaRPr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1052759" y="3765637"/>
              <a:ext cx="4077880" cy="2687694"/>
            </a:xfrm>
            <a:custGeom>
              <a:avLst/>
              <a:gdLst>
                <a:gd name="connsiteX0" fmla="*/ 0 w 4077880"/>
                <a:gd name="connsiteY0" fmla="*/ 268769 h 2687694"/>
                <a:gd name="connsiteX1" fmla="*/ 268769 w 4077880"/>
                <a:gd name="connsiteY1" fmla="*/ 0 h 2687694"/>
                <a:gd name="connsiteX2" fmla="*/ 3809111 w 4077880"/>
                <a:gd name="connsiteY2" fmla="*/ 0 h 2687694"/>
                <a:gd name="connsiteX3" fmla="*/ 4077880 w 4077880"/>
                <a:gd name="connsiteY3" fmla="*/ 268769 h 2687694"/>
                <a:gd name="connsiteX4" fmla="*/ 4077880 w 4077880"/>
                <a:gd name="connsiteY4" fmla="*/ 2418925 h 2687694"/>
                <a:gd name="connsiteX5" fmla="*/ 3809111 w 4077880"/>
                <a:gd name="connsiteY5" fmla="*/ 2687694 h 2687694"/>
                <a:gd name="connsiteX6" fmla="*/ 268769 w 4077880"/>
                <a:gd name="connsiteY6" fmla="*/ 2687694 h 2687694"/>
                <a:gd name="connsiteX7" fmla="*/ 0 w 4077880"/>
                <a:gd name="connsiteY7" fmla="*/ 2418925 h 2687694"/>
                <a:gd name="connsiteX8" fmla="*/ 0 w 4077880"/>
                <a:gd name="connsiteY8" fmla="*/ 268769 h 268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77880" h="2687694">
                  <a:moveTo>
                    <a:pt x="0" y="268769"/>
                  </a:moveTo>
                  <a:cubicBezTo>
                    <a:pt x="0" y="120332"/>
                    <a:pt x="120332" y="0"/>
                    <a:pt x="268769" y="0"/>
                  </a:cubicBezTo>
                  <a:lnTo>
                    <a:pt x="3809111" y="0"/>
                  </a:lnTo>
                  <a:cubicBezTo>
                    <a:pt x="3957548" y="0"/>
                    <a:pt x="4077880" y="120332"/>
                    <a:pt x="4077880" y="268769"/>
                  </a:cubicBezTo>
                  <a:lnTo>
                    <a:pt x="4077880" y="2418925"/>
                  </a:lnTo>
                  <a:cubicBezTo>
                    <a:pt x="4077880" y="2567362"/>
                    <a:pt x="3957548" y="2687694"/>
                    <a:pt x="3809111" y="2687694"/>
                  </a:cubicBezTo>
                  <a:lnTo>
                    <a:pt x="268769" y="2687694"/>
                  </a:lnTo>
                  <a:cubicBezTo>
                    <a:pt x="120332" y="2687694"/>
                    <a:pt x="0" y="2567362"/>
                    <a:pt x="0" y="2418925"/>
                  </a:cubicBezTo>
                  <a:lnTo>
                    <a:pt x="0" y="268769"/>
                  </a:lnTo>
                  <a:close/>
                </a:path>
              </a:pathLst>
            </a:custGeom>
            <a:solidFill>
              <a:schemeClr val="accent3">
                <a:lumMod val="85000"/>
                <a:alpha val="90000"/>
              </a:schemeClr>
            </a:solidFill>
            <a:sp3d z="-152400" extrusionH="63500" prstMaterial="matte">
              <a:bevelT w="4445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000" tIns="982964" rIns="1343364" bIns="347040" numCol="1" spcCol="1270" anchor="b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buFontTx/>
                <a:buChar char="••"/>
              </a:pPr>
              <a:r>
                <a:rPr lang="de-AT" sz="1600" dirty="0" smtClean="0">
                  <a:solidFill>
                    <a:schemeClr val="bg2"/>
                  </a:solidFill>
                </a:rPr>
                <a:t>Kernkompetenz</a:t>
              </a:r>
              <a:br>
                <a:rPr lang="de-AT" sz="1600" dirty="0" smtClean="0">
                  <a:solidFill>
                    <a:schemeClr val="bg2"/>
                  </a:solidFill>
                </a:rPr>
              </a:br>
              <a:r>
                <a:rPr lang="de-AT" sz="1600" dirty="0" smtClean="0">
                  <a:solidFill>
                    <a:schemeClr val="bg2"/>
                  </a:solidFill>
                </a:rPr>
                <a:t>Pflege</a:t>
              </a:r>
              <a:endParaRPr lang="de-AT" sz="1600" dirty="0">
                <a:solidFill>
                  <a:schemeClr val="bg2"/>
                </a:solidFill>
              </a:endParaRP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de-AT" sz="1600" dirty="0" smtClean="0">
                  <a:solidFill>
                    <a:schemeClr val="bg2"/>
                  </a:solidFill>
                </a:rPr>
                <a:t>Kompetenz bei Notfällen</a:t>
              </a:r>
              <a:endParaRPr lang="de-AT" sz="1600" dirty="0">
                <a:solidFill>
                  <a:schemeClr val="bg2"/>
                </a:solidFill>
              </a:endParaRP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de-AT" sz="1600" dirty="0" smtClean="0">
                  <a:solidFill>
                    <a:schemeClr val="bg2"/>
                  </a:solidFill>
                </a:rPr>
                <a:t>Kompetenzen bei med. Diagnostik und Therapie</a:t>
              </a:r>
              <a:endParaRPr lang="de-AT" sz="1600" dirty="0">
                <a:solidFill>
                  <a:schemeClr val="bg2"/>
                </a:solidFill>
              </a:endParaRP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de-AT" sz="1600" dirty="0" smtClean="0">
                  <a:solidFill>
                    <a:schemeClr val="bg2"/>
                  </a:solidFill>
                </a:rPr>
                <a:t>Kompetenzen im multiprofessionellen Versorgungsteam</a:t>
              </a:r>
              <a:endParaRPr lang="de-AT" sz="1600" dirty="0">
                <a:solidFill>
                  <a:schemeClr val="bg2"/>
                </a:solidFill>
              </a:endParaRP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de-AT" sz="1600" dirty="0" smtClean="0">
                  <a:solidFill>
                    <a:schemeClr val="bg2"/>
                  </a:solidFill>
                </a:rPr>
                <a:t>Spezialisierungen</a:t>
              </a:r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5782449" y="1558090"/>
              <a:ext cx="4405550" cy="1829089"/>
            </a:xfrm>
            <a:custGeom>
              <a:avLst/>
              <a:gdLst>
                <a:gd name="connsiteX0" fmla="*/ 0 w 4405550"/>
                <a:gd name="connsiteY0" fmla="*/ 182909 h 1829089"/>
                <a:gd name="connsiteX1" fmla="*/ 182909 w 4405550"/>
                <a:gd name="connsiteY1" fmla="*/ 0 h 1829089"/>
                <a:gd name="connsiteX2" fmla="*/ 4222641 w 4405550"/>
                <a:gd name="connsiteY2" fmla="*/ 0 h 1829089"/>
                <a:gd name="connsiteX3" fmla="*/ 4405550 w 4405550"/>
                <a:gd name="connsiteY3" fmla="*/ 182909 h 1829089"/>
                <a:gd name="connsiteX4" fmla="*/ 4405550 w 4405550"/>
                <a:gd name="connsiteY4" fmla="*/ 1646180 h 1829089"/>
                <a:gd name="connsiteX5" fmla="*/ 4222641 w 4405550"/>
                <a:gd name="connsiteY5" fmla="*/ 1829089 h 1829089"/>
                <a:gd name="connsiteX6" fmla="*/ 182909 w 4405550"/>
                <a:gd name="connsiteY6" fmla="*/ 1829089 h 1829089"/>
                <a:gd name="connsiteX7" fmla="*/ 0 w 4405550"/>
                <a:gd name="connsiteY7" fmla="*/ 1646180 h 1829089"/>
                <a:gd name="connsiteX8" fmla="*/ 0 w 4405550"/>
                <a:gd name="connsiteY8" fmla="*/ 182909 h 1829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05550" h="1829089">
                  <a:moveTo>
                    <a:pt x="0" y="182909"/>
                  </a:moveTo>
                  <a:cubicBezTo>
                    <a:pt x="0" y="81891"/>
                    <a:pt x="81891" y="0"/>
                    <a:pt x="182909" y="0"/>
                  </a:cubicBezTo>
                  <a:lnTo>
                    <a:pt x="4222641" y="0"/>
                  </a:lnTo>
                  <a:cubicBezTo>
                    <a:pt x="4323659" y="0"/>
                    <a:pt x="4405550" y="81891"/>
                    <a:pt x="4405550" y="182909"/>
                  </a:cubicBezTo>
                  <a:lnTo>
                    <a:pt x="4405550" y="1646180"/>
                  </a:lnTo>
                  <a:cubicBezTo>
                    <a:pt x="4405550" y="1747198"/>
                    <a:pt x="4323659" y="1829089"/>
                    <a:pt x="4222641" y="1829089"/>
                  </a:cubicBezTo>
                  <a:lnTo>
                    <a:pt x="182909" y="1829089"/>
                  </a:lnTo>
                  <a:cubicBezTo>
                    <a:pt x="81891" y="1829089"/>
                    <a:pt x="0" y="1747198"/>
                    <a:pt x="0" y="1646180"/>
                  </a:cubicBezTo>
                  <a:lnTo>
                    <a:pt x="0" y="182909"/>
                  </a:lnTo>
                  <a:close/>
                </a:path>
              </a:pathLst>
            </a:custGeom>
            <a:solidFill>
              <a:schemeClr val="accent3">
                <a:lumMod val="85000"/>
                <a:alpha val="90000"/>
              </a:schemeClr>
            </a:solidFill>
            <a:sp3d z="-152400" extrusionH="63500" prstMaterial="matte">
              <a:bevelT w="4445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61844" tIns="184179" rIns="131619" bIns="588892" numCol="1" spcCol="1270" anchor="t" anchorCtr="1">
              <a:noAutofit/>
            </a:bodyPr>
            <a:lstStyle/>
            <a:p>
              <a:pPr marL="0" lvl="1" algn="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600" dirty="0" smtClean="0">
                  <a:solidFill>
                    <a:schemeClr val="bg2"/>
                  </a:solidFill>
                </a:rPr>
                <a:t>Diplomierte</a:t>
              </a:r>
              <a:br>
                <a:rPr lang="de-AT" sz="1600" dirty="0" smtClean="0">
                  <a:solidFill>
                    <a:schemeClr val="bg2"/>
                  </a:solidFill>
                </a:rPr>
              </a:br>
              <a:r>
                <a:rPr lang="de-AT" sz="1600" dirty="0" smtClean="0">
                  <a:solidFill>
                    <a:schemeClr val="bg2"/>
                  </a:solidFill>
                </a:rPr>
                <a:t>Gesundheits- und </a:t>
              </a:r>
              <a:r>
                <a:rPr lang="de-AT" sz="1600" dirty="0" err="1" smtClean="0">
                  <a:solidFill>
                    <a:schemeClr val="bg2"/>
                  </a:solidFill>
                </a:rPr>
                <a:t>KrankenpflegerIn</a:t>
              </a:r>
              <a:endParaRPr lang="de-AT" sz="1600" dirty="0" smtClean="0">
                <a:solidFill>
                  <a:schemeClr val="bg2"/>
                </a:solidFill>
              </a:endParaRPr>
            </a:p>
            <a:p>
              <a:pPr marL="0" lvl="1" algn="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600" dirty="0" err="1" smtClean="0">
                  <a:solidFill>
                    <a:schemeClr val="bg2"/>
                  </a:solidFill>
                </a:rPr>
                <a:t>PflegefachassistentIn</a:t>
              </a:r>
              <a:r>
                <a:rPr lang="de-AT" sz="1600" dirty="0" smtClean="0">
                  <a:solidFill>
                    <a:schemeClr val="bg2"/>
                  </a:solidFill>
                </a:rPr>
                <a:t> </a:t>
              </a:r>
            </a:p>
            <a:p>
              <a:pPr marL="0" lvl="1" algn="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600" dirty="0" err="1" smtClean="0">
                  <a:solidFill>
                    <a:schemeClr val="bg2"/>
                  </a:solidFill>
                </a:rPr>
                <a:t>PflegeassistentIn</a:t>
              </a:r>
              <a:endParaRPr lang="de-AT" sz="1600" dirty="0">
                <a:solidFill>
                  <a:schemeClr val="bg2"/>
                </a:solidFill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1008000" y="1843529"/>
              <a:ext cx="3894479" cy="1640688"/>
            </a:xfrm>
            <a:custGeom>
              <a:avLst/>
              <a:gdLst>
                <a:gd name="connsiteX0" fmla="*/ 0 w 3894479"/>
                <a:gd name="connsiteY0" fmla="*/ 164069 h 1640688"/>
                <a:gd name="connsiteX1" fmla="*/ 164069 w 3894479"/>
                <a:gd name="connsiteY1" fmla="*/ 0 h 1640688"/>
                <a:gd name="connsiteX2" fmla="*/ 3730410 w 3894479"/>
                <a:gd name="connsiteY2" fmla="*/ 0 h 1640688"/>
                <a:gd name="connsiteX3" fmla="*/ 3894479 w 3894479"/>
                <a:gd name="connsiteY3" fmla="*/ 164069 h 1640688"/>
                <a:gd name="connsiteX4" fmla="*/ 3894479 w 3894479"/>
                <a:gd name="connsiteY4" fmla="*/ 1476619 h 1640688"/>
                <a:gd name="connsiteX5" fmla="*/ 3730410 w 3894479"/>
                <a:gd name="connsiteY5" fmla="*/ 1640688 h 1640688"/>
                <a:gd name="connsiteX6" fmla="*/ 164069 w 3894479"/>
                <a:gd name="connsiteY6" fmla="*/ 1640688 h 1640688"/>
                <a:gd name="connsiteX7" fmla="*/ 0 w 3894479"/>
                <a:gd name="connsiteY7" fmla="*/ 1476619 h 1640688"/>
                <a:gd name="connsiteX8" fmla="*/ 0 w 3894479"/>
                <a:gd name="connsiteY8" fmla="*/ 164069 h 164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4479" h="1640688">
                  <a:moveTo>
                    <a:pt x="0" y="164069"/>
                  </a:moveTo>
                  <a:cubicBezTo>
                    <a:pt x="0" y="73456"/>
                    <a:pt x="73456" y="0"/>
                    <a:pt x="164069" y="0"/>
                  </a:cubicBezTo>
                  <a:lnTo>
                    <a:pt x="3730410" y="0"/>
                  </a:lnTo>
                  <a:cubicBezTo>
                    <a:pt x="3821023" y="0"/>
                    <a:pt x="3894479" y="73456"/>
                    <a:pt x="3894479" y="164069"/>
                  </a:cubicBezTo>
                  <a:lnTo>
                    <a:pt x="3894479" y="1476619"/>
                  </a:lnTo>
                  <a:cubicBezTo>
                    <a:pt x="3894479" y="1567232"/>
                    <a:pt x="3821023" y="1640688"/>
                    <a:pt x="3730410" y="1640688"/>
                  </a:cubicBezTo>
                  <a:lnTo>
                    <a:pt x="164069" y="1640688"/>
                  </a:lnTo>
                  <a:cubicBezTo>
                    <a:pt x="73456" y="1640688"/>
                    <a:pt x="0" y="1567232"/>
                    <a:pt x="0" y="1476619"/>
                  </a:cubicBezTo>
                  <a:lnTo>
                    <a:pt x="0" y="164069"/>
                  </a:lnTo>
                  <a:close/>
                </a:path>
              </a:pathLst>
            </a:custGeom>
            <a:solidFill>
              <a:schemeClr val="accent3">
                <a:lumMod val="85000"/>
                <a:alpha val="90000"/>
              </a:schemeClr>
            </a:solidFill>
            <a:sp3d z="-152400" extrusionH="63500" prstMaterial="matte">
              <a:bevelT w="4445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7001" tIns="97001" rIns="1265345" bIns="507173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de-AT" sz="1600" dirty="0" smtClean="0">
                  <a:solidFill>
                    <a:schemeClr val="bg2"/>
                  </a:solidFill>
                </a:rPr>
                <a:t>Pflegeassistenz</a:t>
              </a:r>
              <a:endParaRPr lang="de-AT" sz="1600" dirty="0">
                <a:solidFill>
                  <a:schemeClr val="bg2"/>
                </a:solidFill>
              </a:endParaRP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de-AT" sz="1600" dirty="0" smtClean="0">
                  <a:solidFill>
                    <a:schemeClr val="bg2"/>
                  </a:solidFill>
                </a:rPr>
                <a:t>Pflegefachassistenz</a:t>
              </a:r>
              <a:endParaRPr lang="de-AT" sz="1600" dirty="0">
                <a:solidFill>
                  <a:schemeClr val="bg2"/>
                </a:solidFill>
              </a:endParaRP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de-AT" sz="1600" dirty="0" smtClean="0">
                  <a:solidFill>
                    <a:schemeClr val="bg2"/>
                  </a:solidFill>
                </a:rPr>
                <a:t>gehobener Dienst </a:t>
              </a:r>
              <a:br>
                <a:rPr lang="de-AT" sz="1600" dirty="0" smtClean="0">
                  <a:solidFill>
                    <a:schemeClr val="bg2"/>
                  </a:solidFill>
                </a:rPr>
              </a:br>
              <a:r>
                <a:rPr lang="de-AT" sz="1600" dirty="0" smtClean="0">
                  <a:solidFill>
                    <a:schemeClr val="bg2"/>
                  </a:solidFill>
                </a:rPr>
                <a:t>für </a:t>
              </a:r>
              <a:r>
                <a:rPr lang="de-AT" sz="1600" dirty="0" err="1" smtClean="0">
                  <a:solidFill>
                    <a:schemeClr val="bg2"/>
                  </a:solidFill>
                </a:rPr>
                <a:t>GuK</a:t>
              </a:r>
              <a:r>
                <a:rPr lang="de-AT" sz="1600" dirty="0" smtClean="0">
                  <a:solidFill>
                    <a:schemeClr val="bg2"/>
                  </a:solidFill>
                </a:rPr>
                <a:t>: </a:t>
              </a:r>
              <a:r>
                <a:rPr lang="de-AT" sz="1600" dirty="0" err="1" smtClean="0">
                  <a:solidFill>
                    <a:schemeClr val="bg2"/>
                  </a:solidFill>
                </a:rPr>
                <a:t>generalistische</a:t>
              </a:r>
              <a:r>
                <a:rPr lang="de-AT" sz="1600" dirty="0" smtClean="0">
                  <a:solidFill>
                    <a:schemeClr val="bg2"/>
                  </a:solidFill>
                </a:rPr>
                <a:t> Ausbildung an FH</a:t>
              </a:r>
              <a:endParaRPr lang="de-AT" sz="1400" dirty="0">
                <a:solidFill>
                  <a:schemeClr val="bg2"/>
                </a:solidFill>
              </a:endParaRPr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3326671" y="1309575"/>
              <a:ext cx="2220057" cy="2220057"/>
            </a:xfrm>
            <a:custGeom>
              <a:avLst/>
              <a:gdLst>
                <a:gd name="connsiteX0" fmla="*/ 0 w 2220057"/>
                <a:gd name="connsiteY0" fmla="*/ 2220057 h 2220057"/>
                <a:gd name="connsiteX1" fmla="*/ 2220057 w 2220057"/>
                <a:gd name="connsiteY1" fmla="*/ 0 h 2220057"/>
                <a:gd name="connsiteX2" fmla="*/ 2220057 w 2220057"/>
                <a:gd name="connsiteY2" fmla="*/ 2220057 h 2220057"/>
                <a:gd name="connsiteX3" fmla="*/ 0 w 2220057"/>
                <a:gd name="connsiteY3" fmla="*/ 2220057 h 2220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0057" h="2220057">
                  <a:moveTo>
                    <a:pt x="0" y="2220057"/>
                  </a:moveTo>
                  <a:cubicBezTo>
                    <a:pt x="0" y="993953"/>
                    <a:pt x="993953" y="0"/>
                    <a:pt x="2220057" y="0"/>
                  </a:cubicBezTo>
                  <a:lnTo>
                    <a:pt x="2220057" y="2220057"/>
                  </a:lnTo>
                  <a:lnTo>
                    <a:pt x="0" y="2220057"/>
                  </a:lnTo>
                  <a:close/>
                </a:path>
              </a:pathLst>
            </a:custGeom>
            <a:solidFill>
              <a:srgbClr val="92D050"/>
            </a:solidFill>
            <a:ln>
              <a:solidFill>
                <a:schemeClr val="bg2"/>
              </a:solidFill>
            </a:ln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0928" tIns="820928" rIns="170688" bIns="170688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2400" dirty="0" smtClean="0">
                  <a:solidFill>
                    <a:schemeClr val="bg2"/>
                  </a:solidFill>
                </a:rPr>
                <a:t>3 Berufs-gruppen</a:t>
              </a:r>
              <a:endParaRPr lang="de-AT" sz="2400" dirty="0">
                <a:solidFill>
                  <a:schemeClr val="bg2"/>
                </a:solidFill>
              </a:endParaRPr>
            </a:p>
          </p:txBody>
        </p:sp>
        <p:sp>
          <p:nvSpPr>
            <p:cNvPr id="10" name="Freihandform 9"/>
            <p:cNvSpPr/>
            <p:nvPr/>
          </p:nvSpPr>
          <p:spPr>
            <a:xfrm>
              <a:off x="5744933" y="1295544"/>
              <a:ext cx="2220057" cy="2220057"/>
            </a:xfrm>
            <a:custGeom>
              <a:avLst/>
              <a:gdLst>
                <a:gd name="connsiteX0" fmla="*/ 0 w 2220057"/>
                <a:gd name="connsiteY0" fmla="*/ 2220057 h 2220057"/>
                <a:gd name="connsiteX1" fmla="*/ 2220057 w 2220057"/>
                <a:gd name="connsiteY1" fmla="*/ 0 h 2220057"/>
                <a:gd name="connsiteX2" fmla="*/ 2220057 w 2220057"/>
                <a:gd name="connsiteY2" fmla="*/ 2220057 h 2220057"/>
                <a:gd name="connsiteX3" fmla="*/ 0 w 2220057"/>
                <a:gd name="connsiteY3" fmla="*/ 2220057 h 2220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0057" h="2220057">
                  <a:moveTo>
                    <a:pt x="0" y="0"/>
                  </a:moveTo>
                  <a:cubicBezTo>
                    <a:pt x="1226104" y="0"/>
                    <a:pt x="2220057" y="993953"/>
                    <a:pt x="2220057" y="2220057"/>
                  </a:cubicBezTo>
                  <a:lnTo>
                    <a:pt x="0" y="22200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>
              <a:solidFill>
                <a:schemeClr val="bg2"/>
              </a:solidFill>
            </a:ln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820928" rIns="820928" bIns="170688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2400" dirty="0" smtClean="0">
                  <a:solidFill>
                    <a:schemeClr val="bg2"/>
                  </a:solidFill>
                </a:rPr>
                <a:t>Berufs-</a:t>
              </a:r>
              <a:r>
                <a:rPr lang="de-AT" sz="2400" dirty="0" err="1" smtClean="0">
                  <a:solidFill>
                    <a:schemeClr val="bg2"/>
                  </a:solidFill>
                </a:rPr>
                <a:t>bezeich</a:t>
              </a:r>
              <a:r>
                <a:rPr lang="de-AT" sz="2400" dirty="0" smtClean="0">
                  <a:solidFill>
                    <a:schemeClr val="bg2"/>
                  </a:solidFill>
                </a:rPr>
                <a:t>-</a:t>
              </a:r>
              <a:r>
                <a:rPr lang="de-AT" sz="2400" dirty="0" err="1" smtClean="0">
                  <a:solidFill>
                    <a:schemeClr val="bg2"/>
                  </a:solidFill>
                </a:rPr>
                <a:t>nungen</a:t>
              </a:r>
              <a:endParaRPr lang="de-AT" sz="2400" dirty="0">
                <a:solidFill>
                  <a:schemeClr val="bg2"/>
                </a:solidFill>
              </a:endParaRPr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5649271" y="3632175"/>
              <a:ext cx="2220058" cy="2220057"/>
            </a:xfrm>
            <a:custGeom>
              <a:avLst/>
              <a:gdLst>
                <a:gd name="connsiteX0" fmla="*/ 0 w 2220057"/>
                <a:gd name="connsiteY0" fmla="*/ 2220057 h 2220057"/>
                <a:gd name="connsiteX1" fmla="*/ 2220057 w 2220057"/>
                <a:gd name="connsiteY1" fmla="*/ 0 h 2220057"/>
                <a:gd name="connsiteX2" fmla="*/ 2220057 w 2220057"/>
                <a:gd name="connsiteY2" fmla="*/ 2220057 h 2220057"/>
                <a:gd name="connsiteX3" fmla="*/ 0 w 2220057"/>
                <a:gd name="connsiteY3" fmla="*/ 2220057 h 2220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0057" h="2220057">
                  <a:moveTo>
                    <a:pt x="2220057" y="0"/>
                  </a:moveTo>
                  <a:cubicBezTo>
                    <a:pt x="2220057" y="1226104"/>
                    <a:pt x="1226104" y="2220057"/>
                    <a:pt x="0" y="2220057"/>
                  </a:cubicBezTo>
                  <a:lnTo>
                    <a:pt x="0" y="0"/>
                  </a:lnTo>
                  <a:lnTo>
                    <a:pt x="2220057" y="0"/>
                  </a:lnTo>
                  <a:close/>
                </a:path>
              </a:pathLst>
            </a:custGeom>
            <a:solidFill>
              <a:srgbClr val="92D050"/>
            </a:solidFill>
            <a:ln>
              <a:solidFill>
                <a:schemeClr val="bg2"/>
              </a:solidFill>
            </a:ln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792481" bIns="792480" numCol="1" spcCol="1270" anchor="ctr" anchorCtr="0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de-AT" sz="1800" dirty="0" smtClean="0">
                  <a:solidFill>
                    <a:schemeClr val="bg2"/>
                  </a:solidFill>
                </a:rPr>
                <a:t>Vorbehalts-bereiche </a:t>
              </a:r>
              <a:r>
                <a:rPr lang="de-AT" sz="1800" dirty="0" err="1" smtClean="0">
                  <a:solidFill>
                    <a:schemeClr val="bg2"/>
                  </a:solidFill>
                </a:rPr>
                <a:t>GuKP</a:t>
              </a:r>
              <a:endParaRPr lang="de-AT" sz="1800" dirty="0" smtClean="0">
                <a:solidFill>
                  <a:schemeClr val="bg2"/>
                </a:solidFill>
              </a:endParaRPr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326671" y="3632175"/>
              <a:ext cx="2220057" cy="2220057"/>
            </a:xfrm>
            <a:custGeom>
              <a:avLst/>
              <a:gdLst>
                <a:gd name="connsiteX0" fmla="*/ 0 w 2220057"/>
                <a:gd name="connsiteY0" fmla="*/ 2220057 h 2220057"/>
                <a:gd name="connsiteX1" fmla="*/ 2220057 w 2220057"/>
                <a:gd name="connsiteY1" fmla="*/ 0 h 2220057"/>
                <a:gd name="connsiteX2" fmla="*/ 2220057 w 2220057"/>
                <a:gd name="connsiteY2" fmla="*/ 2220057 h 2220057"/>
                <a:gd name="connsiteX3" fmla="*/ 0 w 2220057"/>
                <a:gd name="connsiteY3" fmla="*/ 2220057 h 2220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0057" h="2220057">
                  <a:moveTo>
                    <a:pt x="2220057" y="2220057"/>
                  </a:moveTo>
                  <a:cubicBezTo>
                    <a:pt x="993953" y="2220057"/>
                    <a:pt x="0" y="1226104"/>
                    <a:pt x="0" y="0"/>
                  </a:cubicBezTo>
                  <a:lnTo>
                    <a:pt x="2220057" y="0"/>
                  </a:lnTo>
                  <a:lnTo>
                    <a:pt x="2220057" y="2220057"/>
                  </a:lnTo>
                  <a:close/>
                </a:path>
              </a:pathLst>
            </a:custGeom>
            <a:solidFill>
              <a:srgbClr val="92D050"/>
            </a:solidFill>
            <a:ln>
              <a:solidFill>
                <a:schemeClr val="bg2"/>
              </a:solidFill>
            </a:ln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2480" tIns="142240" rIns="142240" bIns="792480" numCol="1" spcCol="1270" anchor="ctr" anchorCtr="0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de-AT" sz="1800" dirty="0" smtClean="0">
                  <a:solidFill>
                    <a:schemeClr val="bg2"/>
                  </a:solidFill>
                </a:rPr>
                <a:t>Kompetenz-</a:t>
              </a:r>
            </a:p>
            <a:p>
              <a:pPr algn="ctr">
                <a:spcBef>
                  <a:spcPct val="0"/>
                </a:spcBef>
                <a:defRPr/>
              </a:pPr>
              <a:r>
                <a:rPr lang="de-AT" sz="1800" dirty="0" smtClean="0">
                  <a:solidFill>
                    <a:schemeClr val="bg2"/>
                  </a:solidFill>
                </a:rPr>
                <a:t>statt Tätigkeits-bereiche bei </a:t>
              </a:r>
              <a:r>
                <a:rPr lang="de-AT" sz="1800" dirty="0" err="1" smtClean="0">
                  <a:solidFill>
                    <a:schemeClr val="bg2"/>
                  </a:solidFill>
                </a:rPr>
                <a:t>GuKP</a:t>
              </a:r>
              <a:endParaRPr lang="de-AT" sz="1800" dirty="0">
                <a:solidFill>
                  <a:schemeClr val="bg2"/>
                </a:solidFill>
              </a:endParaRPr>
            </a:p>
          </p:txBody>
        </p:sp>
        <p:sp>
          <p:nvSpPr>
            <p:cNvPr id="13" name="Gebogener Pfeil 12"/>
            <p:cNvSpPr/>
            <p:nvPr/>
          </p:nvSpPr>
          <p:spPr>
            <a:xfrm>
              <a:off x="5214745" y="3119460"/>
              <a:ext cx="766509" cy="666529"/>
            </a:xfrm>
            <a:prstGeom prst="circularArrow">
              <a:avLst/>
            </a:prstGeom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Gebogener Pfeil 13"/>
            <p:cNvSpPr/>
            <p:nvPr/>
          </p:nvSpPr>
          <p:spPr>
            <a:xfrm rot="10800000">
              <a:off x="5214745" y="3375817"/>
              <a:ext cx="766509" cy="666529"/>
            </a:xfrm>
            <a:prstGeom prst="circularArrow">
              <a:avLst/>
            </a:prstGeom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16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76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</a:t>
            </a: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b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Pflegerische Kernkompetenzen: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676400"/>
            <a:ext cx="6858000" cy="4344888"/>
          </a:xfrm>
        </p:spPr>
        <p:txBody>
          <a:bodyPr/>
          <a:lstStyle/>
          <a:p>
            <a:r>
              <a:rPr lang="de-DE" sz="1800" b="0" dirty="0">
                <a:solidFill>
                  <a:schemeClr val="bg2"/>
                </a:solidFill>
              </a:rPr>
              <a:t>eigenverantwortliche </a:t>
            </a:r>
            <a:r>
              <a:rPr lang="de-AT" sz="1800" b="0" dirty="0">
                <a:solidFill>
                  <a:schemeClr val="bg2"/>
                </a:solidFill>
              </a:rPr>
              <a:t>Erhebung des Pflegebedarfes sowie Beurteilung der Pflegeabhängigkeit, </a:t>
            </a:r>
            <a:r>
              <a:rPr lang="de-DE" sz="1800" b="0" dirty="0">
                <a:solidFill>
                  <a:schemeClr val="bg2"/>
                </a:solidFill>
              </a:rPr>
              <a:t>die Diagnostik, Planung, Organisation, Durchführung, Kontrolle und Evaluation aller pflegerischen Maßnahmen (Pflegeprozess), in allen Versorgungsformen und </a:t>
            </a:r>
            <a:r>
              <a:rPr lang="de-DE" sz="1800" b="0" dirty="0" smtClean="0">
                <a:solidFill>
                  <a:schemeClr val="bg2"/>
                </a:solidFill>
              </a:rPr>
              <a:t>Versorgungsstufen</a:t>
            </a:r>
          </a:p>
          <a:p>
            <a:pPr marL="0" indent="0">
              <a:buNone/>
            </a:pPr>
            <a:endParaRPr lang="de-DE" sz="1800" b="0" dirty="0" smtClean="0">
              <a:solidFill>
                <a:schemeClr val="bg2"/>
              </a:solidFill>
            </a:endParaRPr>
          </a:p>
          <a:p>
            <a:r>
              <a:rPr lang="de-DE" sz="1800" b="0" dirty="0" smtClean="0">
                <a:solidFill>
                  <a:schemeClr val="bg2"/>
                </a:solidFill>
              </a:rPr>
              <a:t>Prävention</a:t>
            </a:r>
            <a:r>
              <a:rPr lang="de-DE" sz="1800" b="0" dirty="0">
                <a:solidFill>
                  <a:schemeClr val="bg2"/>
                </a:solidFill>
              </a:rPr>
              <a:t>, Gesundheitsförderung und Gesundheitsberatung </a:t>
            </a:r>
            <a:r>
              <a:rPr lang="de-DE" sz="1800" b="0" dirty="0" smtClean="0">
                <a:solidFill>
                  <a:schemeClr val="bg2"/>
                </a:solidFill>
              </a:rPr>
              <a:t>im </a:t>
            </a:r>
            <a:r>
              <a:rPr lang="de-DE" sz="1800" b="0" dirty="0">
                <a:solidFill>
                  <a:schemeClr val="bg2"/>
                </a:solidFill>
              </a:rPr>
              <a:t>Rahmen der Pflege </a:t>
            </a:r>
            <a:endParaRPr lang="de-DE" sz="1800" b="0" dirty="0" smtClean="0">
              <a:solidFill>
                <a:schemeClr val="bg2"/>
              </a:solidFill>
            </a:endParaRPr>
          </a:p>
          <a:p>
            <a:endParaRPr lang="de-DE" sz="1800" b="0" dirty="0" smtClean="0">
              <a:solidFill>
                <a:schemeClr val="bg2"/>
              </a:solidFill>
            </a:endParaRPr>
          </a:p>
          <a:p>
            <a:r>
              <a:rPr lang="de-DE" sz="1800" b="0" dirty="0" smtClean="0">
                <a:solidFill>
                  <a:schemeClr val="bg2"/>
                </a:solidFill>
              </a:rPr>
              <a:t>Pflegeforschung</a:t>
            </a:r>
            <a:endParaRPr lang="de-DE" sz="1800" b="0" dirty="0">
              <a:solidFill>
                <a:schemeClr val="bg2"/>
              </a:solidFill>
            </a:endParaRPr>
          </a:p>
          <a:p>
            <a:endParaRPr lang="de-AT" sz="1800" b="0" dirty="0"/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584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pflegerische Kernkompetenzen sind insbesondere: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196752"/>
            <a:ext cx="6858000" cy="4176464"/>
          </a:xfrm>
        </p:spPr>
        <p:txBody>
          <a:bodyPr/>
          <a:lstStyle/>
          <a:p>
            <a:r>
              <a:rPr lang="de-AT" sz="1600" b="0" dirty="0">
                <a:solidFill>
                  <a:schemeClr val="bg2"/>
                </a:solidFill>
              </a:rPr>
              <a:t>Gesamtverantwortung für den </a:t>
            </a:r>
            <a:r>
              <a:rPr lang="de-AT" sz="1600" b="0" dirty="0" smtClean="0">
                <a:solidFill>
                  <a:schemeClr val="bg2"/>
                </a:solidFill>
              </a:rPr>
              <a:t>Pflegeprozess,</a:t>
            </a:r>
          </a:p>
          <a:p>
            <a:r>
              <a:rPr lang="de-AT" sz="1600" b="0" dirty="0">
                <a:solidFill>
                  <a:schemeClr val="bg2"/>
                </a:solidFill>
              </a:rPr>
              <a:t>Planung und Durchführung von Pflegeinterventionen bzw. -</a:t>
            </a:r>
            <a:r>
              <a:rPr lang="de-AT" sz="1600" b="0" dirty="0" err="1" smtClean="0">
                <a:solidFill>
                  <a:schemeClr val="bg2"/>
                </a:solidFill>
              </a:rPr>
              <a:t>maßnahmen</a:t>
            </a:r>
            <a:r>
              <a:rPr lang="de-AT" sz="1600" b="0" dirty="0" smtClean="0">
                <a:solidFill>
                  <a:schemeClr val="bg2"/>
                </a:solidFill>
              </a:rPr>
              <a:t>,</a:t>
            </a:r>
            <a:endParaRPr lang="de-AT" sz="1600" b="0" dirty="0">
              <a:solidFill>
                <a:schemeClr val="bg2"/>
              </a:solidFill>
            </a:endParaRPr>
          </a:p>
          <a:p>
            <a:r>
              <a:rPr lang="de-AT" sz="1600" b="0" dirty="0">
                <a:solidFill>
                  <a:schemeClr val="bg2"/>
                </a:solidFill>
              </a:rPr>
              <a:t>Unterstützung und Förderung der Aktivitäten des täglichen Lebens,</a:t>
            </a:r>
          </a:p>
          <a:p>
            <a:r>
              <a:rPr lang="de-AT" sz="1600" b="0" dirty="0">
                <a:solidFill>
                  <a:schemeClr val="bg2"/>
                </a:solidFill>
              </a:rPr>
              <a:t>Beobachtung und Überwachung des Gesundheitszustandes,</a:t>
            </a:r>
          </a:p>
          <a:p>
            <a:r>
              <a:rPr lang="de-AT" sz="1600" b="0" dirty="0">
                <a:solidFill>
                  <a:schemeClr val="bg2"/>
                </a:solidFill>
              </a:rPr>
              <a:t>theorie- und konzeptgeleitete Gesprächsführung und Kommunikation,</a:t>
            </a:r>
          </a:p>
          <a:p>
            <a:r>
              <a:rPr lang="de-AT" sz="1600" b="0" dirty="0">
                <a:solidFill>
                  <a:schemeClr val="bg2"/>
                </a:solidFill>
              </a:rPr>
              <a:t>Beratung zur Gesundheits- und Krankenpflege sowie die Organisation und Durchführung von Schulungen,</a:t>
            </a:r>
          </a:p>
          <a:p>
            <a:r>
              <a:rPr lang="de-AT" sz="1600" b="0" dirty="0">
                <a:solidFill>
                  <a:schemeClr val="bg2"/>
                </a:solidFill>
              </a:rPr>
              <a:t>Förderung der Gesundheitskompetenz, Gesundheitsförderung und Prävention,</a:t>
            </a:r>
          </a:p>
          <a:p>
            <a:r>
              <a:rPr lang="de-AT" sz="1600" b="0" dirty="0">
                <a:solidFill>
                  <a:schemeClr val="bg2"/>
                </a:solidFill>
              </a:rPr>
              <a:t>Erstellen von </a:t>
            </a:r>
            <a:r>
              <a:rPr lang="de-AT" sz="1600" b="0" dirty="0" smtClean="0">
                <a:solidFill>
                  <a:schemeClr val="bg2"/>
                </a:solidFill>
              </a:rPr>
              <a:t>Pflegegutachten</a:t>
            </a:r>
            <a:r>
              <a:rPr lang="de-AT" sz="1600" dirty="0">
                <a:solidFill>
                  <a:schemeClr val="bg2"/>
                </a:solidFill>
              </a:rPr>
              <a:t>,</a:t>
            </a:r>
            <a:endParaRPr lang="de-DE" sz="1600" dirty="0">
              <a:solidFill>
                <a:schemeClr val="bg2"/>
              </a:solidFill>
            </a:endParaRPr>
          </a:p>
          <a:p>
            <a:endParaRPr lang="de-AT" sz="1800" b="0" dirty="0"/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1701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2483768" y="5531473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rgbClr val="00007D"/>
              </a:buClr>
            </a:pPr>
            <a:r>
              <a:rPr lang="de-DE" sz="1600" kern="0" dirty="0" smtClean="0">
                <a:solidFill>
                  <a:srgbClr val="C00000"/>
                </a:solidFill>
                <a:latin typeface="Arial"/>
              </a:rPr>
              <a:t>Achtung: beispielhafte Aufzählung </a:t>
            </a:r>
            <a:endParaRPr lang="de-DE" sz="1600" kern="0" dirty="0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6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8" y="5863210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268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116633"/>
            <a:ext cx="7702550" cy="936104"/>
          </a:xfrm>
        </p:spPr>
        <p:txBody>
          <a:bodyPr/>
          <a:lstStyle/>
          <a:p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Pflegerische 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Kernkompetenzen: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908720"/>
            <a:ext cx="6858000" cy="473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AT" sz="1800" b="0" dirty="0">
                <a:solidFill>
                  <a:schemeClr val="bg2"/>
                </a:solidFill>
              </a:rPr>
              <a:t>Delegation, Subdelegation und Aufsicht entsprechend dem Komplexitäts-, Stabilitäts- und Spezialisierungsgrad der Pflegesituation</a:t>
            </a:r>
            <a:r>
              <a:rPr lang="de-AT" sz="1800" b="0" dirty="0" smtClean="0">
                <a:solidFill>
                  <a:schemeClr val="bg2"/>
                </a:solidFill>
              </a:rPr>
              <a:t>,</a:t>
            </a:r>
          </a:p>
          <a:p>
            <a:pPr>
              <a:lnSpc>
                <a:spcPct val="100000"/>
              </a:lnSpc>
            </a:pPr>
            <a:r>
              <a:rPr lang="de-AT" sz="1800" b="0" dirty="0" smtClean="0">
                <a:solidFill>
                  <a:schemeClr val="bg2"/>
                </a:solidFill>
              </a:rPr>
              <a:t>Anleitung und Überwachung </a:t>
            </a:r>
            <a:r>
              <a:rPr lang="de-AT" sz="1800" b="0" dirty="0">
                <a:solidFill>
                  <a:schemeClr val="bg2"/>
                </a:solidFill>
              </a:rPr>
              <a:t>von Unterstützungskräften sowie </a:t>
            </a:r>
            <a:r>
              <a:rPr lang="de-AT" sz="1800" b="0" dirty="0" smtClean="0">
                <a:solidFill>
                  <a:schemeClr val="bg2"/>
                </a:solidFill>
              </a:rPr>
              <a:t>Anleitung</a:t>
            </a:r>
            <a:r>
              <a:rPr lang="de-AT" sz="1800" b="0" dirty="0">
                <a:solidFill>
                  <a:schemeClr val="bg2"/>
                </a:solidFill>
              </a:rPr>
              <a:t>, </a:t>
            </a:r>
            <a:r>
              <a:rPr lang="de-AT" sz="1800" b="0" dirty="0" smtClean="0">
                <a:solidFill>
                  <a:schemeClr val="bg2"/>
                </a:solidFill>
              </a:rPr>
              <a:t>Unterweisung und begleitende </a:t>
            </a:r>
            <a:r>
              <a:rPr lang="de-AT" sz="1800" b="0" dirty="0">
                <a:solidFill>
                  <a:schemeClr val="bg2"/>
                </a:solidFill>
              </a:rPr>
              <a:t>Kontrolle von </a:t>
            </a:r>
            <a:r>
              <a:rPr lang="de-AT" sz="1800" b="0" dirty="0" smtClean="0">
                <a:solidFill>
                  <a:schemeClr val="bg2"/>
                </a:solidFill>
              </a:rPr>
              <a:t>SBB, PBB, PA</a:t>
            </a:r>
            <a:endParaRPr lang="de-AT" sz="1800" b="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</a:pPr>
            <a:r>
              <a:rPr lang="de-AT" sz="1800" b="0" dirty="0">
                <a:solidFill>
                  <a:schemeClr val="bg2"/>
                </a:solidFill>
              </a:rPr>
              <a:t>Anleitung, Begleitung und Beurteilung von Auszubildenden</a:t>
            </a:r>
            <a:r>
              <a:rPr lang="de-AT" sz="1800" b="0" dirty="0" smtClean="0">
                <a:solidFill>
                  <a:schemeClr val="bg2"/>
                </a:solidFill>
              </a:rPr>
              <a:t>,</a:t>
            </a:r>
            <a:endParaRPr lang="de-AT" sz="1800" b="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</a:pPr>
            <a:r>
              <a:rPr lang="de-AT" sz="1800" b="0" dirty="0">
                <a:solidFill>
                  <a:schemeClr val="bg2"/>
                </a:solidFill>
              </a:rPr>
              <a:t>ethisches, evidenz- und forschungsbasiertes Handeln </a:t>
            </a:r>
            <a:r>
              <a:rPr lang="de-AT" sz="1800" b="0" dirty="0" smtClean="0">
                <a:solidFill>
                  <a:schemeClr val="bg2"/>
                </a:solidFill>
              </a:rPr>
              <a:t>und Wissensmanagement</a:t>
            </a:r>
            <a:r>
              <a:rPr lang="de-AT" sz="1800" b="0" dirty="0">
                <a:solidFill>
                  <a:schemeClr val="bg2"/>
                </a:solidFill>
              </a:rPr>
              <a:t>,</a:t>
            </a:r>
          </a:p>
          <a:p>
            <a:pPr>
              <a:lnSpc>
                <a:spcPct val="100000"/>
              </a:lnSpc>
            </a:pPr>
            <a:r>
              <a:rPr lang="de-AT" sz="1800" b="0" dirty="0">
                <a:solidFill>
                  <a:schemeClr val="bg2"/>
                </a:solidFill>
              </a:rPr>
              <a:t>Weiterentwicklung der beruflichen Handlungskompetenz</a:t>
            </a:r>
            <a:r>
              <a:rPr lang="de-AT" sz="1800" b="0" dirty="0" smtClean="0">
                <a:solidFill>
                  <a:schemeClr val="bg2"/>
                </a:solidFill>
              </a:rPr>
              <a:t>,</a:t>
            </a:r>
            <a:endParaRPr lang="de-AT" sz="1800" b="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</a:pPr>
            <a:r>
              <a:rPr lang="de-AT" sz="1800" b="0" dirty="0">
                <a:solidFill>
                  <a:schemeClr val="bg2"/>
                </a:solidFill>
              </a:rPr>
              <a:t>Mitwirkung an fachspezifischen Forschungsprojekten und Umsetzung von fachspezifischen Forschungsergebnissen,</a:t>
            </a:r>
          </a:p>
          <a:p>
            <a:pPr>
              <a:lnSpc>
                <a:spcPct val="100000"/>
              </a:lnSpc>
            </a:pPr>
            <a:r>
              <a:rPr lang="de-AT" sz="1800" b="0" dirty="0">
                <a:solidFill>
                  <a:schemeClr val="bg2"/>
                </a:solidFill>
              </a:rPr>
              <a:t>Anwendung komplementärer Pflegemethoden,</a:t>
            </a:r>
          </a:p>
          <a:p>
            <a:pPr>
              <a:lnSpc>
                <a:spcPct val="100000"/>
              </a:lnSpc>
            </a:pPr>
            <a:r>
              <a:rPr lang="de-AT" sz="1800" b="0" dirty="0">
                <a:solidFill>
                  <a:schemeClr val="bg2"/>
                </a:solidFill>
              </a:rPr>
              <a:t>Mitwirkung </a:t>
            </a:r>
            <a:r>
              <a:rPr lang="de-AT" sz="1800" b="0" dirty="0" smtClean="0">
                <a:solidFill>
                  <a:schemeClr val="bg2"/>
                </a:solidFill>
              </a:rPr>
              <a:t>im Rahmen </a:t>
            </a:r>
            <a:r>
              <a:rPr lang="de-AT" sz="1800" b="0" dirty="0">
                <a:solidFill>
                  <a:schemeClr val="bg2"/>
                </a:solidFill>
              </a:rPr>
              <a:t>von Qualitäts- und Risikomanagement,</a:t>
            </a:r>
          </a:p>
          <a:p>
            <a:pPr>
              <a:lnSpc>
                <a:spcPct val="100000"/>
              </a:lnSpc>
            </a:pPr>
            <a:r>
              <a:rPr lang="de-AT" sz="1800" b="0" dirty="0">
                <a:solidFill>
                  <a:schemeClr val="bg2"/>
                </a:solidFill>
              </a:rPr>
              <a:t>Psychosoziale Betreuung in der Gesundheits- und </a:t>
            </a:r>
            <a:r>
              <a:rPr lang="de-AT" sz="1800" b="0" dirty="0" smtClean="0">
                <a:solidFill>
                  <a:schemeClr val="bg2"/>
                </a:solidFill>
              </a:rPr>
              <a:t>Krankenpflege</a:t>
            </a:r>
            <a:endParaRPr lang="de-DE" sz="1800" b="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de-AT" sz="1800" b="0" dirty="0"/>
          </a:p>
          <a:p>
            <a:endParaRPr lang="de-AT" dirty="0"/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5722237"/>
            <a:ext cx="4572396" cy="432854"/>
          </a:xfrm>
          <a:prstGeom prst="rect">
            <a:avLst/>
          </a:prstGeom>
        </p:spPr>
      </p:pic>
      <p:pic>
        <p:nvPicPr>
          <p:cNvPr id="6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869160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47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b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Ermächtigung zur Weiterverordnung von Medizinprodukten: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676400"/>
            <a:ext cx="6858000" cy="4488904"/>
          </a:xfrm>
        </p:spPr>
        <p:txBody>
          <a:bodyPr/>
          <a:lstStyle/>
          <a:p>
            <a:pPr marL="0" indent="0">
              <a:buNone/>
            </a:pPr>
            <a:r>
              <a:rPr lang="de-AT" sz="18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Voraussetzung:</a:t>
            </a:r>
          </a:p>
          <a:p>
            <a:pPr>
              <a:spcBef>
                <a:spcPts val="0"/>
              </a:spcBef>
            </a:pPr>
            <a:r>
              <a:rPr lang="de-AT" sz="1800" b="0" dirty="0">
                <a:solidFill>
                  <a:schemeClr val="bg2"/>
                </a:solidFill>
              </a:rPr>
              <a:t>Ärztliche </a:t>
            </a:r>
            <a:r>
              <a:rPr lang="de-AT" sz="1800" b="0" dirty="0" smtClean="0">
                <a:solidFill>
                  <a:schemeClr val="bg2"/>
                </a:solidFill>
              </a:rPr>
              <a:t>Erstverordnung,</a:t>
            </a:r>
            <a:endParaRPr lang="de-AT" sz="1800" b="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</a:pPr>
            <a:r>
              <a:rPr lang="de-AT" sz="1800" b="0" dirty="0" smtClean="0">
                <a:solidFill>
                  <a:schemeClr val="bg2"/>
                </a:solidFill>
              </a:rPr>
              <a:t>ärztliche </a:t>
            </a:r>
            <a:r>
              <a:rPr lang="de-AT" sz="1800" b="0" dirty="0">
                <a:solidFill>
                  <a:schemeClr val="bg2"/>
                </a:solidFill>
              </a:rPr>
              <a:t>Anordnung der </a:t>
            </a:r>
            <a:r>
              <a:rPr lang="de-AT" sz="1800" b="0" dirty="0" smtClean="0">
                <a:solidFill>
                  <a:schemeClr val="bg2"/>
                </a:solidFill>
              </a:rPr>
              <a:t>Weiterverordnung,</a:t>
            </a:r>
            <a:endParaRPr lang="de-AT" sz="1800" b="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</a:pPr>
            <a:r>
              <a:rPr lang="de-AT" sz="1800" b="0" dirty="0">
                <a:solidFill>
                  <a:schemeClr val="bg2"/>
                </a:solidFill>
              </a:rPr>
              <a:t>Verordnung durch die DGKP nicht </a:t>
            </a:r>
            <a:r>
              <a:rPr lang="de-AT" sz="1800" b="0" dirty="0" smtClean="0">
                <a:solidFill>
                  <a:schemeClr val="bg2"/>
                </a:solidFill>
              </a:rPr>
              <a:t>veränderbar,</a:t>
            </a:r>
            <a:endParaRPr lang="de-AT" sz="1800" b="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</a:pPr>
            <a:r>
              <a:rPr lang="de-AT" sz="1800" b="0" dirty="0" smtClean="0">
                <a:solidFill>
                  <a:schemeClr val="bg2"/>
                </a:solidFill>
              </a:rPr>
              <a:t>keine </a:t>
            </a:r>
            <a:r>
              <a:rPr lang="de-AT" sz="1800" b="0" dirty="0">
                <a:solidFill>
                  <a:schemeClr val="bg2"/>
                </a:solidFill>
              </a:rPr>
              <a:t>geänderte </a:t>
            </a:r>
            <a:r>
              <a:rPr lang="de-AT" sz="1800" b="0" dirty="0" err="1">
                <a:solidFill>
                  <a:schemeClr val="bg2"/>
                </a:solidFill>
              </a:rPr>
              <a:t>PatientInnensituation</a:t>
            </a:r>
            <a:r>
              <a:rPr lang="de-AT" sz="1800" b="0" dirty="0">
                <a:solidFill>
                  <a:schemeClr val="bg2"/>
                </a:solidFill>
              </a:rPr>
              <a:t>, die eine Einstellung erforderlich macht bzw</a:t>
            </a:r>
          </a:p>
          <a:p>
            <a:pPr>
              <a:spcBef>
                <a:spcPts val="0"/>
              </a:spcBef>
            </a:pPr>
            <a:r>
              <a:rPr lang="de-AT" sz="1800" b="0" dirty="0" smtClean="0">
                <a:solidFill>
                  <a:schemeClr val="bg2"/>
                </a:solidFill>
              </a:rPr>
              <a:t>eine </a:t>
            </a:r>
            <a:r>
              <a:rPr lang="de-AT" sz="1800" b="0" dirty="0">
                <a:solidFill>
                  <a:schemeClr val="bg2"/>
                </a:solidFill>
              </a:rPr>
              <a:t>Änderung der ärztlichen </a:t>
            </a:r>
            <a:r>
              <a:rPr lang="de-AT" sz="1800" b="0" dirty="0" smtClean="0">
                <a:solidFill>
                  <a:schemeClr val="bg2"/>
                </a:solidFill>
              </a:rPr>
              <a:t>Anordnung.</a:t>
            </a:r>
            <a:endParaRPr lang="de-AT" sz="1800" b="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</a:pPr>
            <a:r>
              <a:rPr lang="de-AT" sz="1800" b="0" dirty="0">
                <a:solidFill>
                  <a:schemeClr val="bg2"/>
                </a:solidFill>
              </a:rPr>
              <a:t>I</a:t>
            </a:r>
            <a:r>
              <a:rPr lang="de-AT" sz="1800" b="0" dirty="0" smtClean="0">
                <a:solidFill>
                  <a:schemeClr val="bg2"/>
                </a:solidFill>
              </a:rPr>
              <a:t>m </a:t>
            </a:r>
            <a:r>
              <a:rPr lang="de-AT" sz="1800" b="0" dirty="0">
                <a:solidFill>
                  <a:schemeClr val="bg2"/>
                </a:solidFill>
              </a:rPr>
              <a:t>Fall der Ablehnung oder Einstellung der Weiterverordnung durch DGKP ist eine Mitteilung an den anordnenden Arzt </a:t>
            </a:r>
            <a:r>
              <a:rPr lang="de-AT" sz="1800" b="0" dirty="0" smtClean="0">
                <a:solidFill>
                  <a:schemeClr val="bg2"/>
                </a:solidFill>
              </a:rPr>
              <a:t>notwendig.</a:t>
            </a:r>
            <a:endParaRPr lang="de-AT" sz="1800" b="0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de-AT" sz="1800" b="0" dirty="0" smtClean="0"/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87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Ermächtigung zur Weiterverordnung von 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Medizinprodukten: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2060848"/>
            <a:ext cx="6858000" cy="3577952"/>
          </a:xfrm>
        </p:spPr>
        <p:txBody>
          <a:bodyPr/>
          <a:lstStyle/>
          <a:p>
            <a:pPr marL="0" indent="0">
              <a:buNone/>
            </a:pPr>
            <a:r>
              <a:rPr lang="de-AT" sz="18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 Maßgabe der ärztlichen Anordnung in folgenden </a:t>
            </a:r>
            <a:r>
              <a:rPr lang="de-AT" sz="18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Bereichen:</a:t>
            </a:r>
            <a:endParaRPr lang="de-AT" sz="1800" b="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de-AT" sz="1800" b="0" dirty="0">
                <a:solidFill>
                  <a:schemeClr val="bg2"/>
                </a:solidFill>
              </a:rPr>
              <a:t>Nahrungsaufnahme, </a:t>
            </a:r>
          </a:p>
          <a:p>
            <a:pPr>
              <a:spcBef>
                <a:spcPts val="0"/>
              </a:spcBef>
            </a:pPr>
            <a:r>
              <a:rPr lang="de-AT" sz="1800" b="0" dirty="0">
                <a:solidFill>
                  <a:schemeClr val="bg2"/>
                </a:solidFill>
              </a:rPr>
              <a:t>Inkontinenzversorgung, </a:t>
            </a:r>
          </a:p>
          <a:p>
            <a:pPr>
              <a:spcBef>
                <a:spcPts val="0"/>
              </a:spcBef>
            </a:pPr>
            <a:r>
              <a:rPr lang="de-AT" sz="1800" b="0" dirty="0">
                <a:solidFill>
                  <a:schemeClr val="bg2"/>
                </a:solidFill>
              </a:rPr>
              <a:t>Mobilisations- und Gehhilfen, </a:t>
            </a:r>
          </a:p>
          <a:p>
            <a:pPr>
              <a:spcBef>
                <a:spcPts val="0"/>
              </a:spcBef>
            </a:pPr>
            <a:r>
              <a:rPr lang="de-AT" sz="1800" b="0" dirty="0">
                <a:solidFill>
                  <a:schemeClr val="bg2"/>
                </a:solidFill>
              </a:rPr>
              <a:t>Verbandsmaterialien, </a:t>
            </a:r>
          </a:p>
          <a:p>
            <a:pPr>
              <a:spcBef>
                <a:spcPts val="0"/>
              </a:spcBef>
            </a:pPr>
            <a:r>
              <a:rPr lang="de-AT" sz="1800" b="0" dirty="0">
                <a:solidFill>
                  <a:schemeClr val="bg2"/>
                </a:solidFill>
              </a:rPr>
              <a:t>prophylaktische Hilfsmittel und Messgeräte sowie </a:t>
            </a:r>
          </a:p>
          <a:p>
            <a:pPr>
              <a:spcBef>
                <a:spcPts val="0"/>
              </a:spcBef>
            </a:pPr>
            <a:r>
              <a:rPr lang="de-AT" sz="1800" b="0" dirty="0">
                <a:solidFill>
                  <a:schemeClr val="bg2"/>
                </a:solidFill>
              </a:rPr>
              <a:t>im Bereich des </a:t>
            </a:r>
            <a:r>
              <a:rPr lang="de-AT" sz="1800" b="0" dirty="0" err="1">
                <a:solidFill>
                  <a:schemeClr val="bg2"/>
                </a:solidFill>
              </a:rPr>
              <a:t>Illeo</a:t>
            </a:r>
            <a:r>
              <a:rPr lang="de-AT" sz="1800" b="0" dirty="0">
                <a:solidFill>
                  <a:schemeClr val="bg2"/>
                </a:solidFill>
              </a:rPr>
              <a:t>-, </a:t>
            </a:r>
            <a:r>
              <a:rPr lang="de-AT" sz="1800" b="0" dirty="0" err="1">
                <a:solidFill>
                  <a:schemeClr val="bg2"/>
                </a:solidFill>
              </a:rPr>
              <a:t>Jejuno</a:t>
            </a:r>
            <a:r>
              <a:rPr lang="de-AT" sz="1800" b="0" dirty="0">
                <a:solidFill>
                  <a:schemeClr val="bg2"/>
                </a:solidFill>
              </a:rPr>
              <a:t>-, Colon- und </a:t>
            </a:r>
            <a:r>
              <a:rPr lang="de-AT" sz="1800" b="0" dirty="0" err="1" smtClean="0">
                <a:solidFill>
                  <a:schemeClr val="bg2"/>
                </a:solidFill>
              </a:rPr>
              <a:t>Uro</a:t>
            </a:r>
            <a:r>
              <a:rPr lang="de-AT" sz="1800" b="0" dirty="0" smtClean="0">
                <a:solidFill>
                  <a:schemeClr val="bg2"/>
                </a:solidFill>
              </a:rPr>
              <a:t>-Stomas.</a:t>
            </a:r>
            <a:endParaRPr lang="de-AT" sz="1800" b="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de-AT" dirty="0">
              <a:solidFill>
                <a:schemeClr val="bg2"/>
              </a:solidFill>
            </a:endParaRPr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26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269875"/>
            <a:ext cx="7702550" cy="638845"/>
          </a:xfrm>
        </p:spPr>
        <p:txBody>
          <a:bodyPr/>
          <a:lstStyle/>
          <a:p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xmlns="" val="2812552332"/>
              </p:ext>
            </p:extLst>
          </p:nvPr>
        </p:nvGraphicFramePr>
        <p:xfrm>
          <a:off x="251520" y="836712"/>
          <a:ext cx="8136904" cy="7489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805264"/>
            <a:ext cx="1300319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273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1"/>
            <a:ext cx="7702550" cy="1196752"/>
          </a:xfrm>
        </p:spPr>
        <p:txBody>
          <a:bodyPr/>
          <a:lstStyle/>
          <a:p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b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Kompetenzen im multiprofessionellen Versorgungsteam: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124744"/>
            <a:ext cx="6858000" cy="4896544"/>
          </a:xfrm>
        </p:spPr>
        <p:txBody>
          <a:bodyPr/>
          <a:lstStyle/>
          <a:p>
            <a:pPr marL="0" indent="0">
              <a:buNone/>
            </a:pPr>
            <a:r>
              <a:rPr lang="de-DE" sz="16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Vorschlags- und Mitentscheidungsrecht insbesondere </a:t>
            </a:r>
            <a:endParaRPr lang="de-DE" sz="1600" b="0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de-DE" sz="1600" b="0" dirty="0" smtClean="0">
                <a:solidFill>
                  <a:schemeClr val="bg2"/>
                </a:solidFill>
              </a:rPr>
              <a:t>1. Maßnahmen </a:t>
            </a:r>
            <a:r>
              <a:rPr lang="de-DE" sz="1600" b="0" dirty="0">
                <a:solidFill>
                  <a:schemeClr val="bg2"/>
                </a:solidFill>
              </a:rPr>
              <a:t>zur Verhütung von Krankheiten und Unfällen </a:t>
            </a:r>
            <a:br>
              <a:rPr lang="de-DE" sz="1600" b="0" dirty="0">
                <a:solidFill>
                  <a:schemeClr val="bg2"/>
                </a:solidFill>
              </a:rPr>
            </a:br>
            <a:r>
              <a:rPr lang="de-DE" sz="1600" b="0" dirty="0">
                <a:solidFill>
                  <a:schemeClr val="bg2"/>
                </a:solidFill>
              </a:rPr>
              <a:t> </a:t>
            </a:r>
            <a:r>
              <a:rPr lang="de-DE" sz="1600" b="0" dirty="0" smtClean="0">
                <a:solidFill>
                  <a:schemeClr val="bg2"/>
                </a:solidFill>
              </a:rPr>
              <a:t>   sowie </a:t>
            </a:r>
            <a:r>
              <a:rPr lang="de-DE" sz="1600" b="0" dirty="0">
                <a:solidFill>
                  <a:schemeClr val="bg2"/>
                </a:solidFill>
              </a:rPr>
              <a:t>zur Erhaltung und Förderung der </a:t>
            </a:r>
            <a:r>
              <a:rPr lang="de-DE" sz="1600" b="0" dirty="0" smtClean="0">
                <a:solidFill>
                  <a:schemeClr val="bg2"/>
                </a:solidFill>
              </a:rPr>
              <a:t>Gesundheit</a:t>
            </a:r>
          </a:p>
          <a:p>
            <a:pPr marL="0" indent="0">
              <a:buNone/>
            </a:pPr>
            <a:r>
              <a:rPr lang="de-DE" sz="1600" b="0" dirty="0" smtClean="0">
                <a:solidFill>
                  <a:schemeClr val="bg2"/>
                </a:solidFill>
              </a:rPr>
              <a:t>2. Aufnahme- </a:t>
            </a:r>
            <a:r>
              <a:rPr lang="de-DE" sz="1600" b="0" dirty="0">
                <a:solidFill>
                  <a:schemeClr val="bg2"/>
                </a:solidFill>
              </a:rPr>
              <a:t>und </a:t>
            </a:r>
            <a:r>
              <a:rPr lang="de-DE" sz="1600" b="0" dirty="0" smtClean="0">
                <a:solidFill>
                  <a:schemeClr val="bg2"/>
                </a:solidFill>
              </a:rPr>
              <a:t>Entlassungsmanagement</a:t>
            </a:r>
          </a:p>
          <a:p>
            <a:pPr marL="0" indent="0">
              <a:buNone/>
            </a:pPr>
            <a:r>
              <a:rPr lang="de-DE" sz="1600" b="0" dirty="0" smtClean="0">
                <a:solidFill>
                  <a:schemeClr val="bg2"/>
                </a:solidFill>
              </a:rPr>
              <a:t>3. Gesundheitsberatung</a:t>
            </a:r>
          </a:p>
          <a:p>
            <a:pPr marL="0" indent="0">
              <a:buNone/>
            </a:pPr>
            <a:r>
              <a:rPr lang="de-DE" sz="1600" b="0" dirty="0">
                <a:solidFill>
                  <a:schemeClr val="bg2"/>
                </a:solidFill>
              </a:rPr>
              <a:t>4</a:t>
            </a:r>
            <a:r>
              <a:rPr lang="de-DE" sz="1600" b="0" dirty="0" smtClean="0">
                <a:solidFill>
                  <a:schemeClr val="bg2"/>
                </a:solidFill>
              </a:rPr>
              <a:t>. interprofessionelle Vernetzung</a:t>
            </a:r>
          </a:p>
          <a:p>
            <a:pPr marL="0" indent="0">
              <a:buNone/>
            </a:pPr>
            <a:r>
              <a:rPr lang="de-DE" sz="1600" b="0" dirty="0">
                <a:solidFill>
                  <a:schemeClr val="bg2"/>
                </a:solidFill>
              </a:rPr>
              <a:t>5</a:t>
            </a:r>
            <a:r>
              <a:rPr lang="de-DE" sz="1600" b="0" dirty="0" smtClean="0">
                <a:solidFill>
                  <a:schemeClr val="bg2"/>
                </a:solidFill>
              </a:rPr>
              <a:t>. Informationstransfer </a:t>
            </a:r>
            <a:r>
              <a:rPr lang="de-DE" sz="1600" b="0" dirty="0">
                <a:solidFill>
                  <a:schemeClr val="bg2"/>
                </a:solidFill>
              </a:rPr>
              <a:t>und </a:t>
            </a:r>
            <a:r>
              <a:rPr lang="de-DE" sz="1600" b="0" dirty="0" smtClean="0">
                <a:solidFill>
                  <a:schemeClr val="bg2"/>
                </a:solidFill>
              </a:rPr>
              <a:t>Wissensmanagement</a:t>
            </a:r>
          </a:p>
          <a:p>
            <a:pPr marL="0" indent="0">
              <a:buNone/>
            </a:pPr>
            <a:r>
              <a:rPr lang="de-DE" sz="1600" b="0" dirty="0">
                <a:solidFill>
                  <a:schemeClr val="bg2"/>
                </a:solidFill>
              </a:rPr>
              <a:t>6</a:t>
            </a:r>
            <a:r>
              <a:rPr lang="de-DE" sz="1600" b="0" dirty="0" smtClean="0">
                <a:solidFill>
                  <a:schemeClr val="bg2"/>
                </a:solidFill>
              </a:rPr>
              <a:t>. Steuerung </a:t>
            </a:r>
            <a:r>
              <a:rPr lang="de-DE" sz="1600" b="0" dirty="0">
                <a:solidFill>
                  <a:schemeClr val="bg2"/>
                </a:solidFill>
              </a:rPr>
              <a:t>&amp; Koordination des Behandlungs- und Betreuungsprozesses </a:t>
            </a:r>
            <a:r>
              <a:rPr lang="de-DE" sz="1600" b="0" dirty="0" smtClean="0">
                <a:solidFill>
                  <a:schemeClr val="bg2"/>
                </a:solidFill>
              </a:rPr>
              <a:t>   7. Sicherstellung </a:t>
            </a:r>
            <a:r>
              <a:rPr lang="de-DE" sz="1600" b="0" dirty="0">
                <a:solidFill>
                  <a:schemeClr val="bg2"/>
                </a:solidFill>
              </a:rPr>
              <a:t>der </a:t>
            </a:r>
            <a:r>
              <a:rPr lang="de-DE" sz="1600" b="0" dirty="0" smtClean="0">
                <a:solidFill>
                  <a:schemeClr val="bg2"/>
                </a:solidFill>
              </a:rPr>
              <a:t>Behandlungskontinuität</a:t>
            </a:r>
          </a:p>
          <a:p>
            <a:pPr marL="0" indent="0">
              <a:buNone/>
            </a:pPr>
            <a:r>
              <a:rPr lang="de-DE" sz="1600" b="0" dirty="0">
                <a:solidFill>
                  <a:schemeClr val="bg2"/>
                </a:solidFill>
              </a:rPr>
              <a:t>8</a:t>
            </a:r>
            <a:r>
              <a:rPr lang="de-DE" sz="1600" b="0" dirty="0" smtClean="0">
                <a:solidFill>
                  <a:schemeClr val="bg2"/>
                </a:solidFill>
              </a:rPr>
              <a:t>. Ersteinschätzung </a:t>
            </a:r>
            <a:r>
              <a:rPr lang="de-DE" sz="1600" b="0" dirty="0">
                <a:solidFill>
                  <a:schemeClr val="bg2"/>
                </a:solidFill>
              </a:rPr>
              <a:t>von Spontanpatienten mittels </a:t>
            </a:r>
            <a:br>
              <a:rPr lang="de-DE" sz="1600" b="0" dirty="0">
                <a:solidFill>
                  <a:schemeClr val="bg2"/>
                </a:solidFill>
              </a:rPr>
            </a:br>
            <a:r>
              <a:rPr lang="de-DE" sz="1600" b="0" dirty="0">
                <a:solidFill>
                  <a:schemeClr val="bg2"/>
                </a:solidFill>
              </a:rPr>
              <a:t>9</a:t>
            </a:r>
            <a:r>
              <a:rPr lang="de-DE" sz="1600" b="0" dirty="0" smtClean="0">
                <a:solidFill>
                  <a:schemeClr val="bg2"/>
                </a:solidFill>
              </a:rPr>
              <a:t>. standardisierter </a:t>
            </a:r>
            <a:r>
              <a:rPr lang="de-DE" sz="1600" b="0" dirty="0">
                <a:solidFill>
                  <a:schemeClr val="bg2"/>
                </a:solidFill>
              </a:rPr>
              <a:t>Triage- und </a:t>
            </a:r>
            <a:r>
              <a:rPr lang="de-DE" sz="1600" b="0" dirty="0" smtClean="0">
                <a:solidFill>
                  <a:schemeClr val="bg2"/>
                </a:solidFill>
              </a:rPr>
              <a:t>Einschätzungssysteme</a:t>
            </a:r>
          </a:p>
          <a:p>
            <a:pPr marL="0" indent="0">
              <a:buNone/>
            </a:pPr>
            <a:r>
              <a:rPr lang="de-DE" sz="1600" b="0" dirty="0" smtClean="0">
                <a:solidFill>
                  <a:schemeClr val="bg2"/>
                </a:solidFill>
              </a:rPr>
              <a:t>10. ethischen Entscheidungsfindung</a:t>
            </a:r>
          </a:p>
          <a:p>
            <a:pPr marL="0" indent="0">
              <a:buNone/>
            </a:pPr>
            <a:r>
              <a:rPr lang="de-DE" sz="1600" b="0" dirty="0" smtClean="0">
                <a:solidFill>
                  <a:schemeClr val="bg2"/>
                </a:solidFill>
              </a:rPr>
              <a:t>11. Förderung </a:t>
            </a:r>
            <a:r>
              <a:rPr lang="de-DE" sz="1600" b="0" dirty="0">
                <a:solidFill>
                  <a:schemeClr val="bg2"/>
                </a:solidFill>
              </a:rPr>
              <a:t>der Gesundheitskompetenz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77272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17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b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zielgruppenspezifische Spezialisierungen: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676400"/>
            <a:ext cx="6858000" cy="4704928"/>
          </a:xfrm>
        </p:spPr>
        <p:txBody>
          <a:bodyPr/>
          <a:lstStyle/>
          <a:p>
            <a:r>
              <a:rPr lang="de-AT" sz="1800" b="0" dirty="0" smtClean="0">
                <a:solidFill>
                  <a:schemeClr val="bg2"/>
                </a:solidFill>
              </a:rPr>
              <a:t>Kinder- und </a:t>
            </a:r>
            <a:r>
              <a:rPr lang="de-AT" sz="1800" b="0" dirty="0" err="1" smtClean="0">
                <a:solidFill>
                  <a:schemeClr val="bg2"/>
                </a:solidFill>
              </a:rPr>
              <a:t>Jugendlichenpflege</a:t>
            </a:r>
            <a:endParaRPr lang="de-AT" sz="1800" b="0" dirty="0" smtClean="0">
              <a:solidFill>
                <a:schemeClr val="bg2"/>
              </a:solidFill>
            </a:endParaRPr>
          </a:p>
          <a:p>
            <a:r>
              <a:rPr lang="de-DE" sz="1800" b="0" dirty="0">
                <a:solidFill>
                  <a:schemeClr val="bg2"/>
                </a:solidFill>
              </a:rPr>
              <a:t>Psychiatrische Gesundheits- und </a:t>
            </a:r>
            <a:r>
              <a:rPr lang="de-DE" sz="1800" b="0" dirty="0" smtClean="0">
                <a:solidFill>
                  <a:schemeClr val="bg2"/>
                </a:solidFill>
              </a:rPr>
              <a:t>Krankenpflege</a:t>
            </a:r>
          </a:p>
          <a:p>
            <a:pPr marL="355600" lvl="1" indent="-355600">
              <a:buClr>
                <a:schemeClr val="bg2"/>
              </a:buClr>
              <a:buBlip>
                <a:blip r:embed="rId2"/>
              </a:buBlip>
            </a:pPr>
            <a:r>
              <a:rPr lang="de-DE" sz="1800" dirty="0">
                <a:solidFill>
                  <a:schemeClr val="bg2"/>
                </a:solidFill>
              </a:rPr>
              <a:t>Intensivpflege</a:t>
            </a:r>
            <a:endParaRPr lang="de-AT" sz="1800" dirty="0">
              <a:solidFill>
                <a:schemeClr val="bg2"/>
              </a:solidFill>
            </a:endParaRPr>
          </a:p>
          <a:p>
            <a:pPr marL="355600" lvl="1" indent="-355600">
              <a:buClr>
                <a:schemeClr val="bg2"/>
              </a:buClr>
              <a:buBlip>
                <a:blip r:embed="rId2"/>
              </a:buBlip>
            </a:pPr>
            <a:r>
              <a:rPr lang="de-DE" sz="1800" dirty="0">
                <a:solidFill>
                  <a:schemeClr val="bg2"/>
                </a:solidFill>
              </a:rPr>
              <a:t>Anästhesiepflege</a:t>
            </a:r>
            <a:endParaRPr lang="de-AT" sz="1800" dirty="0">
              <a:solidFill>
                <a:schemeClr val="bg2"/>
              </a:solidFill>
            </a:endParaRPr>
          </a:p>
          <a:p>
            <a:pPr marL="355600" lvl="1" indent="-355600">
              <a:buClr>
                <a:schemeClr val="bg2"/>
              </a:buClr>
              <a:buBlip>
                <a:blip r:embed="rId2"/>
              </a:buBlip>
            </a:pPr>
            <a:r>
              <a:rPr lang="de-DE" sz="1800" dirty="0">
                <a:solidFill>
                  <a:schemeClr val="bg2"/>
                </a:solidFill>
              </a:rPr>
              <a:t>Pflege bei Nierenersatztherapie</a:t>
            </a:r>
            <a:endParaRPr lang="de-AT" sz="1800" dirty="0">
              <a:solidFill>
                <a:schemeClr val="bg2"/>
              </a:solidFill>
            </a:endParaRPr>
          </a:p>
          <a:p>
            <a:pPr marL="355600" lvl="1" indent="-355600">
              <a:buClr>
                <a:schemeClr val="bg2"/>
              </a:buClr>
              <a:buBlip>
                <a:blip r:embed="rId2"/>
              </a:buBlip>
            </a:pPr>
            <a:r>
              <a:rPr lang="de-DE" sz="1800" dirty="0">
                <a:solidFill>
                  <a:schemeClr val="bg2"/>
                </a:solidFill>
              </a:rPr>
              <a:t>Pflege im Operationsbereich</a:t>
            </a:r>
            <a:endParaRPr lang="de-AT" sz="1800" dirty="0">
              <a:solidFill>
                <a:schemeClr val="bg2"/>
              </a:solidFill>
            </a:endParaRPr>
          </a:p>
          <a:p>
            <a:pPr marL="355600" lvl="1" indent="-355600">
              <a:buClr>
                <a:schemeClr val="bg2"/>
              </a:buClr>
              <a:buBlip>
                <a:blip r:embed="rId2"/>
              </a:buBlip>
            </a:pPr>
            <a:r>
              <a:rPr lang="de-DE" sz="1800" dirty="0" smtClean="0">
                <a:solidFill>
                  <a:schemeClr val="bg2"/>
                </a:solidFill>
              </a:rPr>
              <a:t>Krankenhaushygiene</a:t>
            </a:r>
          </a:p>
          <a:p>
            <a:pPr marL="355600" lvl="1" indent="-355600">
              <a:buClr>
                <a:schemeClr val="bg2"/>
              </a:buClr>
              <a:buBlip>
                <a:blip r:embed="rId2"/>
              </a:buBlip>
            </a:pPr>
            <a:r>
              <a:rPr lang="de-DE" sz="1800" dirty="0">
                <a:solidFill>
                  <a:schemeClr val="bg2"/>
                </a:solidFill>
              </a:rPr>
              <a:t>Wundmanagement und </a:t>
            </a:r>
            <a:r>
              <a:rPr lang="de-DE" sz="1800" dirty="0" err="1" smtClean="0">
                <a:solidFill>
                  <a:schemeClr val="bg2"/>
                </a:solidFill>
              </a:rPr>
              <a:t>Stomaversorgung</a:t>
            </a:r>
            <a:endParaRPr lang="de-DE" sz="1800" dirty="0" smtClean="0">
              <a:solidFill>
                <a:schemeClr val="bg2"/>
              </a:solidFill>
            </a:endParaRPr>
          </a:p>
          <a:p>
            <a:pPr marL="355600" lvl="1" indent="-355600">
              <a:buClr>
                <a:schemeClr val="bg2"/>
              </a:buClr>
              <a:buBlip>
                <a:blip r:embed="rId2"/>
              </a:buBlip>
            </a:pPr>
            <a:r>
              <a:rPr lang="de-DE" sz="1800" dirty="0">
                <a:solidFill>
                  <a:schemeClr val="bg2"/>
                </a:solidFill>
              </a:rPr>
              <a:t>Hospiz- und Palliativversorgung</a:t>
            </a:r>
          </a:p>
          <a:p>
            <a:pPr marL="355600" lvl="1" indent="-355600">
              <a:buClr>
                <a:schemeClr val="bg2"/>
              </a:buClr>
              <a:buBlip>
                <a:blip r:embed="rId2"/>
              </a:buBlip>
            </a:pPr>
            <a:r>
              <a:rPr lang="de-DE" sz="1800" dirty="0">
                <a:solidFill>
                  <a:schemeClr val="bg2"/>
                </a:solidFill>
              </a:rPr>
              <a:t>Psychogeriatrische Pflege</a:t>
            </a:r>
            <a:endParaRPr lang="de-AT" sz="1800" dirty="0">
              <a:solidFill>
                <a:schemeClr val="bg2"/>
              </a:solidFill>
            </a:endParaRPr>
          </a:p>
          <a:p>
            <a:pPr marL="0" lvl="1">
              <a:buClr>
                <a:schemeClr val="bg2"/>
              </a:buClr>
            </a:pPr>
            <a:endParaRPr lang="de-DE" sz="1800" dirty="0"/>
          </a:p>
          <a:p>
            <a:pPr marL="355600" lvl="1" indent="-355600">
              <a:buClr>
                <a:schemeClr val="bg2"/>
              </a:buClr>
              <a:buBlip>
                <a:blip r:embed="rId2"/>
              </a:buBlip>
            </a:pPr>
            <a:endParaRPr lang="de-DE" dirty="0"/>
          </a:p>
          <a:p>
            <a:endParaRPr lang="de-AT" sz="1800" b="0" dirty="0" smtClean="0"/>
          </a:p>
          <a:p>
            <a:endParaRPr lang="de-AT" dirty="0"/>
          </a:p>
        </p:txBody>
      </p:sp>
      <p:sp>
        <p:nvSpPr>
          <p:cNvPr id="4" name="Explosion 2 3"/>
          <p:cNvSpPr/>
          <p:nvPr/>
        </p:nvSpPr>
        <p:spPr>
          <a:xfrm rot="1155151">
            <a:off x="5822411" y="2184604"/>
            <a:ext cx="2454916" cy="2322818"/>
          </a:xfrm>
          <a:prstGeom prst="irregularSeal2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>
                <a:solidFill>
                  <a:schemeClr val="bg2"/>
                </a:solidFill>
              </a:rPr>
              <a:t>b</a:t>
            </a:r>
            <a:r>
              <a:rPr lang="de-AT" sz="1400" dirty="0" smtClean="0">
                <a:solidFill>
                  <a:schemeClr val="bg2"/>
                </a:solidFill>
              </a:rPr>
              <a:t>leiben Vorbehaltstätigkeiten!</a:t>
            </a:r>
            <a:endParaRPr lang="de-AT" sz="1400" dirty="0">
              <a:solidFill>
                <a:schemeClr val="bg2"/>
              </a:solidFill>
            </a:endParaRPr>
          </a:p>
        </p:txBody>
      </p:sp>
      <p:pic>
        <p:nvPicPr>
          <p:cNvPr id="5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136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Diplomierte/r </a:t>
            </a:r>
            <a:r>
              <a:rPr lang="de-AT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Gesundheits- und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KrankenpflegerIn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Spezielle Grundausbildung – Übergangsbestimmung: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1800" b="0" dirty="0" smtClean="0">
                <a:solidFill>
                  <a:schemeClr val="bg2"/>
                </a:solidFill>
              </a:rPr>
              <a:t>Personen, die eine spezielle Grundausbildung in der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AT" sz="1800" b="0" dirty="0" smtClean="0">
                <a:solidFill>
                  <a:schemeClr val="bg2"/>
                </a:solidFill>
              </a:rPr>
              <a:t>Kinder- und </a:t>
            </a:r>
            <a:r>
              <a:rPr lang="de-AT" sz="1800" b="0" dirty="0" err="1" smtClean="0">
                <a:solidFill>
                  <a:schemeClr val="bg2"/>
                </a:solidFill>
              </a:rPr>
              <a:t>Jugendlichenpflege</a:t>
            </a:r>
            <a:r>
              <a:rPr lang="de-AT" sz="1800" b="0" dirty="0" smtClean="0">
                <a:solidFill>
                  <a:schemeClr val="bg2"/>
                </a:solidFill>
              </a:rPr>
              <a:t> oder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AT" sz="1800" b="0" dirty="0">
                <a:solidFill>
                  <a:schemeClr val="bg2"/>
                </a:solidFill>
              </a:rPr>
              <a:t>p</a:t>
            </a:r>
            <a:r>
              <a:rPr lang="de-AT" sz="1800" b="0" dirty="0" smtClean="0">
                <a:solidFill>
                  <a:schemeClr val="bg2"/>
                </a:solidFill>
              </a:rPr>
              <a:t>sychiatrischen Gesundheits- und Krankenpflege</a:t>
            </a:r>
          </a:p>
          <a:p>
            <a:pPr marL="0" indent="0">
              <a:buNone/>
            </a:pPr>
            <a:r>
              <a:rPr lang="de-AT" sz="1800" b="0" dirty="0">
                <a:solidFill>
                  <a:schemeClr val="bg2"/>
                </a:solidFill>
              </a:rPr>
              <a:t> </a:t>
            </a:r>
            <a:r>
              <a:rPr lang="de-AT" sz="1800" b="0" dirty="0" smtClean="0">
                <a:solidFill>
                  <a:schemeClr val="bg2"/>
                </a:solidFill>
              </a:rPr>
              <a:t>  absolviert haben, sind zur Ausübung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AT" sz="1800" b="0" dirty="0" smtClean="0">
                <a:solidFill>
                  <a:schemeClr val="bg2"/>
                </a:solidFill>
              </a:rPr>
              <a:t>der erworbenen Spezialisierungen und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AT" sz="1800" b="0" dirty="0" smtClean="0">
                <a:solidFill>
                  <a:schemeClr val="bg2"/>
                </a:solidFill>
              </a:rPr>
              <a:t>der allgemeinen Gesundheits- und Krankenpflege, sofern und soweit sie über die notwendigen Fertigkeiten und Kenntnisse verfügen</a:t>
            </a:r>
          </a:p>
          <a:p>
            <a:pPr marL="358775" lvl="2" indent="0">
              <a:buNone/>
            </a:pPr>
            <a:r>
              <a:rPr lang="de-AT" sz="1800" b="0" dirty="0">
                <a:solidFill>
                  <a:schemeClr val="bg2"/>
                </a:solidFill>
              </a:rPr>
              <a:t>e</a:t>
            </a:r>
            <a:r>
              <a:rPr lang="de-AT" sz="1800" b="0" dirty="0" smtClean="0">
                <a:solidFill>
                  <a:schemeClr val="bg2"/>
                </a:solidFill>
              </a:rPr>
              <a:t>rmächtigt.</a:t>
            </a:r>
            <a:endParaRPr lang="de-AT" sz="1800" b="0" dirty="0">
              <a:solidFill>
                <a:schemeClr val="bg2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de-AT" sz="1800" b="0" dirty="0" smtClean="0"/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79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Pflege(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fach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assistenz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diplomierte </a:t>
            </a:r>
            <a:r>
              <a:rPr lang="de-AT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Gesundheits</a:t>
            </a: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–und Krankenpflege -</a:t>
            </a:r>
            <a:b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Kompetenzen bei Notfällen: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556792"/>
            <a:ext cx="6858000" cy="4896544"/>
          </a:xfrm>
        </p:spPr>
        <p:txBody>
          <a:bodyPr/>
          <a:lstStyle/>
          <a:p>
            <a:pPr marL="0" indent="0">
              <a:buNone/>
            </a:pPr>
            <a:r>
              <a:rPr lang="de-AT" sz="16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Kompetenz bei Notfällen umfasst: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de-AT" sz="1600" b="0" dirty="0" smtClean="0">
                <a:solidFill>
                  <a:schemeClr val="bg2"/>
                </a:solidFill>
              </a:rPr>
              <a:t>Erkennen und einschätzen von Notfällen und Setzen entsprechender Maßnahmen und</a:t>
            </a:r>
          </a:p>
          <a:p>
            <a:pPr marL="342900" indent="-342900">
              <a:buFont typeface="+mj-lt"/>
              <a:buAutoNum type="arabicPeriod"/>
            </a:pPr>
            <a:r>
              <a:rPr lang="de-AT" sz="1600" b="0" dirty="0" smtClean="0">
                <a:solidFill>
                  <a:schemeClr val="bg2"/>
                </a:solidFill>
              </a:rPr>
              <a:t>Eigenverantwortliche Durchführung lebensrettender Sofortmaßnahmen, solange und soweit ein Arzt nicht zur Verfügung steht.</a:t>
            </a:r>
          </a:p>
          <a:p>
            <a:pPr marL="0" indent="0">
              <a:buNone/>
            </a:pPr>
            <a:r>
              <a:rPr lang="de-AT" sz="16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Lebensrettende Sofortmaßnahmen sind insb.: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sz="1600" b="0" dirty="0" smtClean="0">
                <a:solidFill>
                  <a:schemeClr val="bg2"/>
                </a:solidFill>
              </a:rPr>
              <a:t>Herzdruckmassagen und Beatmung mit Beatmungshilfen (</a:t>
            </a:r>
            <a:r>
              <a:rPr lang="de-DE" sz="1600" b="0" dirty="0" err="1">
                <a:solidFill>
                  <a:schemeClr val="bg2"/>
                </a:solidFill>
              </a:rPr>
              <a:t>zB</a:t>
            </a:r>
            <a:r>
              <a:rPr lang="de-DE" sz="1600" b="0" dirty="0">
                <a:solidFill>
                  <a:schemeClr val="bg2"/>
                </a:solidFill>
              </a:rPr>
              <a:t> </a:t>
            </a:r>
            <a:r>
              <a:rPr lang="de-DE" sz="1600" b="0" dirty="0" err="1">
                <a:solidFill>
                  <a:schemeClr val="bg2"/>
                </a:solidFill>
              </a:rPr>
              <a:t>Gudel</a:t>
            </a:r>
            <a:r>
              <a:rPr lang="de-DE" sz="1600" b="0" dirty="0">
                <a:solidFill>
                  <a:schemeClr val="bg2"/>
                </a:solidFill>
              </a:rPr>
              <a:t>- oder </a:t>
            </a:r>
            <a:r>
              <a:rPr lang="de-DE" sz="1600" b="0" dirty="0" err="1" smtClean="0">
                <a:solidFill>
                  <a:schemeClr val="bg2"/>
                </a:solidFill>
              </a:rPr>
              <a:t>Larynxtubus</a:t>
            </a:r>
            <a:r>
              <a:rPr lang="de-DE" sz="1600" b="0" dirty="0" smtClean="0">
                <a:solidFill>
                  <a:schemeClr val="bg2"/>
                </a:solidFill>
              </a:rPr>
              <a:t>),</a:t>
            </a:r>
          </a:p>
          <a:p>
            <a:pPr marL="355600" lvl="1" indent="-3556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Durchführung der Defibrillation mit halbautomatischen Geräten </a:t>
            </a:r>
            <a:br>
              <a:rPr lang="de-DE" sz="1600" dirty="0">
                <a:solidFill>
                  <a:schemeClr val="bg2"/>
                </a:solidFill>
              </a:rPr>
            </a:br>
            <a:r>
              <a:rPr lang="de-DE" sz="1600" dirty="0">
                <a:solidFill>
                  <a:schemeClr val="bg2"/>
                </a:solidFill>
              </a:rPr>
              <a:t>oder Geräten im halbautomatischen Modus </a:t>
            </a:r>
            <a:r>
              <a:rPr lang="de-DE" sz="1600" dirty="0" smtClean="0">
                <a:solidFill>
                  <a:schemeClr val="bg2"/>
                </a:solidFill>
              </a:rPr>
              <a:t>sowie</a:t>
            </a:r>
          </a:p>
          <a:p>
            <a:pPr marL="355600" lvl="1" indent="-3556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bg2"/>
                </a:solidFill>
              </a:rPr>
              <a:t>Verabreichung von Sauerstoff.</a:t>
            </a:r>
          </a:p>
          <a:p>
            <a:pPr marL="355600" lvl="1" indent="-355600"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de-DE" sz="1600" dirty="0"/>
          </a:p>
          <a:p>
            <a:pPr>
              <a:buFont typeface="Arial" panose="020B0604020202020204" pitchFamily="34" charset="0"/>
              <a:buChar char="•"/>
            </a:pPr>
            <a:endParaRPr lang="de-DE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de-AT" sz="1600" b="0" dirty="0"/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476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Gehobener Dienst für Gesundheits- und Krankenpflege: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8198756"/>
              </p:ext>
            </p:extLst>
          </p:nvPr>
        </p:nvGraphicFramePr>
        <p:xfrm>
          <a:off x="762000" y="1052513"/>
          <a:ext cx="6858000" cy="45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27" y="5733256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xplosion 1 2"/>
          <p:cNvSpPr/>
          <p:nvPr/>
        </p:nvSpPr>
        <p:spPr>
          <a:xfrm>
            <a:off x="5868144" y="1988840"/>
            <a:ext cx="3168352" cy="280831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300" b="1" dirty="0">
                <a:solidFill>
                  <a:schemeClr val="bg2"/>
                </a:solidFill>
              </a:rPr>
              <a:t>Optionale Spezialisierung:</a:t>
            </a:r>
          </a:p>
          <a:p>
            <a:pPr algn="ctr"/>
            <a:r>
              <a:rPr lang="de-AT" sz="1300" b="1" dirty="0">
                <a:solidFill>
                  <a:schemeClr val="bg2"/>
                </a:solidFill>
              </a:rPr>
              <a:t>Intensivpflege,</a:t>
            </a:r>
          </a:p>
          <a:p>
            <a:pPr algn="ctr"/>
            <a:r>
              <a:rPr lang="de-AT" sz="1300" b="1" dirty="0" smtClean="0">
                <a:solidFill>
                  <a:schemeClr val="bg2"/>
                </a:solidFill>
              </a:rPr>
              <a:t>Nierenersatzpflege</a:t>
            </a:r>
            <a:endParaRPr lang="de-AT" sz="1300" b="1" dirty="0">
              <a:solidFill>
                <a:schemeClr val="bg2"/>
              </a:solidFill>
            </a:endParaRPr>
          </a:p>
          <a:p>
            <a:pPr algn="ctr"/>
            <a:r>
              <a:rPr lang="de-AT" sz="1300" b="1" dirty="0">
                <a:solidFill>
                  <a:schemeClr val="bg2"/>
                </a:solidFill>
              </a:rPr>
              <a:t>OP, etc.</a:t>
            </a:r>
          </a:p>
        </p:txBody>
      </p:sp>
      <p:pic>
        <p:nvPicPr>
          <p:cNvPr id="6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558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Ausbildungssystematik: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126972"/>
              </p:ext>
            </p:extLst>
          </p:nvPr>
        </p:nvGraphicFramePr>
        <p:xfrm>
          <a:off x="1331640" y="1412776"/>
          <a:ext cx="68580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Pfeil nach oben 11"/>
          <p:cNvSpPr/>
          <p:nvPr/>
        </p:nvSpPr>
        <p:spPr>
          <a:xfrm>
            <a:off x="467544" y="1412776"/>
            <a:ext cx="1152128" cy="4104456"/>
          </a:xfrm>
          <a:prstGeom prst="upArrow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5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5684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7800" y="1484313"/>
            <a:ext cx="6172200" cy="3024807"/>
          </a:xfrm>
        </p:spPr>
        <p:txBody>
          <a:bodyPr/>
          <a:lstStyle/>
          <a:p>
            <a:r>
              <a:rPr lang="de-AT" dirty="0" smtClean="0">
                <a:solidFill>
                  <a:schemeClr val="bg2"/>
                </a:solidFill>
              </a:rPr>
              <a:t/>
            </a:r>
            <a:br>
              <a:rPr lang="de-AT" dirty="0" smtClean="0">
                <a:solidFill>
                  <a:schemeClr val="bg2"/>
                </a:solidFill>
              </a:rPr>
            </a:br>
            <a:r>
              <a:rPr lang="de-AT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Pflegeassistenz</a:t>
            </a:r>
            <a:endParaRPr lang="de-AT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07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Pflegeassistenz - </a:t>
            </a:r>
            <a:b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Ausbildung und Berufsberechtigung: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196752"/>
            <a:ext cx="6858000" cy="525658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AT" sz="18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Ausbildungsrahmen</a:t>
            </a:r>
            <a:r>
              <a:rPr lang="de-AT" sz="18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800" b="0" dirty="0">
                <a:solidFill>
                  <a:schemeClr val="bg2"/>
                </a:solidFill>
                <a:sym typeface="Wingdings" pitchFamily="2" charset="2"/>
              </a:rPr>
              <a:t>auch im Rahmen eines Dienstverhältnisses, </a:t>
            </a:r>
            <a:r>
              <a:rPr lang="de-AT" sz="1800" b="0" dirty="0" err="1">
                <a:solidFill>
                  <a:schemeClr val="bg2"/>
                </a:solidFill>
                <a:sym typeface="Wingdings" pitchFamily="2" charset="2"/>
              </a:rPr>
              <a:t>iVm</a:t>
            </a:r>
            <a:r>
              <a:rPr lang="de-AT" sz="1800" b="0" dirty="0">
                <a:solidFill>
                  <a:schemeClr val="bg2"/>
                </a:solidFill>
                <a:sym typeface="Wingdings" pitchFamily="2" charset="2"/>
              </a:rPr>
              <a:t> </a:t>
            </a:r>
            <a:r>
              <a:rPr lang="de-DE" sz="1800" b="0" dirty="0" smtClean="0">
                <a:solidFill>
                  <a:schemeClr val="bg2"/>
                </a:solidFill>
              </a:rPr>
              <a:t>Teilzeit/anderen </a:t>
            </a:r>
            <a:r>
              <a:rPr lang="de-DE" sz="1800" b="0" dirty="0">
                <a:solidFill>
                  <a:schemeClr val="bg2"/>
                </a:solidFill>
              </a:rPr>
              <a:t>Ausbildungen</a:t>
            </a:r>
            <a:r>
              <a:rPr lang="de-AT" sz="1800" b="0" dirty="0">
                <a:solidFill>
                  <a:schemeClr val="bg2"/>
                </a:solidFill>
                <a:sym typeface="Wingdings" pitchFamily="2" charset="2"/>
              </a:rPr>
              <a:t> </a:t>
            </a:r>
            <a:r>
              <a:rPr lang="de-AT" sz="1800" b="0" dirty="0" smtClean="0">
                <a:solidFill>
                  <a:schemeClr val="bg2"/>
                </a:solidFill>
                <a:sym typeface="Wingdings" pitchFamily="2" charset="2"/>
              </a:rPr>
              <a:t>möglich</a:t>
            </a:r>
          </a:p>
          <a:p>
            <a:pPr marL="0" indent="0">
              <a:lnSpc>
                <a:spcPct val="100000"/>
              </a:lnSpc>
              <a:buNone/>
            </a:pPr>
            <a:endParaRPr lang="de-AT" sz="1800" b="0" dirty="0">
              <a:solidFill>
                <a:schemeClr val="bg2"/>
              </a:solidFill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AT" sz="18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Fortbildungspflicht</a:t>
            </a:r>
            <a:r>
              <a:rPr lang="de-AT" sz="18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800" b="0" dirty="0">
                <a:solidFill>
                  <a:schemeClr val="bg2"/>
                </a:solidFill>
                <a:sym typeface="Wingdings" pitchFamily="2" charset="2"/>
              </a:rPr>
              <a:t>40 Stunden innerhalb von 5 Jahren </a:t>
            </a:r>
            <a:endParaRPr lang="de-AT" sz="1800" b="0" dirty="0" smtClean="0">
              <a:solidFill>
                <a:schemeClr val="bg2"/>
              </a:solidFill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endParaRPr lang="de-AT" sz="1800" b="0" dirty="0">
              <a:solidFill>
                <a:schemeClr val="bg2"/>
              </a:solidFill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AT" sz="18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Berufsausübung</a:t>
            </a:r>
            <a:r>
              <a:rPr lang="de-AT" sz="18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800" b="0" dirty="0">
                <a:solidFill>
                  <a:schemeClr val="bg2"/>
                </a:solidFill>
                <a:sym typeface="Wingdings" pitchFamily="2" charset="2"/>
              </a:rPr>
              <a:t>nur im </a:t>
            </a:r>
            <a:r>
              <a:rPr lang="de-AT" sz="1800" b="0" dirty="0" smtClean="0">
                <a:solidFill>
                  <a:schemeClr val="bg2"/>
                </a:solidFill>
                <a:sym typeface="Wingdings" pitchFamily="2" charset="2"/>
              </a:rPr>
              <a:t>Dienstverhältnis</a:t>
            </a:r>
          </a:p>
          <a:p>
            <a:pPr marL="0" indent="0">
              <a:lnSpc>
                <a:spcPct val="100000"/>
              </a:lnSpc>
              <a:buNone/>
            </a:pPr>
            <a:endParaRPr lang="de-AT" sz="1800" b="0" dirty="0">
              <a:solidFill>
                <a:schemeClr val="bg2"/>
              </a:solidFill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AT" sz="18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Registrierungspflicht</a:t>
            </a:r>
            <a:r>
              <a:rPr lang="de-AT" sz="1800" b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AT" sz="1800" b="0" dirty="0">
                <a:solidFill>
                  <a:schemeClr val="bg2"/>
                </a:solidFill>
                <a:sym typeface="Wingdings" pitchFamily="2" charset="2"/>
              </a:rPr>
              <a:t>Ab </a:t>
            </a:r>
            <a:r>
              <a:rPr lang="de-AT" sz="1800" b="0" dirty="0" smtClean="0">
                <a:solidFill>
                  <a:schemeClr val="bg2"/>
                </a:solidFill>
                <a:sym typeface="Wingdings" pitchFamily="2" charset="2"/>
              </a:rPr>
              <a:t>1.1.2018</a:t>
            </a:r>
          </a:p>
          <a:p>
            <a:pPr marL="0" indent="0">
              <a:lnSpc>
                <a:spcPct val="100000"/>
              </a:lnSpc>
              <a:buNone/>
            </a:pPr>
            <a:endParaRPr lang="de-AT" sz="1800" b="0" dirty="0">
              <a:solidFill>
                <a:schemeClr val="bg2"/>
              </a:solidFill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1800" b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Sozialversicherung: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1800" b="0" dirty="0" smtClean="0">
                <a:solidFill>
                  <a:schemeClr val="bg2"/>
                </a:solidFill>
              </a:rPr>
              <a:t>für </a:t>
            </a:r>
            <a:r>
              <a:rPr lang="de-DE" sz="1800" b="0" dirty="0" err="1">
                <a:solidFill>
                  <a:schemeClr val="bg2"/>
                </a:solidFill>
              </a:rPr>
              <a:t>SchülerInnen</a:t>
            </a:r>
            <a:r>
              <a:rPr lang="de-DE" sz="1800" b="0" dirty="0">
                <a:solidFill>
                  <a:schemeClr val="bg2"/>
                </a:solidFill>
              </a:rPr>
              <a:t> an Lehrgängen und Schulen für </a:t>
            </a:r>
            <a:r>
              <a:rPr lang="de-DE" sz="1800" b="0" dirty="0" err="1">
                <a:solidFill>
                  <a:schemeClr val="bg2"/>
                </a:solidFill>
              </a:rPr>
              <a:t>GuK</a:t>
            </a:r>
            <a:r>
              <a:rPr lang="de-AT" sz="1800" b="0" dirty="0">
                <a:solidFill>
                  <a:schemeClr val="bg2"/>
                </a:solidFill>
                <a:sym typeface="Wingdings" pitchFamily="2" charset="2"/>
              </a:rPr>
              <a:t> </a:t>
            </a:r>
            <a:endParaRPr lang="de-AT" sz="1800" b="0" dirty="0" smtClean="0">
              <a:solidFill>
                <a:schemeClr val="bg2"/>
              </a:solidFill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de-DE" sz="18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Ab </a:t>
            </a:r>
            <a:r>
              <a:rPr lang="de-DE" sz="18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2025: geplantes Auslaufen </a:t>
            </a:r>
            <a:r>
              <a:rPr lang="de-DE" sz="18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der PA im Krankenhaus </a:t>
            </a:r>
            <a:r>
              <a:rPr lang="de-DE" sz="18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!</a:t>
            </a:r>
            <a:endParaRPr lang="de-DE" sz="18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0" indent="0">
              <a:buNone/>
            </a:pPr>
            <a:endParaRPr lang="de-DE" sz="1800" b="0" dirty="0">
              <a:sym typeface="Wingdings" pitchFamily="2" charset="2"/>
            </a:endParaRPr>
          </a:p>
          <a:p>
            <a:pPr marL="0" indent="0">
              <a:buNone/>
            </a:pPr>
            <a:endParaRPr lang="de-AT" sz="1800" b="0" dirty="0"/>
          </a:p>
        </p:txBody>
      </p:sp>
      <p:pic>
        <p:nvPicPr>
          <p:cNvPr id="5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063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Pflegeassistenz - </a:t>
            </a:r>
            <a:b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Tätigkeitsbereich: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e-DE" sz="1800" b="0" dirty="0" smtClean="0">
                <a:solidFill>
                  <a:schemeClr val="bg2"/>
                </a:solidFill>
              </a:rPr>
              <a:t>Mitwirkung beim </a:t>
            </a:r>
            <a:r>
              <a:rPr lang="de-DE" sz="1800" b="0" dirty="0" err="1" smtClean="0">
                <a:solidFill>
                  <a:schemeClr val="bg2"/>
                </a:solidFill>
              </a:rPr>
              <a:t>Pflegeassessment</a:t>
            </a:r>
            <a:endParaRPr lang="de-DE" sz="1800" b="0" dirty="0">
              <a:solidFill>
                <a:schemeClr val="bg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800" b="0" dirty="0" smtClean="0">
                <a:solidFill>
                  <a:schemeClr val="bg2"/>
                </a:solidFill>
              </a:rPr>
              <a:t>Beobachtung des Gesundheitszustandes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800" b="0" dirty="0" smtClean="0">
                <a:solidFill>
                  <a:schemeClr val="bg2"/>
                </a:solidFill>
              </a:rPr>
              <a:t>Durchführung der übertragenen Pflegemaßnahmen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800" b="0" dirty="0" smtClean="0">
                <a:solidFill>
                  <a:schemeClr val="bg2"/>
                </a:solidFill>
              </a:rPr>
              <a:t>Information, Kommunikation und Begleitung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800" b="0" dirty="0" smtClean="0">
                <a:solidFill>
                  <a:schemeClr val="bg2"/>
                </a:solidFill>
              </a:rPr>
              <a:t>Handeln in Notfällen (Abs. 2)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800" b="0" dirty="0" smtClean="0">
                <a:solidFill>
                  <a:schemeClr val="bg2"/>
                </a:solidFill>
              </a:rPr>
              <a:t>Mitwirkung bei Diagnostik und Therapie (Abs. 3)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800" b="0" dirty="0" smtClean="0">
                <a:solidFill>
                  <a:schemeClr val="bg2"/>
                </a:solidFill>
              </a:rPr>
              <a:t>Mitwirkung an der praktischen Ausbildung PA</a:t>
            </a:r>
          </a:p>
          <a:p>
            <a:pPr marL="0" indent="0">
              <a:buNone/>
            </a:pPr>
            <a:endParaRPr lang="de-AT" sz="1800" b="0" dirty="0" smtClean="0"/>
          </a:p>
          <a:p>
            <a:pPr marL="0" indent="0" algn="ctr">
              <a:buNone/>
            </a:pPr>
            <a:r>
              <a:rPr lang="de-AT" sz="18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 nach Anordnung und unter Aufsicht durch DGKP!</a:t>
            </a:r>
            <a:endParaRPr lang="de-AT" sz="18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557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Pflegeassistenz -</a:t>
            </a:r>
            <a:b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Aufsicht durch begleitende Kontrolle:</a:t>
            </a:r>
            <a:endParaRPr lang="de-AT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650" y="1412875"/>
            <a:ext cx="6858000" cy="4248472"/>
          </a:xfrm>
        </p:spPr>
        <p:txBody>
          <a:bodyPr/>
          <a:lstStyle/>
          <a:p>
            <a:pPr marL="0" indent="0">
              <a:buNone/>
            </a:pPr>
            <a:r>
              <a:rPr lang="de-DE" sz="1800" b="0" dirty="0" smtClean="0">
                <a:solidFill>
                  <a:schemeClr val="bg2"/>
                </a:solidFill>
              </a:rPr>
              <a:t>Sofern</a:t>
            </a:r>
            <a:endParaRPr lang="de-DE" sz="1800" b="0" dirty="0">
              <a:solidFill>
                <a:schemeClr val="bg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800" b="0" dirty="0" smtClean="0">
                <a:solidFill>
                  <a:schemeClr val="bg2"/>
                </a:solidFill>
              </a:rPr>
              <a:t>die </a:t>
            </a:r>
            <a:r>
              <a:rPr lang="de-DE" sz="1800" b="0" dirty="0">
                <a:solidFill>
                  <a:schemeClr val="bg2"/>
                </a:solidFill>
              </a:rPr>
              <a:t>Anordnung von DGKP/Arzt schriftlich</a:t>
            </a:r>
            <a:r>
              <a:rPr lang="de-DE" sz="1800" b="0" dirty="0">
                <a:solidFill>
                  <a:srgbClr val="C00000"/>
                </a:solidFill>
              </a:rPr>
              <a:t> </a:t>
            </a:r>
            <a:r>
              <a:rPr lang="de-DE" sz="1800" b="0" dirty="0">
                <a:solidFill>
                  <a:schemeClr val="bg2"/>
                </a:solidFill>
              </a:rPr>
              <a:t>erfolgt und </a:t>
            </a:r>
            <a:r>
              <a:rPr lang="de-DE" sz="1800" b="0" dirty="0" smtClean="0">
                <a:solidFill>
                  <a:schemeClr val="bg2"/>
                </a:solidFill>
              </a:rPr>
              <a:t>deren</a:t>
            </a:r>
          </a:p>
          <a:p>
            <a:pPr marL="0" indent="0">
              <a:buNone/>
            </a:pPr>
            <a:r>
              <a:rPr lang="de-DE" sz="1800" b="0" dirty="0" smtClean="0">
                <a:solidFill>
                  <a:schemeClr val="bg2"/>
                </a:solidFill>
              </a:rPr>
              <a:t>Dokumentation </a:t>
            </a:r>
            <a:r>
              <a:rPr lang="de-DE" sz="1800" b="0" dirty="0">
                <a:solidFill>
                  <a:schemeClr val="bg2"/>
                </a:solidFill>
              </a:rPr>
              <a:t>gewährleistet </a:t>
            </a:r>
            <a:r>
              <a:rPr lang="de-DE" sz="1800" b="0" dirty="0" smtClean="0">
                <a:solidFill>
                  <a:schemeClr val="bg2"/>
                </a:solidFill>
              </a:rPr>
              <a:t>ist,</a:t>
            </a:r>
          </a:p>
          <a:p>
            <a:pPr marL="0" indent="0">
              <a:buNone/>
            </a:pPr>
            <a:endParaRPr lang="de-DE" sz="1800" b="0" dirty="0" smtClean="0"/>
          </a:p>
          <a:p>
            <a:pPr marL="0" indent="0">
              <a:buNone/>
            </a:pPr>
            <a:r>
              <a:rPr lang="de-DE" sz="1800" b="0" dirty="0" smtClean="0">
                <a:solidFill>
                  <a:schemeClr val="bg2"/>
                </a:solidFill>
              </a:rPr>
              <a:t>2</a:t>
            </a:r>
            <a:r>
              <a:rPr lang="de-DE" sz="1800" b="0" dirty="0">
                <a:solidFill>
                  <a:schemeClr val="bg2"/>
                </a:solidFill>
              </a:rPr>
              <a:t>. die Möglichkeit der Rückfrage bei DGKP/Arzt gewährleistet ist  </a:t>
            </a:r>
            <a:r>
              <a:rPr lang="de-DE" sz="1800" b="0" dirty="0" smtClean="0">
                <a:solidFill>
                  <a:schemeClr val="bg2"/>
                </a:solidFill>
              </a:rPr>
              <a:t>  und</a:t>
            </a:r>
          </a:p>
          <a:p>
            <a:pPr marL="0" indent="0">
              <a:buNone/>
            </a:pPr>
            <a:endParaRPr lang="de-DE" sz="1800" b="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de-DE" sz="1800" b="0" dirty="0" smtClean="0">
                <a:solidFill>
                  <a:schemeClr val="bg2"/>
                </a:solidFill>
              </a:rPr>
              <a:t>3</a:t>
            </a:r>
            <a:r>
              <a:rPr lang="de-DE" sz="1800" b="0" dirty="0">
                <a:solidFill>
                  <a:schemeClr val="bg2"/>
                </a:solidFill>
              </a:rPr>
              <a:t>. die Kontrollintervalle nach Maßgabe pflegerischer und </a:t>
            </a:r>
            <a:r>
              <a:rPr lang="de-DE" sz="1800" b="0" dirty="0" smtClean="0">
                <a:solidFill>
                  <a:schemeClr val="bg2"/>
                </a:solidFill>
              </a:rPr>
              <a:t>ärztlicher</a:t>
            </a:r>
            <a:r>
              <a:rPr lang="de-DE" sz="1800" b="0" dirty="0">
                <a:solidFill>
                  <a:schemeClr val="bg2"/>
                </a:solidFill>
              </a:rPr>
              <a:t>, einschließlich qualitätssichernder, Notwendigkeiten durch DGKP/Arzt schriftlich festgelegt sind.</a:t>
            </a:r>
          </a:p>
          <a:p>
            <a:pPr marL="0" indent="0">
              <a:buNone/>
            </a:pPr>
            <a:endParaRPr lang="de-AT" b="0" dirty="0"/>
          </a:p>
        </p:txBody>
      </p:sp>
      <p:sp>
        <p:nvSpPr>
          <p:cNvPr id="5" name="Explosion 2 4"/>
          <p:cNvSpPr/>
          <p:nvPr/>
        </p:nvSpPr>
        <p:spPr>
          <a:xfrm rot="765814">
            <a:off x="6407219" y="368858"/>
            <a:ext cx="2302850" cy="1800200"/>
          </a:xfrm>
          <a:prstGeom prst="irregularSeal2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bg2"/>
                </a:solidFill>
              </a:rPr>
              <a:t>Neu</a:t>
            </a:r>
            <a:endParaRPr lang="de-AT" dirty="0">
              <a:solidFill>
                <a:schemeClr val="bg2"/>
              </a:solidFill>
            </a:endParaRPr>
          </a:p>
        </p:txBody>
      </p:sp>
      <p:pic>
        <p:nvPicPr>
          <p:cNvPr id="6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995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>
                <a:solidFill>
                  <a:schemeClr val="bg2"/>
                </a:solidFill>
              </a:rPr>
              <a:t/>
            </a:r>
            <a:br>
              <a:rPr lang="de-AT" dirty="0" smtClean="0">
                <a:solidFill>
                  <a:schemeClr val="bg2"/>
                </a:solidFill>
              </a:rPr>
            </a:br>
            <a:r>
              <a:rPr lang="de-AT" dirty="0">
                <a:solidFill>
                  <a:schemeClr val="bg2"/>
                </a:solidFill>
              </a:rPr>
              <a:t/>
            </a:r>
            <a:br>
              <a:rPr lang="de-AT" dirty="0">
                <a:solidFill>
                  <a:schemeClr val="bg2"/>
                </a:solidFill>
              </a:rPr>
            </a:br>
            <a:r>
              <a:rPr lang="de-AT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Pflegefachassistenz</a:t>
            </a:r>
            <a:endParaRPr lang="de-AT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\\bak.intern\dfs\Redirect\CGrigo\Desktop\ÖGKV-Logo lang RGB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232248" cy="74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Grigo\AppData\Local\Microsoft\Windows\Temporary Internet Files\Content.Outlook\D01WKRCW\Logo_FGV_n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5719456"/>
            <a:ext cx="1876383" cy="6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82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 Österreich">
  <a:themeElements>
    <a:clrScheme name="AK_Neu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AK_N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_N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_N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_N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_N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_N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_N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_N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_N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_N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_N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_N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_N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AK Österreich</Template>
  <TotalTime>0</TotalTime>
  <Words>1207</Words>
  <Application>Microsoft Office PowerPoint</Application>
  <PresentationFormat>Bildschirmpräsentation (4:3)</PresentationFormat>
  <Paragraphs>278</Paragraphs>
  <Slides>29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1" baseType="lpstr">
      <vt:lpstr>AK Österreich</vt:lpstr>
      <vt:lpstr>Microsoft Office PowerPoint 97-2003-Präsentation</vt:lpstr>
      <vt:lpstr>   GuKG Novelle 2016</vt:lpstr>
      <vt:lpstr>Folie 2</vt:lpstr>
      <vt:lpstr>Gehobener Dienst für Gesundheits- und Krankenpflege:</vt:lpstr>
      <vt:lpstr>Ausbildungssystematik:</vt:lpstr>
      <vt:lpstr> Pflegeassistenz</vt:lpstr>
      <vt:lpstr>Pflegeassistenz -  Ausbildung und Berufsberechtigung:</vt:lpstr>
      <vt:lpstr>Pflegeassistenz -  Tätigkeitsbereich:</vt:lpstr>
      <vt:lpstr>Pflegeassistenz - Aufsicht durch begleitende Kontrolle:</vt:lpstr>
      <vt:lpstr>  Pflegefachassistenz</vt:lpstr>
      <vt:lpstr>Pflegefachassistenz: Ausbildung und Berufsberechtigung: </vt:lpstr>
      <vt:lpstr>Pflegefachassistenz –  Tätigkeitsbereich:</vt:lpstr>
      <vt:lpstr>Pflegefachassistenz – Mitwirkung bei Diagnostik&amp;Therapie:</vt:lpstr>
      <vt:lpstr>Pflegeassistenz - Verkürzte Ausbildung zum gehobenen Dienst für Gesundheits- und Krankenpflege:</vt:lpstr>
      <vt:lpstr> Der gehobene Dienst für Gesundheits- und Krankenpflege</vt:lpstr>
      <vt:lpstr>Diplomierte/r Gesundheits- und KrankenpflegerIn - Ausbildung und Berufsberechtigung:</vt:lpstr>
      <vt:lpstr>Diplomierte/r Gesundheits- und KrankenpflegerIn Berufsbild:</vt:lpstr>
      <vt:lpstr>Diplomierte/r Gesundheits- und KrankenpflegerIn - Berufsbild:</vt:lpstr>
      <vt:lpstr>Diplomierte/r Gesundheits- und KrankenpflegerIn - Berufsbild:</vt:lpstr>
      <vt:lpstr>Diplomierte/r Gesundheits- und KrankenpflegerIn - Kompetenzbereiche:</vt:lpstr>
      <vt:lpstr>Diplomierte/r Gesundheits- und KrankenpflegerIn - Pflegerische Kernkompetenzen:</vt:lpstr>
      <vt:lpstr>Diplomierte/r Gesundheits- und KrankenpflegerIn - pflegerische Kernkompetenzen sind insbesondere:</vt:lpstr>
      <vt:lpstr>Diplomierte/r Gesundheits- und KrankenpflegerIn - Pflegerische Kernkompetenzen:</vt:lpstr>
      <vt:lpstr>Diplomierte/r Gesundheits- und KrankenpflegerIn - Ermächtigung zur Weiterverordnung von Medizinprodukten:</vt:lpstr>
      <vt:lpstr>Diplomierte/r Gesundheits- und KrankenpflegerIn - Ermächtigung zur Weiterverordnung von Medizinprodukten:</vt:lpstr>
      <vt:lpstr>Diplomierte/r Gesundheits- und KrankenpflegerIn:</vt:lpstr>
      <vt:lpstr>Diplomierte/r Gesundheits- und KrankenpflegerIn - Kompetenzen im multiprofessionellen Versorgungsteam:</vt:lpstr>
      <vt:lpstr>Diplomierte/r Gesundheits- und KrankenpflegerIn - zielgruppenspezifische Spezialisierungen:</vt:lpstr>
      <vt:lpstr>Diplomierte/r Gesundheits- und KrankenpflegerIn Spezielle Grundausbildung – Übergangsbestimmung:</vt:lpstr>
      <vt:lpstr>Pflege(fach)assistenz, diplomierte Gesundheits –und Krankenpflege - Kompetenzen bei Notfällen:</vt:lpstr>
    </vt:vector>
  </TitlesOfParts>
  <Company>AK-Wien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HUMS Sabrina</dc:creator>
  <cp:lastModifiedBy>Gruber Rupert</cp:lastModifiedBy>
  <cp:revision>246</cp:revision>
  <dcterms:created xsi:type="dcterms:W3CDTF">2013-02-28T12:48:01Z</dcterms:created>
  <dcterms:modified xsi:type="dcterms:W3CDTF">2016-12-29T19:39:30Z</dcterms:modified>
</cp:coreProperties>
</file>